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274" r:id="rId2"/>
    <p:sldId id="608" r:id="rId3"/>
    <p:sldId id="609" r:id="rId4"/>
    <p:sldId id="610" r:id="rId5"/>
    <p:sldId id="612"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367" r:id="rId21"/>
    <p:sldId id="368" r:id="rId22"/>
    <p:sldId id="369" r:id="rId23"/>
    <p:sldId id="370" r:id="rId24"/>
    <p:sldId id="371" r:id="rId25"/>
    <p:sldId id="373" r:id="rId26"/>
    <p:sldId id="590" r:id="rId27"/>
    <p:sldId id="586" r:id="rId28"/>
    <p:sldId id="587" r:id="rId29"/>
    <p:sldId id="588" r:id="rId30"/>
    <p:sldId id="589" r:id="rId31"/>
    <p:sldId id="455" r:id="rId32"/>
    <p:sldId id="456" r:id="rId33"/>
    <p:sldId id="285" r:id="rId34"/>
    <p:sldId id="286" r:id="rId35"/>
    <p:sldId id="287" r:id="rId36"/>
    <p:sldId id="288" r:id="rId37"/>
    <p:sldId id="289" r:id="rId38"/>
    <p:sldId id="591" r:id="rId39"/>
    <p:sldId id="592" r:id="rId40"/>
    <p:sldId id="593" r:id="rId41"/>
    <p:sldId id="630" r:id="rId42"/>
    <p:sldId id="631" r:id="rId43"/>
    <p:sldId id="632" r:id="rId44"/>
    <p:sldId id="595" r:id="rId45"/>
    <p:sldId id="633" r:id="rId46"/>
    <p:sldId id="596" r:id="rId47"/>
    <p:sldId id="395" r:id="rId48"/>
    <p:sldId id="388" r:id="rId49"/>
    <p:sldId id="389" r:id="rId50"/>
    <p:sldId id="390" r:id="rId51"/>
    <p:sldId id="391" r:id="rId52"/>
    <p:sldId id="392" r:id="rId53"/>
    <p:sldId id="393" r:id="rId54"/>
    <p:sldId id="394" r:id="rId55"/>
    <p:sldId id="386" r:id="rId56"/>
    <p:sldId id="387" r:id="rId57"/>
    <p:sldId id="264" r:id="rId58"/>
    <p:sldId id="265" r:id="rId59"/>
    <p:sldId id="396" r:id="rId60"/>
    <p:sldId id="399" r:id="rId61"/>
    <p:sldId id="407" r:id="rId62"/>
    <p:sldId id="642" r:id="rId63"/>
    <p:sldId id="643" r:id="rId64"/>
    <p:sldId id="425" r:id="rId65"/>
    <p:sldId id="426" r:id="rId66"/>
    <p:sldId id="397" r:id="rId67"/>
    <p:sldId id="400" r:id="rId68"/>
    <p:sldId id="401" r:id="rId69"/>
    <p:sldId id="402" r:id="rId70"/>
    <p:sldId id="260" r:id="rId71"/>
    <p:sldId id="261" r:id="rId72"/>
    <p:sldId id="406" r:id="rId73"/>
    <p:sldId id="637" r:id="rId74"/>
    <p:sldId id="638" r:id="rId75"/>
    <p:sldId id="639" r:id="rId76"/>
    <p:sldId id="640" r:id="rId77"/>
    <p:sldId id="644" r:id="rId78"/>
    <p:sldId id="645" r:id="rId79"/>
    <p:sldId id="646" r:id="rId80"/>
    <p:sldId id="647" r:id="rId81"/>
    <p:sldId id="648" r:id="rId82"/>
    <p:sldId id="649" r:id="rId83"/>
    <p:sldId id="650" r:id="rId84"/>
    <p:sldId id="651" r:id="rId85"/>
    <p:sldId id="652" r:id="rId86"/>
    <p:sldId id="653" r:id="rId87"/>
    <p:sldId id="654" r:id="rId88"/>
    <p:sldId id="403" r:id="rId89"/>
    <p:sldId id="404" r:id="rId90"/>
    <p:sldId id="405" r:id="rId91"/>
    <p:sldId id="378" r:id="rId92"/>
    <p:sldId id="380" r:id="rId93"/>
    <p:sldId id="430" r:id="rId94"/>
    <p:sldId id="427" r:id="rId95"/>
    <p:sldId id="428" r:id="rId96"/>
    <p:sldId id="429" r:id="rId97"/>
    <p:sldId id="381" r:id="rId98"/>
    <p:sldId id="382" r:id="rId99"/>
    <p:sldId id="383" r:id="rId100"/>
    <p:sldId id="374" r:id="rId101"/>
    <p:sldId id="375" r:id="rId102"/>
    <p:sldId id="376" r:id="rId103"/>
    <p:sldId id="377" r:id="rId104"/>
    <p:sldId id="291" r:id="rId105"/>
    <p:sldId id="616" r:id="rId106"/>
    <p:sldId id="617" r:id="rId107"/>
    <p:sldId id="620" r:id="rId108"/>
    <p:sldId id="621" r:id="rId109"/>
    <p:sldId id="412" r:id="rId110"/>
    <p:sldId id="413" r:id="rId111"/>
    <p:sldId id="423" r:id="rId112"/>
    <p:sldId id="424" r:id="rId113"/>
    <p:sldId id="457" r:id="rId114"/>
    <p:sldId id="415" r:id="rId115"/>
    <p:sldId id="293" r:id="rId116"/>
    <p:sldId id="297" r:id="rId117"/>
    <p:sldId id="298" r:id="rId118"/>
    <p:sldId id="299" r:id="rId119"/>
    <p:sldId id="300" r:id="rId120"/>
    <p:sldId id="301" r:id="rId121"/>
    <p:sldId id="302" r:id="rId122"/>
    <p:sldId id="303" r:id="rId123"/>
    <p:sldId id="304" r:id="rId124"/>
    <p:sldId id="624" r:id="rId125"/>
    <p:sldId id="625" r:id="rId126"/>
    <p:sldId id="626" r:id="rId127"/>
    <p:sldId id="410" r:id="rId128"/>
    <p:sldId id="409" r:id="rId129"/>
    <p:sldId id="305" r:id="rId130"/>
    <p:sldId id="307" r:id="rId131"/>
    <p:sldId id="627" r:id="rId132"/>
    <p:sldId id="660" r:id="rId133"/>
    <p:sldId id="628" r:id="rId134"/>
    <p:sldId id="417" r:id="rId135"/>
    <p:sldId id="419" r:id="rId136"/>
    <p:sldId id="420" r:id="rId137"/>
    <p:sldId id="440" r:id="rId138"/>
    <p:sldId id="659" r:id="rId139"/>
    <p:sldId id="441" r:id="rId140"/>
    <p:sldId id="655" r:id="rId141"/>
    <p:sldId id="656" r:id="rId142"/>
    <p:sldId id="657" r:id="rId143"/>
    <p:sldId id="442" r:id="rId144"/>
    <p:sldId id="452" r:id="rId145"/>
    <p:sldId id="453" r:id="rId146"/>
    <p:sldId id="454" r:id="rId147"/>
    <p:sldId id="309" r:id="rId148"/>
    <p:sldId id="310" r:id="rId149"/>
    <p:sldId id="311" r:id="rId150"/>
    <p:sldId id="312" r:id="rId151"/>
    <p:sldId id="313" r:id="rId152"/>
    <p:sldId id="314" r:id="rId153"/>
    <p:sldId id="315" r:id="rId154"/>
    <p:sldId id="431" r:id="rId155"/>
    <p:sldId id="432" r:id="rId156"/>
    <p:sldId id="433" r:id="rId157"/>
    <p:sldId id="434" r:id="rId158"/>
    <p:sldId id="435" r:id="rId159"/>
    <p:sldId id="436" r:id="rId160"/>
    <p:sldId id="437" r:id="rId161"/>
    <p:sldId id="438" r:id="rId162"/>
    <p:sldId id="439" r:id="rId163"/>
    <p:sldId id="606" r:id="rId164"/>
    <p:sldId id="641" r:id="rId16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67"/>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C81D3C2-FFC7-4E39-99F8-000BDD346EB7}"/>
              </a:ext>
            </a:extLst>
          </p:cNvPr>
          <p:cNvSpPr>
            <a:spLocks noGrp="1" noChangeArrowheads="1"/>
          </p:cNvSpPr>
          <p:nvPr>
            <p:ph type="hdr" sz="quarter"/>
          </p:nvPr>
        </p:nvSpPr>
        <p:spPr bwMode="auto">
          <a:xfrm>
            <a:off x="0" y="0"/>
            <a:ext cx="2970213"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zh-CN" altLang="en-US"/>
          </a:p>
        </p:txBody>
      </p:sp>
      <p:sp>
        <p:nvSpPr>
          <p:cNvPr id="5123" name="Rectangle 3">
            <a:extLst>
              <a:ext uri="{FF2B5EF4-FFF2-40B4-BE49-F238E27FC236}">
                <a16:creationId xmlns:a16="http://schemas.microsoft.com/office/drawing/2014/main" id="{80F9AC91-E0E2-48E4-B8A1-C41F41FDC8D3}"/>
              </a:ext>
            </a:extLst>
          </p:cNvPr>
          <p:cNvSpPr>
            <a:spLocks noGrp="1" noChangeArrowheads="1"/>
          </p:cNvSpPr>
          <p:nvPr>
            <p:ph type="dt" idx="1"/>
          </p:nvPr>
        </p:nvSpPr>
        <p:spPr bwMode="auto">
          <a:xfrm>
            <a:off x="3883025" y="0"/>
            <a:ext cx="2973388"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169988" name="Rectangle 4">
            <a:extLst>
              <a:ext uri="{FF2B5EF4-FFF2-40B4-BE49-F238E27FC236}">
                <a16:creationId xmlns:a16="http://schemas.microsoft.com/office/drawing/2014/main" id="{B5617BC2-9A7D-40C8-BEF4-0326E7BBC3CF}"/>
              </a:ext>
            </a:extLst>
          </p:cNvPr>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a:extLst>
              <a:ext uri="{FF2B5EF4-FFF2-40B4-BE49-F238E27FC236}">
                <a16:creationId xmlns:a16="http://schemas.microsoft.com/office/drawing/2014/main" id="{538B2E16-4F09-426C-B2C1-B5D7D2353607}"/>
              </a:ext>
            </a:extLst>
          </p:cNvPr>
          <p:cNvSpPr>
            <a:spLocks noGrp="1" noRot="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a:extLst>
              <a:ext uri="{FF2B5EF4-FFF2-40B4-BE49-F238E27FC236}">
                <a16:creationId xmlns:a16="http://schemas.microsoft.com/office/drawing/2014/main" id="{810DD121-6562-436A-9239-7B1C94BD5470}"/>
              </a:ext>
            </a:extLst>
          </p:cNvPr>
          <p:cNvSpPr>
            <a:spLocks noGrp="1" noChangeArrowheads="1"/>
          </p:cNvSpPr>
          <p:nvPr>
            <p:ph type="ftr" sz="quarter" idx="4"/>
          </p:nvPr>
        </p:nvSpPr>
        <p:spPr bwMode="auto">
          <a:xfrm>
            <a:off x="0" y="8685213"/>
            <a:ext cx="2970213"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5127" name="Rectangle 7">
            <a:extLst>
              <a:ext uri="{FF2B5EF4-FFF2-40B4-BE49-F238E27FC236}">
                <a16:creationId xmlns:a16="http://schemas.microsoft.com/office/drawing/2014/main" id="{B6F00B9B-6DAA-4ACC-9DA5-E5149213881E}"/>
              </a:ext>
            </a:extLst>
          </p:cNvPr>
          <p:cNvSpPr>
            <a:spLocks noGrp="1" noChangeArrowheads="1"/>
          </p:cNvSpPr>
          <p:nvPr>
            <p:ph type="sldNum" sz="quarter" idx="5"/>
          </p:nvPr>
        </p:nvSpPr>
        <p:spPr bwMode="auto">
          <a:xfrm>
            <a:off x="3883025" y="8685213"/>
            <a:ext cx="29733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147F531-646A-4111-9875-417665BAEEE6}"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B93018F3-944D-4225-8804-E7B78A019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AF6248D-A180-470C-A56B-7A40FF16F082}" type="slidenum">
              <a:rPr lang="zh-CN" altLang="en-US"/>
              <a:pPr eaLnBrk="1" hangingPunct="1"/>
              <a:t>164</a:t>
            </a:fld>
            <a:endParaRPr lang="en-US" altLang="zh-CN"/>
          </a:p>
        </p:txBody>
      </p:sp>
      <p:sp>
        <p:nvSpPr>
          <p:cNvPr id="171011" name="Rectangle 7">
            <a:extLst>
              <a:ext uri="{FF2B5EF4-FFF2-40B4-BE49-F238E27FC236}">
                <a16:creationId xmlns:a16="http://schemas.microsoft.com/office/drawing/2014/main" id="{7D13E0E5-A69B-4CEB-AB13-B63D9D9D157A}"/>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99190FF-2185-4EAA-B505-BA6B7B087E42}" type="slidenum">
              <a:rPr lang="en-GB" altLang="zh-CN" sz="1200">
                <a:latin typeface="Times" panose="02020603050405020304" pitchFamily="18" charset="0"/>
              </a:rPr>
              <a:pPr algn="r"/>
              <a:t>164</a:t>
            </a:fld>
            <a:endParaRPr lang="en-GB" altLang="zh-CN" sz="1200">
              <a:latin typeface="Times" panose="02020603050405020304" pitchFamily="18" charset="0"/>
            </a:endParaRPr>
          </a:p>
        </p:txBody>
      </p:sp>
      <p:sp>
        <p:nvSpPr>
          <p:cNvPr id="171012" name="Rectangle 2">
            <a:extLst>
              <a:ext uri="{FF2B5EF4-FFF2-40B4-BE49-F238E27FC236}">
                <a16:creationId xmlns:a16="http://schemas.microsoft.com/office/drawing/2014/main" id="{10F78750-7EA4-4FD4-9296-D39F46BF2C9B}"/>
              </a:ext>
            </a:extLst>
          </p:cNvPr>
          <p:cNvSpPr>
            <a:spLocks noGrp="1" noRot="1" noChangeAspect="1" noChangeArrowheads="1" noTextEdit="1"/>
          </p:cNvSpPr>
          <p:nvPr>
            <p:ph type="sldImg"/>
          </p:nvPr>
        </p:nvSpPr>
        <p:spPr/>
      </p:sp>
      <p:sp>
        <p:nvSpPr>
          <p:cNvPr id="171013" name="Rectangle 3">
            <a:extLst>
              <a:ext uri="{FF2B5EF4-FFF2-40B4-BE49-F238E27FC236}">
                <a16:creationId xmlns:a16="http://schemas.microsoft.com/office/drawing/2014/main" id="{8591C24C-0CF1-4A99-9995-FEB9B05F0D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t"/>
          <a:lstStyle/>
          <a:p>
            <a:pPr eaLnBrk="1" hangingPunct="1"/>
            <a:endParaRPr lang="en-GB"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C3363D0F-6FE4-413F-A67B-12DA307506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BC4F0C5-3A77-4EE8-A24B-8C27AE6613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FD509F3-AE1D-4D9A-AC07-8004EA6D6AA3}"/>
              </a:ext>
            </a:extLst>
          </p:cNvPr>
          <p:cNvSpPr>
            <a:spLocks noGrp="1" noChangeArrowheads="1"/>
          </p:cNvSpPr>
          <p:nvPr>
            <p:ph type="sldNum" sz="quarter" idx="12"/>
          </p:nvPr>
        </p:nvSpPr>
        <p:spPr>
          <a:ln/>
        </p:spPr>
        <p:txBody>
          <a:bodyPr/>
          <a:lstStyle>
            <a:lvl1pPr>
              <a:defRPr/>
            </a:lvl1pPr>
          </a:lstStyle>
          <a:p>
            <a:fld id="{2E605BD2-F1E2-4CE8-B949-A97E18CE976A}" type="slidenum">
              <a:rPr lang="zh-CN" altLang="en-US"/>
              <a:pPr/>
              <a:t>‹#›</a:t>
            </a:fld>
            <a:endParaRPr lang="en-US" altLang="zh-CN"/>
          </a:p>
        </p:txBody>
      </p:sp>
    </p:spTree>
    <p:extLst>
      <p:ext uri="{BB962C8B-B14F-4D97-AF65-F5344CB8AC3E}">
        <p14:creationId xmlns:p14="http://schemas.microsoft.com/office/powerpoint/2010/main" val="26721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EF565CD-2143-41C3-986B-E26BD2B649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9C1E7D87-2364-4881-BCEA-4A84DDD71A1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0170BBF-E33C-4D5E-B555-21905CD39EAE}"/>
              </a:ext>
            </a:extLst>
          </p:cNvPr>
          <p:cNvSpPr>
            <a:spLocks noGrp="1" noChangeArrowheads="1"/>
          </p:cNvSpPr>
          <p:nvPr>
            <p:ph type="sldNum" sz="quarter" idx="12"/>
          </p:nvPr>
        </p:nvSpPr>
        <p:spPr>
          <a:ln/>
        </p:spPr>
        <p:txBody>
          <a:bodyPr/>
          <a:lstStyle>
            <a:lvl1pPr>
              <a:defRPr/>
            </a:lvl1pPr>
          </a:lstStyle>
          <a:p>
            <a:fld id="{D9791B7A-A14A-4906-B811-582A4D4602DC}" type="slidenum">
              <a:rPr lang="zh-CN" altLang="en-US"/>
              <a:pPr/>
              <a:t>‹#›</a:t>
            </a:fld>
            <a:endParaRPr lang="en-US" altLang="zh-CN"/>
          </a:p>
        </p:txBody>
      </p:sp>
    </p:spTree>
    <p:extLst>
      <p:ext uri="{BB962C8B-B14F-4D97-AF65-F5344CB8AC3E}">
        <p14:creationId xmlns:p14="http://schemas.microsoft.com/office/powerpoint/2010/main" val="1038527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6C48B7E-294E-4DB3-A7DF-821171DA82C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27EE2C8-B704-46DC-8D8F-CB20A3CBA06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7106464-7F4E-44D5-A690-A251D20B482C}"/>
              </a:ext>
            </a:extLst>
          </p:cNvPr>
          <p:cNvSpPr>
            <a:spLocks noGrp="1" noChangeArrowheads="1"/>
          </p:cNvSpPr>
          <p:nvPr>
            <p:ph type="sldNum" sz="quarter" idx="12"/>
          </p:nvPr>
        </p:nvSpPr>
        <p:spPr>
          <a:ln/>
        </p:spPr>
        <p:txBody>
          <a:bodyPr/>
          <a:lstStyle>
            <a:lvl1pPr>
              <a:defRPr/>
            </a:lvl1pPr>
          </a:lstStyle>
          <a:p>
            <a:fld id="{C65FC52E-24BF-4099-9866-ECFFD2E6C87B}" type="slidenum">
              <a:rPr lang="zh-CN" altLang="en-US"/>
              <a:pPr/>
              <a:t>‹#›</a:t>
            </a:fld>
            <a:endParaRPr lang="en-US" altLang="zh-CN"/>
          </a:p>
        </p:txBody>
      </p:sp>
    </p:spTree>
    <p:extLst>
      <p:ext uri="{BB962C8B-B14F-4D97-AF65-F5344CB8AC3E}">
        <p14:creationId xmlns:p14="http://schemas.microsoft.com/office/powerpoint/2010/main" val="2033705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27C11A5B-A92C-4BAF-9C89-2673CCA33AA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4A02933-DA31-494F-A640-02F252733E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E29EFF4-95AE-4F98-9904-4A9F139740ED}"/>
              </a:ext>
            </a:extLst>
          </p:cNvPr>
          <p:cNvSpPr>
            <a:spLocks noGrp="1" noChangeArrowheads="1"/>
          </p:cNvSpPr>
          <p:nvPr>
            <p:ph type="sldNum" sz="quarter" idx="12"/>
          </p:nvPr>
        </p:nvSpPr>
        <p:spPr>
          <a:ln/>
        </p:spPr>
        <p:txBody>
          <a:bodyPr/>
          <a:lstStyle>
            <a:lvl1pPr>
              <a:defRPr/>
            </a:lvl1pPr>
          </a:lstStyle>
          <a:p>
            <a:fld id="{B394D346-7F43-45DF-AD40-FB6969B6C523}" type="slidenum">
              <a:rPr lang="zh-CN" altLang="en-US"/>
              <a:pPr/>
              <a:t>‹#›</a:t>
            </a:fld>
            <a:endParaRPr lang="en-US" altLang="zh-CN"/>
          </a:p>
        </p:txBody>
      </p:sp>
    </p:spTree>
    <p:extLst>
      <p:ext uri="{BB962C8B-B14F-4D97-AF65-F5344CB8AC3E}">
        <p14:creationId xmlns:p14="http://schemas.microsoft.com/office/powerpoint/2010/main" val="1478631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6981F06A-469F-4B8A-8FD9-41F3A0AE064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9F51FF93-E0E5-4F34-8094-EB3A7DC638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088E0D3A-7312-40AB-B9B7-85CD6CF8092A}"/>
              </a:ext>
            </a:extLst>
          </p:cNvPr>
          <p:cNvSpPr>
            <a:spLocks noGrp="1" noChangeArrowheads="1"/>
          </p:cNvSpPr>
          <p:nvPr>
            <p:ph type="sldNum" sz="quarter" idx="12"/>
          </p:nvPr>
        </p:nvSpPr>
        <p:spPr>
          <a:ln/>
        </p:spPr>
        <p:txBody>
          <a:bodyPr/>
          <a:lstStyle>
            <a:lvl1pPr>
              <a:defRPr/>
            </a:lvl1pPr>
          </a:lstStyle>
          <a:p>
            <a:fld id="{D1FB0192-D0C9-4F41-9043-DF2B44245A2C}" type="slidenum">
              <a:rPr lang="zh-CN" altLang="en-US"/>
              <a:pPr/>
              <a:t>‹#›</a:t>
            </a:fld>
            <a:endParaRPr lang="en-US" altLang="zh-CN"/>
          </a:p>
        </p:txBody>
      </p:sp>
    </p:spTree>
    <p:extLst>
      <p:ext uri="{BB962C8B-B14F-4D97-AF65-F5344CB8AC3E}">
        <p14:creationId xmlns:p14="http://schemas.microsoft.com/office/powerpoint/2010/main" val="191650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a:extLst>
              <a:ext uri="{FF2B5EF4-FFF2-40B4-BE49-F238E27FC236}">
                <a16:creationId xmlns:a16="http://schemas.microsoft.com/office/drawing/2014/main" id="{F9F15423-E6D8-4B15-9213-A65D9C0997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EBAE34F-B5E5-40FD-B746-88538A8E28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2DF7BCB-1F02-405A-ACEB-6D96A17DF545}"/>
              </a:ext>
            </a:extLst>
          </p:cNvPr>
          <p:cNvSpPr>
            <a:spLocks noGrp="1" noChangeArrowheads="1"/>
          </p:cNvSpPr>
          <p:nvPr>
            <p:ph type="sldNum" sz="quarter" idx="12"/>
          </p:nvPr>
        </p:nvSpPr>
        <p:spPr>
          <a:ln/>
        </p:spPr>
        <p:txBody>
          <a:bodyPr/>
          <a:lstStyle>
            <a:lvl1pPr>
              <a:defRPr/>
            </a:lvl1pPr>
          </a:lstStyle>
          <a:p>
            <a:fld id="{E42F3360-8985-4C46-960B-70E4C3CE2CD2}" type="slidenum">
              <a:rPr lang="zh-CN" altLang="en-US"/>
              <a:pPr/>
              <a:t>‹#›</a:t>
            </a:fld>
            <a:endParaRPr lang="en-US" altLang="zh-CN"/>
          </a:p>
        </p:txBody>
      </p:sp>
    </p:spTree>
    <p:extLst>
      <p:ext uri="{BB962C8B-B14F-4D97-AF65-F5344CB8AC3E}">
        <p14:creationId xmlns:p14="http://schemas.microsoft.com/office/powerpoint/2010/main" val="3009985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555D4BF-87E3-40CD-A4AC-962A9E5FA6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1E2545C-C121-45A8-9E30-279EB93499A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9975540-3236-4785-88FA-0D33C31536C1}"/>
              </a:ext>
            </a:extLst>
          </p:cNvPr>
          <p:cNvSpPr>
            <a:spLocks noGrp="1" noChangeArrowheads="1"/>
          </p:cNvSpPr>
          <p:nvPr>
            <p:ph type="sldNum" sz="quarter" idx="12"/>
          </p:nvPr>
        </p:nvSpPr>
        <p:spPr>
          <a:ln/>
        </p:spPr>
        <p:txBody>
          <a:bodyPr/>
          <a:lstStyle>
            <a:lvl1pPr>
              <a:defRPr/>
            </a:lvl1pPr>
          </a:lstStyle>
          <a:p>
            <a:fld id="{B5F981FA-92EC-48C9-BB2A-D35D13B26F80}" type="slidenum">
              <a:rPr lang="zh-CN" altLang="en-US"/>
              <a:pPr/>
              <a:t>‹#›</a:t>
            </a:fld>
            <a:endParaRPr lang="en-US" altLang="zh-CN"/>
          </a:p>
        </p:txBody>
      </p:sp>
    </p:spTree>
    <p:extLst>
      <p:ext uri="{BB962C8B-B14F-4D97-AF65-F5344CB8AC3E}">
        <p14:creationId xmlns:p14="http://schemas.microsoft.com/office/powerpoint/2010/main" val="124476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A8A3799-EAD5-4512-8E82-A02D6B4CABE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A360B9F-DE4A-4A4C-AC52-7FA37F577B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61AA2BE-DB67-4130-A96D-5AD78AB57B56}"/>
              </a:ext>
            </a:extLst>
          </p:cNvPr>
          <p:cNvSpPr>
            <a:spLocks noGrp="1" noChangeArrowheads="1"/>
          </p:cNvSpPr>
          <p:nvPr>
            <p:ph type="sldNum" sz="quarter" idx="12"/>
          </p:nvPr>
        </p:nvSpPr>
        <p:spPr>
          <a:ln/>
        </p:spPr>
        <p:txBody>
          <a:bodyPr/>
          <a:lstStyle>
            <a:lvl1pPr>
              <a:defRPr/>
            </a:lvl1pPr>
          </a:lstStyle>
          <a:p>
            <a:fld id="{228D660B-BFBA-4FC1-8069-03F85EB4CFD5}" type="slidenum">
              <a:rPr lang="zh-CN" altLang="en-US"/>
              <a:pPr/>
              <a:t>‹#›</a:t>
            </a:fld>
            <a:endParaRPr lang="en-US" altLang="zh-CN"/>
          </a:p>
        </p:txBody>
      </p:sp>
    </p:spTree>
    <p:extLst>
      <p:ext uri="{BB962C8B-B14F-4D97-AF65-F5344CB8AC3E}">
        <p14:creationId xmlns:p14="http://schemas.microsoft.com/office/powerpoint/2010/main" val="72767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FA9F1EA-F53B-4E40-B815-DDBF83C0C63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712516A-8F49-44B0-AA47-80075EDC39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936BD3F-A0F2-4B58-8CA7-56F091F81898}"/>
              </a:ext>
            </a:extLst>
          </p:cNvPr>
          <p:cNvSpPr>
            <a:spLocks noGrp="1" noChangeArrowheads="1"/>
          </p:cNvSpPr>
          <p:nvPr>
            <p:ph type="sldNum" sz="quarter" idx="12"/>
          </p:nvPr>
        </p:nvSpPr>
        <p:spPr>
          <a:ln/>
        </p:spPr>
        <p:txBody>
          <a:bodyPr/>
          <a:lstStyle>
            <a:lvl1pPr>
              <a:defRPr/>
            </a:lvl1pPr>
          </a:lstStyle>
          <a:p>
            <a:fld id="{CA71B111-8875-4ABE-B95F-6EB479CB9AE2}" type="slidenum">
              <a:rPr lang="zh-CN" altLang="en-US"/>
              <a:pPr/>
              <a:t>‹#›</a:t>
            </a:fld>
            <a:endParaRPr lang="en-US" altLang="zh-CN"/>
          </a:p>
        </p:txBody>
      </p:sp>
    </p:spTree>
    <p:extLst>
      <p:ext uri="{BB962C8B-B14F-4D97-AF65-F5344CB8AC3E}">
        <p14:creationId xmlns:p14="http://schemas.microsoft.com/office/powerpoint/2010/main" val="2636926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470C0CF-8DD2-4EB0-BF72-3CFCA5FA407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F85FB53A-7D11-40CB-9062-23B2BD57C05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BFB6ADE9-4651-4764-93CA-C9F4C17E5DC9}"/>
              </a:ext>
            </a:extLst>
          </p:cNvPr>
          <p:cNvSpPr>
            <a:spLocks noGrp="1" noChangeArrowheads="1"/>
          </p:cNvSpPr>
          <p:nvPr>
            <p:ph type="sldNum" sz="quarter" idx="12"/>
          </p:nvPr>
        </p:nvSpPr>
        <p:spPr>
          <a:ln/>
        </p:spPr>
        <p:txBody>
          <a:bodyPr/>
          <a:lstStyle>
            <a:lvl1pPr>
              <a:defRPr/>
            </a:lvl1pPr>
          </a:lstStyle>
          <a:p>
            <a:fld id="{1B7D081A-A853-4B14-9F30-D2CAC090C153}" type="slidenum">
              <a:rPr lang="zh-CN" altLang="en-US"/>
              <a:pPr/>
              <a:t>‹#›</a:t>
            </a:fld>
            <a:endParaRPr lang="en-US" altLang="zh-CN"/>
          </a:p>
        </p:txBody>
      </p:sp>
    </p:spTree>
    <p:extLst>
      <p:ext uri="{BB962C8B-B14F-4D97-AF65-F5344CB8AC3E}">
        <p14:creationId xmlns:p14="http://schemas.microsoft.com/office/powerpoint/2010/main" val="4269939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ED57769F-6474-44ED-9F60-4EA5E1E200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16104DD6-74CB-43B4-B282-047A7F7C193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BA4D1EB8-8388-41FE-AD1A-4E2ED12369C9}"/>
              </a:ext>
            </a:extLst>
          </p:cNvPr>
          <p:cNvSpPr>
            <a:spLocks noGrp="1" noChangeArrowheads="1"/>
          </p:cNvSpPr>
          <p:nvPr>
            <p:ph type="sldNum" sz="quarter" idx="12"/>
          </p:nvPr>
        </p:nvSpPr>
        <p:spPr>
          <a:ln/>
        </p:spPr>
        <p:txBody>
          <a:bodyPr/>
          <a:lstStyle>
            <a:lvl1pPr>
              <a:defRPr/>
            </a:lvl1pPr>
          </a:lstStyle>
          <a:p>
            <a:fld id="{E4708A67-9376-4A8B-8648-777168E2FC24}" type="slidenum">
              <a:rPr lang="zh-CN" altLang="en-US"/>
              <a:pPr/>
              <a:t>‹#›</a:t>
            </a:fld>
            <a:endParaRPr lang="en-US" altLang="zh-CN"/>
          </a:p>
        </p:txBody>
      </p:sp>
    </p:spTree>
    <p:extLst>
      <p:ext uri="{BB962C8B-B14F-4D97-AF65-F5344CB8AC3E}">
        <p14:creationId xmlns:p14="http://schemas.microsoft.com/office/powerpoint/2010/main" val="3525897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7DD0686-A879-4739-B8AC-3CCBF93A0C4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154E65D3-D09F-4ACB-BBEA-4C3BF06316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F9079A8B-5BCC-4F2B-87C3-4C805DB4AD74}"/>
              </a:ext>
            </a:extLst>
          </p:cNvPr>
          <p:cNvSpPr>
            <a:spLocks noGrp="1" noChangeArrowheads="1"/>
          </p:cNvSpPr>
          <p:nvPr>
            <p:ph type="sldNum" sz="quarter" idx="12"/>
          </p:nvPr>
        </p:nvSpPr>
        <p:spPr>
          <a:ln/>
        </p:spPr>
        <p:txBody>
          <a:bodyPr/>
          <a:lstStyle>
            <a:lvl1pPr>
              <a:defRPr/>
            </a:lvl1pPr>
          </a:lstStyle>
          <a:p>
            <a:fld id="{AB76FF71-10AE-4DEF-8364-E15F904DE1A5}" type="slidenum">
              <a:rPr lang="zh-CN" altLang="en-US"/>
              <a:pPr/>
              <a:t>‹#›</a:t>
            </a:fld>
            <a:endParaRPr lang="en-US" altLang="zh-CN"/>
          </a:p>
        </p:txBody>
      </p:sp>
    </p:spTree>
    <p:extLst>
      <p:ext uri="{BB962C8B-B14F-4D97-AF65-F5344CB8AC3E}">
        <p14:creationId xmlns:p14="http://schemas.microsoft.com/office/powerpoint/2010/main" val="4276009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A580CFD-6BFF-4F22-934F-C52F793910E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E878489-7D66-4880-924F-5C1D36E6A39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12CE7E6-8CE9-4A73-91FA-5BE4B182A496}"/>
              </a:ext>
            </a:extLst>
          </p:cNvPr>
          <p:cNvSpPr>
            <a:spLocks noGrp="1" noChangeArrowheads="1"/>
          </p:cNvSpPr>
          <p:nvPr>
            <p:ph type="sldNum" sz="quarter" idx="12"/>
          </p:nvPr>
        </p:nvSpPr>
        <p:spPr>
          <a:ln/>
        </p:spPr>
        <p:txBody>
          <a:bodyPr/>
          <a:lstStyle>
            <a:lvl1pPr>
              <a:defRPr/>
            </a:lvl1pPr>
          </a:lstStyle>
          <a:p>
            <a:fld id="{D5970BE0-4588-4C71-B285-9B2AFD3822BD}" type="slidenum">
              <a:rPr lang="zh-CN" altLang="en-US"/>
              <a:pPr/>
              <a:t>‹#›</a:t>
            </a:fld>
            <a:endParaRPr lang="en-US" altLang="zh-CN"/>
          </a:p>
        </p:txBody>
      </p:sp>
    </p:spTree>
    <p:extLst>
      <p:ext uri="{BB962C8B-B14F-4D97-AF65-F5344CB8AC3E}">
        <p14:creationId xmlns:p14="http://schemas.microsoft.com/office/powerpoint/2010/main" val="3499960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6D83798-B526-40DD-8280-CB3FC626FE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5739C25-9E3D-4996-A9AD-05C8A025FA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7140C7E-24D4-4E35-806F-588BABFE7AB0}"/>
              </a:ext>
            </a:extLst>
          </p:cNvPr>
          <p:cNvSpPr>
            <a:spLocks noGrp="1" noChangeArrowheads="1"/>
          </p:cNvSpPr>
          <p:nvPr>
            <p:ph type="sldNum" sz="quarter" idx="12"/>
          </p:nvPr>
        </p:nvSpPr>
        <p:spPr>
          <a:ln/>
        </p:spPr>
        <p:txBody>
          <a:bodyPr/>
          <a:lstStyle>
            <a:lvl1pPr>
              <a:defRPr/>
            </a:lvl1pPr>
          </a:lstStyle>
          <a:p>
            <a:fld id="{A2060F6C-704E-409F-A76F-3C62C905C542}" type="slidenum">
              <a:rPr lang="zh-CN" altLang="en-US"/>
              <a:pPr/>
              <a:t>‹#›</a:t>
            </a:fld>
            <a:endParaRPr lang="en-US" altLang="zh-CN"/>
          </a:p>
        </p:txBody>
      </p:sp>
    </p:spTree>
    <p:extLst>
      <p:ext uri="{BB962C8B-B14F-4D97-AF65-F5344CB8AC3E}">
        <p14:creationId xmlns:p14="http://schemas.microsoft.com/office/powerpoint/2010/main" val="423553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C0F697A-2AE5-4248-82D5-A6096F45EF66}"/>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4339" name="Rectangle 3">
            <a:extLst>
              <a:ext uri="{FF2B5EF4-FFF2-40B4-BE49-F238E27FC236}">
                <a16:creationId xmlns:a16="http://schemas.microsoft.com/office/drawing/2014/main" id="{88B4B385-8CDE-4F18-A38E-EBA2AA8FBE4B}"/>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E1B0152C-2E6E-4E2E-8289-D2EB06EBF11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a:extLst>
              <a:ext uri="{FF2B5EF4-FFF2-40B4-BE49-F238E27FC236}">
                <a16:creationId xmlns:a16="http://schemas.microsoft.com/office/drawing/2014/main" id="{5EF1FA10-EE7A-444F-87DF-C87B18C5538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a:extLst>
              <a:ext uri="{FF2B5EF4-FFF2-40B4-BE49-F238E27FC236}">
                <a16:creationId xmlns:a16="http://schemas.microsoft.com/office/drawing/2014/main" id="{265B20E5-B9A4-4657-B25E-0581C6E849D5}"/>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FCDCE3C-4F80-41BA-93CA-5600247C39B8}"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hyperlink" Target="images/6.5.swf" TargetMode="Externa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1.bin"/><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oleObject" Target="../embeddings/oleObject12.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13.bin"/><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1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www.hrbust.edu.cn/zuzhijigou/metc/material/zcyl/Chap05/5.1.htm"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hrbust.edu.cn/zuzhijigou/metc/material/zcyl/Chap05/5.2.htm" TargetMode="Externa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4.bin"/><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B&#32423;/B4.files/&#22270;1.bmp"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a:extLst>
              <a:ext uri="{FF2B5EF4-FFF2-40B4-BE49-F238E27FC236}">
                <a16:creationId xmlns:a16="http://schemas.microsoft.com/office/drawing/2014/main" id="{1348606A-001B-4D66-A62C-FF11925A7D99}"/>
              </a:ext>
            </a:extLst>
          </p:cNvPr>
          <p:cNvSpPr>
            <a:spLocks noChangeArrowheads="1"/>
          </p:cNvSpPr>
          <p:nvPr/>
        </p:nvSpPr>
        <p:spPr bwMode="auto">
          <a:xfrm>
            <a:off x="533400" y="2057400"/>
            <a:ext cx="8229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a:solidFill>
                  <a:schemeClr val="tx2"/>
                </a:solidFill>
                <a:latin typeface="宋体" panose="02010600030101010101" pitchFamily="2" charset="-122"/>
                <a:cs typeface="Times New Roman" panose="02020603050405020304" pitchFamily="18" charset="0"/>
              </a:rPr>
              <a:t>计算机组成原理与体系结构</a:t>
            </a:r>
            <a:br>
              <a:rPr lang="zh-CN" altLang="en-US" sz="4000" b="1">
                <a:solidFill>
                  <a:schemeClr val="tx2"/>
                </a:solidFill>
                <a:latin typeface="宋体" panose="02010600030101010101" pitchFamily="2" charset="-122"/>
                <a:cs typeface="Times New Roman" panose="02020603050405020304" pitchFamily="18" charset="0"/>
              </a:rPr>
            </a:br>
            <a:r>
              <a:rPr lang="zh-CN" altLang="en-US" sz="4000" b="1">
                <a:solidFill>
                  <a:schemeClr val="tx2"/>
                </a:solidFill>
                <a:latin typeface="宋体" panose="02010600030101010101" pitchFamily="2" charset="-122"/>
                <a:cs typeface="Times New Roman" panose="02020603050405020304" pitchFamily="18" charset="0"/>
              </a:rPr>
              <a:t>复习课 </a:t>
            </a:r>
            <a:r>
              <a:rPr lang="en-US" altLang="zh-CN" sz="4000" b="1">
                <a:solidFill>
                  <a:schemeClr val="tx2"/>
                </a:solidFill>
                <a:latin typeface="宋体" panose="02010600030101010101" pitchFamily="2" charset="-122"/>
                <a:cs typeface="Times New Roman" panose="02020603050405020304" pitchFamily="18" charset="0"/>
              </a:rPr>
              <a:t>II</a:t>
            </a:r>
          </a:p>
          <a:p>
            <a:pPr algn="ctr" eaLnBrk="1" hangingPunct="1"/>
            <a:endParaRPr lang="en-US" altLang="zh-CN" sz="4000" b="1">
              <a:solidFill>
                <a:schemeClr val="tx2"/>
              </a:solidFill>
              <a:latin typeface="宋体" panose="02010600030101010101" pitchFamily="2" charset="-122"/>
              <a:cs typeface="Times New Roman" panose="02020603050405020304" pitchFamily="18" charset="0"/>
            </a:endParaRPr>
          </a:p>
          <a:p>
            <a:pPr algn="ctr" eaLnBrk="1" hangingPunct="1"/>
            <a:r>
              <a:rPr lang="zh-CN" altLang="en-US" sz="4000" b="1">
                <a:solidFill>
                  <a:schemeClr val="tx2"/>
                </a:solidFill>
                <a:latin typeface="宋体" panose="02010600030101010101" pitchFamily="2" charset="-122"/>
                <a:cs typeface="Times New Roman" panose="02020603050405020304" pitchFamily="18" charset="0"/>
              </a:rPr>
              <a:t>赖晓铮 </a:t>
            </a:r>
            <a:endParaRPr lang="en-US" altLang="zh-CN" sz="4000" b="1">
              <a:solidFill>
                <a:schemeClr val="tx2"/>
              </a:solidFill>
              <a:latin typeface="宋体" panose="02010600030101010101" pitchFamily="2" charset="-122"/>
              <a:cs typeface="Times New Roman" panose="02020603050405020304" pitchFamily="18" charset="0"/>
            </a:endParaRPr>
          </a:p>
          <a:p>
            <a:pPr algn="ctr" eaLnBrk="1" hangingPunct="1"/>
            <a:r>
              <a:rPr lang="en-US" altLang="zh-CN" sz="4000" b="1">
                <a:solidFill>
                  <a:schemeClr val="tx2"/>
                </a:solidFill>
                <a:latin typeface="宋体" panose="02010600030101010101" pitchFamily="2" charset="-122"/>
                <a:cs typeface="Times New Roman" panose="02020603050405020304" pitchFamily="18" charset="0"/>
              </a:rPr>
              <a:t> </a:t>
            </a:r>
            <a:r>
              <a:rPr lang="en-US" altLang="zh-CN" sz="5100">
                <a:solidFill>
                  <a:schemeClr val="tx2"/>
                </a:solidFill>
              </a:rPr>
              <a:t>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6733DCB9-FF73-42F1-A1A1-11263420701B}"/>
              </a:ext>
            </a:extLst>
          </p:cNvPr>
          <p:cNvSpPr>
            <a:spLocks noGrp="1" noChangeArrowheads="1"/>
          </p:cNvSpPr>
          <p:nvPr>
            <p:ph type="title" idx="4294967295"/>
          </p:nvPr>
        </p:nvSpPr>
        <p:spPr/>
        <p:txBody>
          <a:bodyPr/>
          <a:lstStyle/>
          <a:p>
            <a:pPr eaLnBrk="1" hangingPunct="1"/>
            <a:r>
              <a:rPr lang="en-US" altLang="zh-CN" sz="4200" b="1">
                <a:solidFill>
                  <a:schemeClr val="bg1"/>
                </a:solidFill>
                <a:latin typeface="Times New Roman" panose="02020603050405020304" pitchFamily="18" charset="0"/>
                <a:cs typeface="Times New Roman" panose="02020603050405020304" pitchFamily="18" charset="0"/>
              </a:rPr>
              <a:t>4</a:t>
            </a:r>
            <a:r>
              <a:rPr lang="en-US" altLang="zh-CN" sz="4200" b="1">
                <a:solidFill>
                  <a:schemeClr val="bg1"/>
                </a:solidFill>
                <a:latin typeface="宋体" panose="02010600030101010101" pitchFamily="2" charset="-122"/>
              </a:rPr>
              <a:t>.2.</a:t>
            </a:r>
            <a:r>
              <a:rPr lang="en-US" altLang="zh-CN" sz="4200" b="1">
                <a:solidFill>
                  <a:schemeClr val="bg1"/>
                </a:solidFill>
                <a:latin typeface="Times New Roman" panose="02020603050405020304" pitchFamily="18" charset="0"/>
                <a:cs typeface="Times New Roman" panose="02020603050405020304" pitchFamily="18" charset="0"/>
              </a:rPr>
              <a:t>2 </a:t>
            </a:r>
            <a:r>
              <a:rPr lang="zh-CN" altLang="en-US" sz="4200" b="1">
                <a:solidFill>
                  <a:schemeClr val="bg1"/>
                </a:solidFill>
                <a:latin typeface="宋体" panose="02010600030101010101" pitchFamily="2" charset="-122"/>
              </a:rPr>
              <a:t>地址码格式   </a:t>
            </a:r>
            <a:r>
              <a:rPr lang="zh-CN" altLang="en-US" sz="3400" b="1">
                <a:solidFill>
                  <a:schemeClr val="bg1"/>
                </a:solidFill>
                <a:latin typeface="宋体" panose="02010600030101010101" pitchFamily="2" charset="-122"/>
              </a:rPr>
              <a:t>多地址指令</a:t>
            </a:r>
          </a:p>
        </p:txBody>
      </p:sp>
      <p:sp>
        <p:nvSpPr>
          <p:cNvPr id="24579" name="Rectangle 3">
            <a:extLst>
              <a:ext uri="{FF2B5EF4-FFF2-40B4-BE49-F238E27FC236}">
                <a16:creationId xmlns:a16="http://schemas.microsoft.com/office/drawing/2014/main" id="{2CAABD01-E050-440E-9B34-760B24CEB494}"/>
              </a:ext>
            </a:extLst>
          </p:cNvPr>
          <p:cNvSpPr>
            <a:spLocks noGrp="1" noChangeArrowheads="1"/>
          </p:cNvSpPr>
          <p:nvPr>
            <p:ph type="body" idx="4294967295"/>
          </p:nvPr>
        </p:nvSpPr>
        <p:spPr>
          <a:xfrm>
            <a:off x="457200" y="1143000"/>
            <a:ext cx="8229600" cy="4525963"/>
          </a:xfrm>
        </p:spPr>
        <p:txBody>
          <a:bodyPr/>
          <a:lstStyle/>
          <a:p>
            <a:pPr algn="just" eaLnBrk="1" hangingPunct="1">
              <a:buFontTx/>
              <a:buNone/>
            </a:pPr>
            <a:r>
              <a:rPr lang="en-US" altLang="zh-CN" b="1">
                <a:latin typeface="Times New Roman" panose="02020603050405020304" pitchFamily="18" charset="0"/>
                <a:cs typeface="Times New Roman" panose="02020603050405020304" pitchFamily="18" charset="0"/>
              </a:rPr>
              <a:t>4 .   </a:t>
            </a:r>
            <a:r>
              <a:rPr lang="zh-CN" altLang="en-US" b="1">
                <a:latin typeface="宋体" panose="02010600030101010101" pitchFamily="2" charset="-122"/>
              </a:rPr>
              <a:t>零地址指令</a:t>
            </a:r>
            <a:endParaRPr lang="zh-CN" altLang="en-US" b="1"/>
          </a:p>
        </p:txBody>
      </p:sp>
      <p:graphicFrame>
        <p:nvGraphicFramePr>
          <p:cNvPr id="14340" name="Group 4">
            <a:extLst>
              <a:ext uri="{FF2B5EF4-FFF2-40B4-BE49-F238E27FC236}">
                <a16:creationId xmlns:a16="http://schemas.microsoft.com/office/drawing/2014/main" id="{6D9B9C0E-8475-464E-B5A5-43A29337A8A1}"/>
              </a:ext>
            </a:extLst>
          </p:cNvPr>
          <p:cNvGraphicFramePr>
            <a:graphicFrameLocks noGrp="1"/>
          </p:cNvGraphicFramePr>
          <p:nvPr/>
        </p:nvGraphicFramePr>
        <p:xfrm>
          <a:off x="2286000" y="2133600"/>
          <a:ext cx="1981200" cy="584200"/>
        </p:xfrm>
        <a:graphic>
          <a:graphicData uri="http://schemas.openxmlformats.org/drawingml/2006/table">
            <a:tbl>
              <a:tblPr/>
              <a:tblGrid>
                <a:gridCol w="1981200">
                  <a:extLst>
                    <a:ext uri="{9D8B030D-6E8A-4147-A177-3AD203B41FA5}">
                      <a16:colId xmlns:a16="http://schemas.microsoft.com/office/drawing/2014/main" val="20000"/>
                    </a:ext>
                  </a:extLst>
                </a:gridCol>
              </a:tblGrid>
              <a:tr h="5842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      </a:t>
                      </a:r>
                      <a:r>
                        <a:rPr kumimoji="0" lang="en-US" altLang="zh-CN" sz="2800" b="1" i="0" u="none" strike="noStrike" cap="none" normalizeH="0" baseline="0">
                          <a:ln>
                            <a:noFill/>
                          </a:ln>
                          <a:solidFill>
                            <a:schemeClr val="tx1"/>
                          </a:solidFill>
                          <a:effectLst/>
                          <a:latin typeface="Arial" charset="0"/>
                          <a:ea typeface="宋体" pitchFamily="2" charset="-122"/>
                        </a:rPr>
                        <a:t>OP</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alpha val="50000"/>
                      </a:srgbClr>
                    </a:solidFill>
                  </a:tcPr>
                </a:tc>
                <a:extLst>
                  <a:ext uri="{0D108BD9-81ED-4DB2-BD59-A6C34878D82A}">
                    <a16:rowId xmlns:a16="http://schemas.microsoft.com/office/drawing/2014/main" val="10000"/>
                  </a:ext>
                </a:extLst>
              </a:tr>
            </a:tbl>
          </a:graphicData>
        </a:graphic>
      </p:graphicFrame>
      <p:sp>
        <p:nvSpPr>
          <p:cNvPr id="24586" name="Rectangle 11">
            <a:extLst>
              <a:ext uri="{FF2B5EF4-FFF2-40B4-BE49-F238E27FC236}">
                <a16:creationId xmlns:a16="http://schemas.microsoft.com/office/drawing/2014/main" id="{A727B93F-8CBD-4FBC-AAD8-7C5230A601E6}"/>
              </a:ext>
            </a:extLst>
          </p:cNvPr>
          <p:cNvSpPr>
            <a:spLocks noChangeArrowheads="1"/>
          </p:cNvSpPr>
          <p:nvPr/>
        </p:nvSpPr>
        <p:spPr bwMode="auto">
          <a:xfrm>
            <a:off x="838200" y="3429000"/>
            <a:ext cx="777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latin typeface="宋体" panose="02010600030101010101" pitchFamily="2" charset="-122"/>
              </a:rPr>
              <a:t>① 适用于不需操作数的指令，如</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NOP</a:t>
            </a:r>
            <a:r>
              <a:rPr lang="zh-CN" altLang="en-US" sz="2400" b="1">
                <a:latin typeface="Times New Roman" panose="02020603050405020304" pitchFamily="18" charset="0"/>
              </a:rPr>
              <a:t>、</a:t>
            </a:r>
            <a:r>
              <a:rPr lang="en-US" altLang="zh-CN" sz="2400" b="1">
                <a:latin typeface="Times New Roman" panose="02020603050405020304" pitchFamily="18" charset="0"/>
              </a:rPr>
              <a:t>HAL</a:t>
            </a:r>
            <a:r>
              <a:rPr lang="en-US" altLang="zh-CN" sz="2400" b="1">
                <a:latin typeface="Times New Roman" panose="02020603050405020304" pitchFamily="18" charset="0"/>
                <a:cs typeface="Times New Roman" panose="02020603050405020304" pitchFamily="18" charset="0"/>
              </a:rPr>
              <a:t>T</a:t>
            </a:r>
            <a:r>
              <a:rPr lang="zh-CN" altLang="en-US" sz="2400" b="1">
                <a:latin typeface="Times New Roman" panose="02020603050405020304" pitchFamily="18" charset="0"/>
              </a:rPr>
              <a:t>等</a:t>
            </a:r>
            <a:r>
              <a:rPr lang="zh-CN" altLang="en-US" sz="2400" b="1">
                <a:latin typeface="宋体" panose="02010600030101010101" pitchFamily="2" charset="-122"/>
              </a:rPr>
              <a:t>指令。</a:t>
            </a:r>
            <a:endParaRPr lang="zh-CN" altLang="en-US" sz="2400" b="1">
              <a:latin typeface="Times New Roman" panose="02020603050405020304" pitchFamily="18" charset="0"/>
              <a:cs typeface="Times New Roman" panose="02020603050405020304" pitchFamily="18" charset="0"/>
            </a:endParaRPr>
          </a:p>
          <a:p>
            <a:endParaRPr lang="zh-CN" altLang="en-US" sz="2400" b="1"/>
          </a:p>
        </p:txBody>
      </p:sp>
    </p:spTree>
  </p:cSld>
  <p:clrMapOvr>
    <a:masterClrMapping/>
  </p:clrMapOvr>
  <p:transition>
    <p:random/>
    <p:sndAc>
      <p:stSnd>
        <p:snd r:embed="rId2" name="type.wav"/>
      </p:stSnd>
    </p:sndAc>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0F0410B1-5F55-4E7D-824A-FAC3E417FC2A}"/>
              </a:ext>
            </a:extLst>
          </p:cNvPr>
          <p:cNvSpPr>
            <a:spLocks noChangeArrowheads="1"/>
          </p:cNvSpPr>
          <p:nvPr/>
        </p:nvSpPr>
        <p:spPr bwMode="auto">
          <a:xfrm>
            <a:off x="250825" y="790575"/>
            <a:ext cx="8893175"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00051E"/>
                </a:solidFill>
                <a:latin typeface="Times New Roman" panose="02020603050405020304" pitchFamily="18" charset="0"/>
              </a:rPr>
              <a:t>【</a:t>
            </a:r>
            <a:r>
              <a:rPr lang="zh-CN" altLang="en-US" sz="2800" b="1">
                <a:solidFill>
                  <a:srgbClr val="00051E"/>
                </a:solidFill>
                <a:latin typeface="Times New Roman" panose="02020603050405020304" pitchFamily="18" charset="0"/>
              </a:rPr>
              <a:t>例</a:t>
            </a:r>
            <a:r>
              <a:rPr lang="en-US" altLang="zh-CN" sz="2800" b="1">
                <a:solidFill>
                  <a:srgbClr val="00051E"/>
                </a:solidFill>
                <a:latin typeface="Times New Roman" panose="02020603050405020304" pitchFamily="18" charset="0"/>
              </a:rPr>
              <a:t>4】 </a:t>
            </a:r>
            <a:r>
              <a:rPr lang="zh-CN" altLang="en-US" sz="2800" b="1">
                <a:solidFill>
                  <a:srgbClr val="00051E"/>
                </a:solidFill>
                <a:latin typeface="Times New Roman" panose="02020603050405020304" pitchFamily="18" charset="0"/>
              </a:rPr>
              <a:t>流水线中有三类数据相关冲突：</a:t>
            </a:r>
          </a:p>
          <a:p>
            <a:pPr eaLnBrk="1" hangingPunct="1"/>
            <a:r>
              <a:rPr lang="zh-CN" altLang="en-US" sz="2800" b="1">
                <a:solidFill>
                  <a:srgbClr val="00051E"/>
                </a:solidFill>
                <a:latin typeface="Times New Roman" panose="02020603050405020304" pitchFamily="18" charset="0"/>
              </a:rPr>
              <a:t>写后读相关；读后写相关；写后写相关。</a:t>
            </a:r>
          </a:p>
          <a:p>
            <a:pPr eaLnBrk="1" hangingPunct="1"/>
            <a:r>
              <a:rPr lang="zh-CN" altLang="en-US" sz="2800" b="1">
                <a:solidFill>
                  <a:srgbClr val="00051E"/>
                </a:solidFill>
                <a:latin typeface="Times New Roman" panose="02020603050405020304" pitchFamily="18" charset="0"/>
              </a:rPr>
              <a:t>判断以下三组指令各存在哪种类型的数据相关。</a:t>
            </a:r>
          </a:p>
          <a:p>
            <a:pPr eaLnBrk="1" hangingPunct="1"/>
            <a:endParaRPr lang="zh-CN" altLang="en-US" sz="3200" b="1">
              <a:solidFill>
                <a:srgbClr val="00051E"/>
              </a:solidFill>
              <a:latin typeface="Times New Roman" panose="02020603050405020304" pitchFamily="18" charset="0"/>
            </a:endParaRPr>
          </a:p>
          <a:p>
            <a:pPr eaLnBrk="1" hangingPunct="1"/>
            <a:r>
              <a:rPr lang="en-US" altLang="zh-CN" sz="2800" b="1">
                <a:solidFill>
                  <a:srgbClr val="00051E"/>
                </a:solidFill>
                <a:latin typeface="Times New Roman" panose="02020603050405020304" pitchFamily="18" charset="0"/>
              </a:rPr>
              <a:t>(1) I1: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ADD R1</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R2</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R3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(R2) + (R3)-&gt;R1 </a:t>
            </a:r>
          </a:p>
          <a:p>
            <a:pPr eaLnBrk="1" hangingPunct="1"/>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I2: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SUB R4</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R1</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R5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(R1) - (R5)-&gt;R4 </a:t>
            </a:r>
          </a:p>
          <a:p>
            <a:pPr eaLnBrk="1" hangingPunct="1"/>
            <a:endParaRPr lang="en-US" altLang="zh-CN" sz="2800" b="1">
              <a:solidFill>
                <a:srgbClr val="00051E"/>
              </a:solidFill>
              <a:latin typeface="Times New Roman" panose="02020603050405020304" pitchFamily="18" charset="0"/>
            </a:endParaRPr>
          </a:p>
          <a:p>
            <a:pPr eaLnBrk="1" hangingPunct="1"/>
            <a:r>
              <a:rPr lang="en-US" altLang="zh-CN" sz="2800" b="1">
                <a:solidFill>
                  <a:srgbClr val="00051E"/>
                </a:solidFill>
                <a:latin typeface="Times New Roman" panose="02020603050405020304" pitchFamily="18" charset="0"/>
              </a:rPr>
              <a:t>(2) I3: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STA M(x)</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R3 </a:t>
            </a:r>
            <a:r>
              <a:rPr lang="zh-CN" altLang="en-US" sz="2800" b="1">
                <a:solidFill>
                  <a:srgbClr val="00051E"/>
                </a:solidFill>
                <a:latin typeface="Times New Roman" panose="02020603050405020304" pitchFamily="18" charset="0"/>
              </a:rPr>
              <a:t>；  </a:t>
            </a:r>
            <a:r>
              <a:rPr lang="en-US" altLang="zh-CN" sz="2400" b="1">
                <a:solidFill>
                  <a:srgbClr val="00051E"/>
                </a:solidFill>
                <a:latin typeface="Times New Roman" panose="02020603050405020304" pitchFamily="18" charset="0"/>
              </a:rPr>
              <a:t>R3)-&gt;M(x)</a:t>
            </a:r>
            <a:r>
              <a:rPr lang="zh-CN" altLang="en-US" sz="2400" b="1">
                <a:solidFill>
                  <a:srgbClr val="00051E"/>
                </a:solidFill>
                <a:latin typeface="Times New Roman" panose="02020603050405020304" pitchFamily="18" charset="0"/>
              </a:rPr>
              <a:t>，</a:t>
            </a:r>
            <a:r>
              <a:rPr lang="en-US" altLang="zh-CN" sz="2400" b="1">
                <a:solidFill>
                  <a:srgbClr val="00051E"/>
                </a:solidFill>
                <a:latin typeface="Times New Roman" panose="02020603050405020304" pitchFamily="18" charset="0"/>
              </a:rPr>
              <a:t>M(x)</a:t>
            </a:r>
            <a:r>
              <a:rPr lang="zh-CN" altLang="en-US" sz="2400" b="1">
                <a:solidFill>
                  <a:srgbClr val="00051E"/>
                </a:solidFill>
                <a:latin typeface="Times New Roman" panose="02020603050405020304" pitchFamily="18" charset="0"/>
              </a:rPr>
              <a:t>是存储器单元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I4: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ADD R3</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R4</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R5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(R4)+(R5)-&gt;R3 </a:t>
            </a:r>
          </a:p>
          <a:p>
            <a:pPr eaLnBrk="1" hangingPunct="1"/>
            <a:endParaRPr lang="en-US" altLang="zh-CN" sz="2800" b="1">
              <a:solidFill>
                <a:srgbClr val="00051E"/>
              </a:solidFill>
              <a:latin typeface="Times New Roman" panose="02020603050405020304" pitchFamily="18" charset="0"/>
            </a:endParaRPr>
          </a:p>
          <a:p>
            <a:pPr eaLnBrk="1" hangingPunct="1"/>
            <a:r>
              <a:rPr lang="en-US" altLang="zh-CN" sz="2800" b="1">
                <a:solidFill>
                  <a:srgbClr val="00051E"/>
                </a:solidFill>
                <a:latin typeface="Times New Roman" panose="02020603050405020304" pitchFamily="18" charset="0"/>
              </a:rPr>
              <a:t>(3) I5: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MUL R3</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R1</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R2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(R1)×(R2)-&gt;R3 </a:t>
            </a:r>
          </a:p>
          <a:p>
            <a:pPr eaLnBrk="1" hangingPunct="1"/>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I6:</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ADD R3</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R4</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R5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(R4) + (R5)-&gt;R3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71EFC885-12EC-4C90-8A06-EA7F19492CD4}"/>
              </a:ext>
            </a:extLst>
          </p:cNvPr>
          <p:cNvSpPr>
            <a:spLocks noChangeArrowheads="1"/>
          </p:cNvSpPr>
          <p:nvPr/>
        </p:nvSpPr>
        <p:spPr bwMode="auto">
          <a:xfrm>
            <a:off x="395288" y="981075"/>
            <a:ext cx="8748712"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00051E"/>
                </a:solidFill>
                <a:latin typeface="Times New Roman" panose="02020603050405020304" pitchFamily="18" charset="0"/>
              </a:rPr>
              <a:t>(1) </a:t>
            </a:r>
            <a:r>
              <a:rPr lang="en-US" altLang="zh-CN" sz="2800" b="1">
                <a:solidFill>
                  <a:srgbClr val="00051E"/>
                </a:solidFill>
                <a:latin typeface="Times New Roman" panose="02020603050405020304" pitchFamily="18" charset="0"/>
              </a:rPr>
              <a:t>I1: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ADD R1</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R2</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R3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(R2) + (R3)-&gt;R1 </a:t>
            </a:r>
          </a:p>
          <a:p>
            <a:pPr eaLnBrk="1" hangingPunct="1"/>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I2: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SUB R4</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R1</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R5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(R1) - (R5)-&gt;R4 </a:t>
            </a:r>
          </a:p>
          <a:p>
            <a:pPr eaLnBrk="1" hangingPunct="1"/>
            <a:endParaRPr lang="en-US" altLang="zh-CN" sz="2800" b="1">
              <a:solidFill>
                <a:srgbClr val="00051E"/>
              </a:solidFill>
              <a:latin typeface="Times New Roman" panose="02020603050405020304" pitchFamily="18" charset="0"/>
            </a:endParaRPr>
          </a:p>
          <a:p>
            <a:pPr eaLnBrk="1" hangingPunct="1">
              <a:lnSpc>
                <a:spcPct val="150000"/>
              </a:lnSpc>
            </a:pPr>
            <a:r>
              <a:rPr lang="en-US" altLang="zh-CN" sz="2800" b="1">
                <a:solidFill>
                  <a:srgbClr val="00051E"/>
                </a:solidFill>
                <a:latin typeface="Times New Roman" panose="02020603050405020304" pitchFamily="18" charset="0"/>
              </a:rPr>
              <a:t>       </a:t>
            </a:r>
            <a:r>
              <a:rPr lang="zh-CN" altLang="en-US" sz="2800" b="1">
                <a:solidFill>
                  <a:srgbClr val="00051E"/>
                </a:solidFill>
                <a:latin typeface="Times New Roman" panose="02020603050405020304" pitchFamily="18" charset="0"/>
              </a:rPr>
              <a:t>第</a:t>
            </a:r>
            <a:r>
              <a:rPr lang="en-US" altLang="zh-CN" sz="2800" b="1">
                <a:solidFill>
                  <a:srgbClr val="00051E"/>
                </a:solidFill>
                <a:latin typeface="Times New Roman" panose="02020603050405020304" pitchFamily="18" charset="0"/>
              </a:rPr>
              <a:t>(1)</a:t>
            </a:r>
            <a:r>
              <a:rPr lang="zh-CN" altLang="en-US" sz="2800" b="1">
                <a:solidFill>
                  <a:srgbClr val="00051E"/>
                </a:solidFill>
                <a:latin typeface="Times New Roman" panose="02020603050405020304" pitchFamily="18" charset="0"/>
              </a:rPr>
              <a:t>组指令中，</a:t>
            </a:r>
            <a:r>
              <a:rPr lang="en-US" altLang="zh-CN" sz="2800" b="1">
                <a:solidFill>
                  <a:srgbClr val="00051E"/>
                </a:solidFill>
                <a:latin typeface="Times New Roman" panose="02020603050405020304" pitchFamily="18" charset="0"/>
              </a:rPr>
              <a:t>I1</a:t>
            </a:r>
            <a:r>
              <a:rPr lang="zh-CN" altLang="en-US" sz="2800" b="1">
                <a:solidFill>
                  <a:srgbClr val="00051E"/>
                </a:solidFill>
                <a:latin typeface="Times New Roman" panose="02020603050405020304" pitchFamily="18" charset="0"/>
              </a:rPr>
              <a:t>指令运算结果应先写入</a:t>
            </a:r>
            <a:r>
              <a:rPr lang="en-US" altLang="zh-CN" sz="2800" b="1">
                <a:solidFill>
                  <a:srgbClr val="00051E"/>
                </a:solidFill>
                <a:latin typeface="Times New Roman" panose="02020603050405020304" pitchFamily="18" charset="0"/>
              </a:rPr>
              <a:t>R1</a:t>
            </a:r>
            <a:r>
              <a:rPr lang="zh-CN" altLang="en-US" sz="2800" b="1">
                <a:solidFill>
                  <a:srgbClr val="00051E"/>
                </a:solidFill>
                <a:latin typeface="Times New Roman" panose="02020603050405020304" pitchFamily="18" charset="0"/>
              </a:rPr>
              <a:t>，然后在</a:t>
            </a:r>
            <a:r>
              <a:rPr lang="en-US" altLang="zh-CN" sz="2800" b="1">
                <a:solidFill>
                  <a:srgbClr val="00051E"/>
                </a:solidFill>
                <a:latin typeface="Times New Roman" panose="02020603050405020304" pitchFamily="18" charset="0"/>
              </a:rPr>
              <a:t>I2</a:t>
            </a:r>
            <a:r>
              <a:rPr lang="zh-CN" altLang="en-US" sz="2800" b="1">
                <a:solidFill>
                  <a:srgbClr val="00051E"/>
                </a:solidFill>
                <a:latin typeface="Times New Roman" panose="02020603050405020304" pitchFamily="18" charset="0"/>
              </a:rPr>
              <a:t>指令中读出</a:t>
            </a:r>
            <a:r>
              <a:rPr lang="en-US" altLang="zh-CN" sz="2800" b="1">
                <a:solidFill>
                  <a:srgbClr val="00051E"/>
                </a:solidFill>
                <a:latin typeface="Times New Roman" panose="02020603050405020304" pitchFamily="18" charset="0"/>
              </a:rPr>
              <a:t>R1</a:t>
            </a:r>
            <a:r>
              <a:rPr lang="zh-CN" altLang="en-US" sz="2800" b="1">
                <a:solidFill>
                  <a:srgbClr val="00051E"/>
                </a:solidFill>
                <a:latin typeface="Times New Roman" panose="02020603050405020304" pitchFamily="18" charset="0"/>
              </a:rPr>
              <a:t>内容。由于</a:t>
            </a:r>
            <a:r>
              <a:rPr lang="en-US" altLang="zh-CN" sz="2800" b="1">
                <a:solidFill>
                  <a:srgbClr val="00051E"/>
                </a:solidFill>
                <a:latin typeface="Times New Roman" panose="02020603050405020304" pitchFamily="18" charset="0"/>
              </a:rPr>
              <a:t>I2</a:t>
            </a:r>
            <a:r>
              <a:rPr lang="zh-CN" altLang="en-US" sz="2800" b="1">
                <a:solidFill>
                  <a:srgbClr val="00051E"/>
                </a:solidFill>
                <a:latin typeface="Times New Roman" panose="02020603050405020304" pitchFamily="18" charset="0"/>
              </a:rPr>
              <a:t>指令进入流水线，变成</a:t>
            </a:r>
            <a:r>
              <a:rPr lang="en-US" altLang="zh-CN" sz="2800" b="1">
                <a:solidFill>
                  <a:srgbClr val="00051E"/>
                </a:solidFill>
                <a:latin typeface="Times New Roman" panose="02020603050405020304" pitchFamily="18" charset="0"/>
              </a:rPr>
              <a:t>I2</a:t>
            </a:r>
            <a:r>
              <a:rPr lang="zh-CN" altLang="en-US" sz="2800" b="1">
                <a:solidFill>
                  <a:srgbClr val="00051E"/>
                </a:solidFill>
                <a:latin typeface="Times New Roman" panose="02020603050405020304" pitchFamily="18" charset="0"/>
              </a:rPr>
              <a:t>指令在</a:t>
            </a:r>
            <a:r>
              <a:rPr lang="en-US" altLang="zh-CN" sz="2800" b="1">
                <a:solidFill>
                  <a:srgbClr val="00051E"/>
                </a:solidFill>
                <a:latin typeface="Times New Roman" panose="02020603050405020304" pitchFamily="18" charset="0"/>
              </a:rPr>
              <a:t>I1</a:t>
            </a:r>
            <a:r>
              <a:rPr lang="zh-CN" altLang="en-US" sz="2800" b="1">
                <a:solidFill>
                  <a:srgbClr val="00051E"/>
                </a:solidFill>
                <a:latin typeface="Times New Roman" panose="02020603050405020304" pitchFamily="18" charset="0"/>
              </a:rPr>
              <a:t>指令写入</a:t>
            </a:r>
            <a:r>
              <a:rPr lang="en-US" altLang="zh-CN" sz="2800" b="1">
                <a:solidFill>
                  <a:srgbClr val="00051E"/>
                </a:solidFill>
                <a:latin typeface="Times New Roman" panose="02020603050405020304" pitchFamily="18" charset="0"/>
              </a:rPr>
              <a:t>R1</a:t>
            </a:r>
            <a:r>
              <a:rPr lang="zh-CN" altLang="en-US" sz="2800" b="1">
                <a:solidFill>
                  <a:srgbClr val="00051E"/>
                </a:solidFill>
                <a:latin typeface="Times New Roman" panose="02020603050405020304" pitchFamily="18" charset="0"/>
              </a:rPr>
              <a:t>前就读出</a:t>
            </a:r>
            <a:r>
              <a:rPr lang="en-US" altLang="zh-CN" sz="2800" b="1">
                <a:solidFill>
                  <a:srgbClr val="00051E"/>
                </a:solidFill>
                <a:latin typeface="Times New Roman" panose="02020603050405020304" pitchFamily="18" charset="0"/>
              </a:rPr>
              <a:t>R1</a:t>
            </a:r>
            <a:r>
              <a:rPr lang="zh-CN" altLang="en-US" sz="2800" b="1">
                <a:solidFill>
                  <a:srgbClr val="00051E"/>
                </a:solidFill>
                <a:latin typeface="Times New Roman" panose="02020603050405020304" pitchFamily="18" charset="0"/>
              </a:rPr>
              <a:t>内容，发生</a:t>
            </a:r>
            <a:r>
              <a:rPr lang="en-US" altLang="zh-CN" sz="2800" b="1">
                <a:solidFill>
                  <a:srgbClr val="00051E"/>
                </a:solidFill>
                <a:latin typeface="Times New Roman" panose="02020603050405020304" pitchFamily="18" charset="0"/>
              </a:rPr>
              <a:t>RAW</a:t>
            </a:r>
            <a:r>
              <a:rPr lang="zh-CN" altLang="en-US" sz="2800" b="1">
                <a:solidFill>
                  <a:srgbClr val="00051E"/>
                </a:solidFill>
                <a:latin typeface="Times New Roman" panose="02020603050405020304" pitchFamily="18" charset="0"/>
              </a:rPr>
              <a:t>（写后读）相关。</a:t>
            </a:r>
          </a:p>
          <a:p>
            <a:pPr eaLnBrk="1" hangingPunct="1"/>
            <a:endParaRPr lang="zh-CN" altLang="en-US" sz="2800" b="1">
              <a:solidFill>
                <a:srgbClr val="00051E"/>
              </a:solidFill>
              <a:latin typeface="Times New Roman" panose="02020603050405020304" pitchFamily="18"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7B65AAF6-A96C-4195-9E4A-E2CC90E4C5ED}"/>
              </a:ext>
            </a:extLst>
          </p:cNvPr>
          <p:cNvSpPr>
            <a:spLocks noChangeArrowheads="1"/>
          </p:cNvSpPr>
          <p:nvPr/>
        </p:nvSpPr>
        <p:spPr bwMode="auto">
          <a:xfrm>
            <a:off x="395288" y="1042988"/>
            <a:ext cx="8748712"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latin typeface="Times New Roman" panose="02020603050405020304" pitchFamily="18" charset="0"/>
              </a:rPr>
              <a:t>(2) </a:t>
            </a:r>
            <a:r>
              <a:rPr lang="en-US" altLang="zh-CN" sz="2800" b="1">
                <a:solidFill>
                  <a:srgbClr val="00051E"/>
                </a:solidFill>
                <a:latin typeface="Times New Roman" panose="02020603050405020304" pitchFamily="18" charset="0"/>
              </a:rPr>
              <a:t>I3: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STA M(x)</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R3; </a:t>
            </a:r>
            <a:r>
              <a:rPr lang="zh-CN" altLang="en-US" sz="2400" b="1">
                <a:solidFill>
                  <a:srgbClr val="00051E"/>
                </a:solidFill>
                <a:latin typeface="Times New Roman" panose="02020603050405020304" pitchFamily="18" charset="0"/>
              </a:rPr>
              <a:t>（</a:t>
            </a:r>
            <a:r>
              <a:rPr lang="en-US" altLang="zh-CN" sz="2400" b="1">
                <a:solidFill>
                  <a:srgbClr val="00051E"/>
                </a:solidFill>
                <a:latin typeface="Times New Roman" panose="02020603050405020304" pitchFamily="18" charset="0"/>
              </a:rPr>
              <a:t>R3)-&gt;M(x)</a:t>
            </a:r>
            <a:r>
              <a:rPr lang="zh-CN" altLang="en-US" sz="2400" b="1">
                <a:solidFill>
                  <a:srgbClr val="00051E"/>
                </a:solidFill>
                <a:latin typeface="Times New Roman" panose="02020603050405020304" pitchFamily="18" charset="0"/>
              </a:rPr>
              <a:t>，</a:t>
            </a:r>
            <a:r>
              <a:rPr lang="en-US" altLang="zh-CN" sz="2400" b="1">
                <a:solidFill>
                  <a:srgbClr val="00051E"/>
                </a:solidFill>
                <a:latin typeface="Times New Roman" panose="02020603050405020304" pitchFamily="18" charset="0"/>
              </a:rPr>
              <a:t>M(x)</a:t>
            </a:r>
            <a:r>
              <a:rPr lang="zh-CN" altLang="en-US" sz="2400" b="1">
                <a:solidFill>
                  <a:srgbClr val="00051E"/>
                </a:solidFill>
                <a:latin typeface="Times New Roman" panose="02020603050405020304" pitchFamily="18" charset="0"/>
              </a:rPr>
              <a:t>是存储器单元</a:t>
            </a:r>
          </a:p>
          <a:p>
            <a:pPr eaLnBrk="1" hangingPunct="1"/>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I4:    ADD R3</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R4</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R5;        (R4)+(R5)-&gt;R3 </a:t>
            </a:r>
          </a:p>
          <a:p>
            <a:pPr algn="ctr" eaLnBrk="1" hangingPunct="1"/>
            <a:endParaRPr lang="en-US" altLang="zh-CN" sz="2800" b="1">
              <a:solidFill>
                <a:srgbClr val="00051E"/>
              </a:solidFill>
              <a:latin typeface="Times New Roman" panose="02020603050405020304" pitchFamily="18" charset="0"/>
            </a:endParaRPr>
          </a:p>
          <a:p>
            <a:pPr eaLnBrk="1" hangingPunct="1"/>
            <a:endParaRPr lang="en-US" altLang="zh-CN" sz="2800" b="1">
              <a:solidFill>
                <a:srgbClr val="00051E"/>
              </a:solidFill>
              <a:latin typeface="Times New Roman" panose="02020603050405020304" pitchFamily="18" charset="0"/>
            </a:endParaRPr>
          </a:p>
          <a:p>
            <a:pPr eaLnBrk="1" hangingPunct="1">
              <a:lnSpc>
                <a:spcPct val="150000"/>
              </a:lnSpc>
            </a:pPr>
            <a:r>
              <a:rPr lang="en-US" altLang="zh-CN" sz="2800" b="1">
                <a:solidFill>
                  <a:srgbClr val="00051E"/>
                </a:solidFill>
                <a:latin typeface="Times New Roman" panose="02020603050405020304" pitchFamily="18" charset="0"/>
              </a:rPr>
              <a:t>       </a:t>
            </a:r>
            <a:r>
              <a:rPr lang="zh-CN" altLang="en-US" sz="2800" b="1">
                <a:solidFill>
                  <a:srgbClr val="00051E"/>
                </a:solidFill>
                <a:latin typeface="Times New Roman" panose="02020603050405020304" pitchFamily="18" charset="0"/>
              </a:rPr>
              <a:t>第</a:t>
            </a:r>
            <a:r>
              <a:rPr lang="en-US" altLang="zh-CN" sz="2800" b="1">
                <a:solidFill>
                  <a:srgbClr val="00051E"/>
                </a:solidFill>
                <a:latin typeface="Times New Roman" panose="02020603050405020304" pitchFamily="18" charset="0"/>
              </a:rPr>
              <a:t>(2)</a:t>
            </a:r>
            <a:r>
              <a:rPr lang="zh-CN" altLang="en-US" sz="2800" b="1">
                <a:solidFill>
                  <a:srgbClr val="00051E"/>
                </a:solidFill>
                <a:latin typeface="Times New Roman" panose="02020603050405020304" pitchFamily="18" charset="0"/>
              </a:rPr>
              <a:t>组指令中，</a:t>
            </a:r>
            <a:r>
              <a:rPr lang="en-US" altLang="zh-CN" sz="2800" b="1">
                <a:solidFill>
                  <a:srgbClr val="00051E"/>
                </a:solidFill>
                <a:latin typeface="Times New Roman" panose="02020603050405020304" pitchFamily="18" charset="0"/>
              </a:rPr>
              <a:t>I3</a:t>
            </a:r>
            <a:r>
              <a:rPr lang="zh-CN" altLang="en-US" sz="2800" b="1">
                <a:solidFill>
                  <a:srgbClr val="00051E"/>
                </a:solidFill>
                <a:latin typeface="Times New Roman" panose="02020603050405020304" pitchFamily="18" charset="0"/>
              </a:rPr>
              <a:t>指令应先读出</a:t>
            </a:r>
            <a:r>
              <a:rPr lang="en-US" altLang="zh-CN" sz="2800" b="1">
                <a:solidFill>
                  <a:srgbClr val="00051E"/>
                </a:solidFill>
                <a:latin typeface="Times New Roman" panose="02020603050405020304" pitchFamily="18" charset="0"/>
              </a:rPr>
              <a:t>R3</a:t>
            </a:r>
            <a:r>
              <a:rPr lang="zh-CN" altLang="en-US" sz="2800" b="1">
                <a:solidFill>
                  <a:srgbClr val="00051E"/>
                </a:solidFill>
                <a:latin typeface="Times New Roman" panose="02020603050405020304" pitchFamily="18" charset="0"/>
              </a:rPr>
              <a:t>内容并存入存储单元</a:t>
            </a:r>
            <a:r>
              <a:rPr lang="en-US" altLang="zh-CN" sz="2800" b="1">
                <a:solidFill>
                  <a:srgbClr val="00051E"/>
                </a:solidFill>
                <a:latin typeface="Times New Roman" panose="02020603050405020304" pitchFamily="18" charset="0"/>
              </a:rPr>
              <a:t>M(x)</a:t>
            </a:r>
            <a:r>
              <a:rPr lang="zh-CN" altLang="en-US" sz="2800" b="1">
                <a:solidFill>
                  <a:srgbClr val="00051E"/>
                </a:solidFill>
                <a:latin typeface="Times New Roman" panose="02020603050405020304" pitchFamily="18" charset="0"/>
              </a:rPr>
              <a:t>，然后在</a:t>
            </a:r>
            <a:r>
              <a:rPr lang="en-US" altLang="zh-CN" sz="2800" b="1">
                <a:solidFill>
                  <a:srgbClr val="00051E"/>
                </a:solidFill>
                <a:latin typeface="Times New Roman" panose="02020603050405020304" pitchFamily="18" charset="0"/>
              </a:rPr>
              <a:t>I4</a:t>
            </a:r>
            <a:r>
              <a:rPr lang="zh-CN" altLang="en-US" sz="2800" b="1">
                <a:solidFill>
                  <a:srgbClr val="00051E"/>
                </a:solidFill>
                <a:latin typeface="Times New Roman" panose="02020603050405020304" pitchFamily="18" charset="0"/>
              </a:rPr>
              <a:t>指令中将运算结果写入</a:t>
            </a:r>
            <a:r>
              <a:rPr lang="en-US" altLang="zh-CN" sz="2800" b="1">
                <a:solidFill>
                  <a:srgbClr val="00051E"/>
                </a:solidFill>
                <a:latin typeface="Times New Roman" panose="02020603050405020304" pitchFamily="18" charset="0"/>
              </a:rPr>
              <a:t>R3</a:t>
            </a:r>
            <a:r>
              <a:rPr lang="zh-CN" altLang="en-US" sz="2800" b="1">
                <a:solidFill>
                  <a:srgbClr val="00051E"/>
                </a:solidFill>
                <a:latin typeface="Times New Roman" panose="02020603050405020304" pitchFamily="18" charset="0"/>
              </a:rPr>
              <a:t>。但由于</a:t>
            </a:r>
            <a:r>
              <a:rPr lang="en-US" altLang="zh-CN" sz="2800" b="1">
                <a:solidFill>
                  <a:srgbClr val="00051E"/>
                </a:solidFill>
                <a:latin typeface="Times New Roman" panose="02020603050405020304" pitchFamily="18" charset="0"/>
              </a:rPr>
              <a:t>I4</a:t>
            </a:r>
            <a:r>
              <a:rPr lang="zh-CN" altLang="en-US" sz="2800" b="1">
                <a:solidFill>
                  <a:srgbClr val="00051E"/>
                </a:solidFill>
                <a:latin typeface="Times New Roman" panose="02020603050405020304" pitchFamily="18" charset="0"/>
              </a:rPr>
              <a:t>指令进入流水线，变成</a:t>
            </a:r>
            <a:r>
              <a:rPr lang="en-US" altLang="zh-CN" sz="2800" b="1">
                <a:solidFill>
                  <a:srgbClr val="00051E"/>
                </a:solidFill>
                <a:latin typeface="Times New Roman" panose="02020603050405020304" pitchFamily="18" charset="0"/>
              </a:rPr>
              <a:t>I4</a:t>
            </a:r>
            <a:r>
              <a:rPr lang="zh-CN" altLang="en-US" sz="2800" b="1">
                <a:solidFill>
                  <a:srgbClr val="00051E"/>
                </a:solidFill>
                <a:latin typeface="Times New Roman" panose="02020603050405020304" pitchFamily="18" charset="0"/>
              </a:rPr>
              <a:t>指令在</a:t>
            </a:r>
            <a:r>
              <a:rPr lang="en-US" altLang="zh-CN" sz="2800" b="1">
                <a:solidFill>
                  <a:srgbClr val="00051E"/>
                </a:solidFill>
                <a:latin typeface="Times New Roman" panose="02020603050405020304" pitchFamily="18" charset="0"/>
              </a:rPr>
              <a:t>I3</a:t>
            </a:r>
            <a:r>
              <a:rPr lang="zh-CN" altLang="en-US" sz="2800" b="1">
                <a:solidFill>
                  <a:srgbClr val="00051E"/>
                </a:solidFill>
                <a:latin typeface="Times New Roman" panose="02020603050405020304" pitchFamily="18" charset="0"/>
              </a:rPr>
              <a:t>指令读出</a:t>
            </a:r>
            <a:r>
              <a:rPr lang="en-US" altLang="zh-CN" sz="2800" b="1">
                <a:solidFill>
                  <a:srgbClr val="00051E"/>
                </a:solidFill>
                <a:latin typeface="Times New Roman" panose="02020603050405020304" pitchFamily="18" charset="0"/>
              </a:rPr>
              <a:t>R3</a:t>
            </a:r>
            <a:r>
              <a:rPr lang="zh-CN" altLang="en-US" sz="2800" b="1">
                <a:solidFill>
                  <a:srgbClr val="00051E"/>
                </a:solidFill>
                <a:latin typeface="Times New Roman" panose="02020603050405020304" pitchFamily="18" charset="0"/>
              </a:rPr>
              <a:t>内容前就写入</a:t>
            </a:r>
            <a:r>
              <a:rPr lang="en-US" altLang="zh-CN" sz="2800" b="1">
                <a:solidFill>
                  <a:srgbClr val="00051E"/>
                </a:solidFill>
                <a:latin typeface="Times New Roman" panose="02020603050405020304" pitchFamily="18" charset="0"/>
              </a:rPr>
              <a:t>R3</a:t>
            </a:r>
            <a:r>
              <a:rPr lang="zh-CN" altLang="en-US" sz="2800" b="1">
                <a:solidFill>
                  <a:srgbClr val="00051E"/>
                </a:solidFill>
                <a:latin typeface="Times New Roman" panose="02020603050405020304" pitchFamily="18" charset="0"/>
              </a:rPr>
              <a:t>，发生</a:t>
            </a:r>
            <a:r>
              <a:rPr lang="en-US" altLang="zh-CN" sz="2800" b="1">
                <a:solidFill>
                  <a:srgbClr val="00051E"/>
                </a:solidFill>
                <a:latin typeface="Times New Roman" panose="02020603050405020304" pitchFamily="18" charset="0"/>
              </a:rPr>
              <a:t>WAR</a:t>
            </a:r>
            <a:r>
              <a:rPr lang="zh-CN" altLang="en-US" sz="2800" b="1">
                <a:solidFill>
                  <a:srgbClr val="00051E"/>
                </a:solidFill>
                <a:latin typeface="Times New Roman" panose="02020603050405020304" pitchFamily="18" charset="0"/>
              </a:rPr>
              <a:t>（读后写）相关。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A5CF3734-EE6A-472A-A683-951D6B954F56}"/>
              </a:ext>
            </a:extLst>
          </p:cNvPr>
          <p:cNvSpPr>
            <a:spLocks noChangeArrowheads="1"/>
          </p:cNvSpPr>
          <p:nvPr/>
        </p:nvSpPr>
        <p:spPr bwMode="auto">
          <a:xfrm>
            <a:off x="755650" y="560388"/>
            <a:ext cx="7848600"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400">
              <a:latin typeface="Times New Roman" panose="02020603050405020304" pitchFamily="18" charset="0"/>
            </a:endParaRPr>
          </a:p>
          <a:p>
            <a:pPr algn="ctr" eaLnBrk="1" hangingPunct="1"/>
            <a:endParaRPr lang="zh-CN" altLang="en-US" sz="2400">
              <a:latin typeface="Times New Roman" panose="02020603050405020304" pitchFamily="18" charset="0"/>
            </a:endParaRPr>
          </a:p>
          <a:p>
            <a:pPr eaLnBrk="1" hangingPunct="1"/>
            <a:r>
              <a:rPr lang="en-US" altLang="zh-CN" sz="2800">
                <a:latin typeface="Times New Roman" panose="02020603050405020304" pitchFamily="18" charset="0"/>
              </a:rPr>
              <a:t>(3)  </a:t>
            </a:r>
            <a:r>
              <a:rPr lang="en-US" altLang="zh-CN" sz="2800" b="1">
                <a:solidFill>
                  <a:srgbClr val="00051E"/>
                </a:solidFill>
                <a:latin typeface="Times New Roman" panose="02020603050405020304" pitchFamily="18" charset="0"/>
              </a:rPr>
              <a:t>I5:   MUL R3</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R1</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R2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(R1)×(R2)-&gt;R3</a:t>
            </a:r>
          </a:p>
          <a:p>
            <a:pPr eaLnBrk="1" hangingPunct="1"/>
            <a:r>
              <a:rPr lang="en-US" altLang="zh-CN" sz="24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 I6:</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ADD R3</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R4</a:t>
            </a:r>
            <a:r>
              <a:rPr lang="zh-CN" altLang="en-US" sz="2800" b="1">
                <a:solidFill>
                  <a:srgbClr val="00051E"/>
                </a:solidFill>
                <a:latin typeface="Times New Roman" panose="02020603050405020304" pitchFamily="18" charset="0"/>
              </a:rPr>
              <a:t>，</a:t>
            </a:r>
            <a:r>
              <a:rPr lang="en-US" altLang="zh-CN" sz="2800" b="1">
                <a:solidFill>
                  <a:srgbClr val="00051E"/>
                </a:solidFill>
                <a:latin typeface="Times New Roman" panose="02020603050405020304" pitchFamily="18" charset="0"/>
              </a:rPr>
              <a:t>R5 </a:t>
            </a:r>
            <a:r>
              <a:rPr lang="zh-CN" altLang="en-US" sz="2800" b="1">
                <a:solidFill>
                  <a:srgbClr val="00051E"/>
                </a:solidFill>
                <a:latin typeface="Times New Roman" panose="02020603050405020304" pitchFamily="18" charset="0"/>
              </a:rPr>
              <a:t>；　</a:t>
            </a:r>
            <a:r>
              <a:rPr lang="en-US" altLang="zh-CN" sz="2800" b="1">
                <a:solidFill>
                  <a:srgbClr val="00051E"/>
                </a:solidFill>
                <a:latin typeface="Times New Roman" panose="02020603050405020304" pitchFamily="18" charset="0"/>
              </a:rPr>
              <a:t>(R4) + (R5)-&gt;R3 </a:t>
            </a:r>
          </a:p>
          <a:p>
            <a:pPr eaLnBrk="1" hangingPunct="1"/>
            <a:r>
              <a:rPr lang="en-US" altLang="zh-CN" sz="2800" b="1">
                <a:solidFill>
                  <a:srgbClr val="00051E"/>
                </a:solidFill>
                <a:latin typeface="Times New Roman" panose="02020603050405020304" pitchFamily="18" charset="0"/>
              </a:rPr>
              <a:t> </a:t>
            </a:r>
          </a:p>
          <a:p>
            <a:pPr eaLnBrk="1" hangingPunct="1">
              <a:lnSpc>
                <a:spcPct val="150000"/>
              </a:lnSpc>
            </a:pPr>
            <a:r>
              <a:rPr lang="en-US" altLang="zh-CN" sz="2800" b="1">
                <a:solidFill>
                  <a:srgbClr val="00051E"/>
                </a:solidFill>
                <a:latin typeface="Times New Roman" panose="02020603050405020304" pitchFamily="18" charset="0"/>
              </a:rPr>
              <a:t>        </a:t>
            </a:r>
            <a:r>
              <a:rPr lang="zh-CN" altLang="en-US" sz="2800" b="1">
                <a:solidFill>
                  <a:srgbClr val="00051E"/>
                </a:solidFill>
                <a:latin typeface="Times New Roman" panose="02020603050405020304" pitchFamily="18" charset="0"/>
              </a:rPr>
              <a:t>第</a:t>
            </a:r>
            <a:r>
              <a:rPr lang="en-US" altLang="zh-CN" sz="2800" b="1">
                <a:solidFill>
                  <a:srgbClr val="00051E"/>
                </a:solidFill>
                <a:latin typeface="Times New Roman" panose="02020603050405020304" pitchFamily="18" charset="0"/>
              </a:rPr>
              <a:t>(3)</a:t>
            </a:r>
            <a:r>
              <a:rPr lang="zh-CN" altLang="en-US" sz="2800" b="1">
                <a:solidFill>
                  <a:srgbClr val="00051E"/>
                </a:solidFill>
                <a:latin typeface="Times New Roman" panose="02020603050405020304" pitchFamily="18" charset="0"/>
              </a:rPr>
              <a:t>组指令中，如果</a:t>
            </a:r>
            <a:r>
              <a:rPr lang="en-US" altLang="zh-CN" sz="2800" b="1">
                <a:solidFill>
                  <a:srgbClr val="00051E"/>
                </a:solidFill>
                <a:latin typeface="Times New Roman" panose="02020603050405020304" pitchFamily="18" charset="0"/>
              </a:rPr>
              <a:t>I6</a:t>
            </a:r>
            <a:r>
              <a:rPr lang="zh-CN" altLang="en-US" sz="2800" b="1">
                <a:solidFill>
                  <a:srgbClr val="00051E"/>
                </a:solidFill>
                <a:latin typeface="Times New Roman" panose="02020603050405020304" pitchFamily="18" charset="0"/>
              </a:rPr>
              <a:t>指令的加法运算完成时间早于</a:t>
            </a:r>
            <a:r>
              <a:rPr lang="en-US" altLang="zh-CN" sz="2800" b="1">
                <a:solidFill>
                  <a:srgbClr val="00051E"/>
                </a:solidFill>
                <a:latin typeface="Times New Roman" panose="02020603050405020304" pitchFamily="18" charset="0"/>
              </a:rPr>
              <a:t>I5</a:t>
            </a:r>
            <a:r>
              <a:rPr lang="zh-CN" altLang="en-US" sz="2800" b="1">
                <a:solidFill>
                  <a:srgbClr val="00051E"/>
                </a:solidFill>
                <a:latin typeface="Times New Roman" panose="02020603050405020304" pitchFamily="18" charset="0"/>
              </a:rPr>
              <a:t>指令的乘法运算时间，变成指令</a:t>
            </a:r>
            <a:r>
              <a:rPr lang="en-US" altLang="zh-CN" sz="2800" b="1">
                <a:solidFill>
                  <a:srgbClr val="00051E"/>
                </a:solidFill>
                <a:latin typeface="Times New Roman" panose="02020603050405020304" pitchFamily="18" charset="0"/>
              </a:rPr>
              <a:t>I6</a:t>
            </a:r>
            <a:r>
              <a:rPr lang="zh-CN" altLang="en-US" sz="2800" b="1">
                <a:solidFill>
                  <a:srgbClr val="00051E"/>
                </a:solidFill>
                <a:latin typeface="Times New Roman" panose="02020603050405020304" pitchFamily="18" charset="0"/>
              </a:rPr>
              <a:t>在指令</a:t>
            </a:r>
            <a:r>
              <a:rPr lang="en-US" altLang="zh-CN" sz="2800" b="1">
                <a:solidFill>
                  <a:srgbClr val="00051E"/>
                </a:solidFill>
                <a:latin typeface="Times New Roman" panose="02020603050405020304" pitchFamily="18" charset="0"/>
              </a:rPr>
              <a:t>I5</a:t>
            </a:r>
            <a:r>
              <a:rPr lang="zh-CN" altLang="en-US" sz="2800" b="1">
                <a:solidFill>
                  <a:srgbClr val="00051E"/>
                </a:solidFill>
                <a:latin typeface="Times New Roman" panose="02020603050405020304" pitchFamily="18" charset="0"/>
              </a:rPr>
              <a:t>写入</a:t>
            </a:r>
            <a:r>
              <a:rPr lang="en-US" altLang="zh-CN" sz="2800" b="1">
                <a:solidFill>
                  <a:srgbClr val="00051E"/>
                </a:solidFill>
                <a:latin typeface="Times New Roman" panose="02020603050405020304" pitchFamily="18" charset="0"/>
              </a:rPr>
              <a:t>R3</a:t>
            </a:r>
            <a:r>
              <a:rPr lang="zh-CN" altLang="en-US" sz="2800" b="1">
                <a:solidFill>
                  <a:srgbClr val="00051E"/>
                </a:solidFill>
                <a:latin typeface="Times New Roman" panose="02020603050405020304" pitchFamily="18" charset="0"/>
              </a:rPr>
              <a:t>前就写入</a:t>
            </a:r>
            <a:r>
              <a:rPr lang="en-US" altLang="zh-CN" sz="2800" b="1">
                <a:solidFill>
                  <a:srgbClr val="00051E"/>
                </a:solidFill>
                <a:latin typeface="Times New Roman" panose="02020603050405020304" pitchFamily="18" charset="0"/>
              </a:rPr>
              <a:t>R3</a:t>
            </a:r>
            <a:r>
              <a:rPr lang="zh-CN" altLang="en-US" sz="2800" b="1">
                <a:solidFill>
                  <a:srgbClr val="00051E"/>
                </a:solidFill>
                <a:latin typeface="Times New Roman" panose="02020603050405020304" pitchFamily="18" charset="0"/>
              </a:rPr>
              <a:t>，导致</a:t>
            </a:r>
            <a:r>
              <a:rPr lang="en-US" altLang="zh-CN" sz="2800" b="1">
                <a:solidFill>
                  <a:srgbClr val="00051E"/>
                </a:solidFill>
                <a:latin typeface="Times New Roman" panose="02020603050405020304" pitchFamily="18" charset="0"/>
              </a:rPr>
              <a:t>R3</a:t>
            </a:r>
            <a:r>
              <a:rPr lang="zh-CN" altLang="en-US" sz="2800" b="1">
                <a:solidFill>
                  <a:srgbClr val="00051E"/>
                </a:solidFill>
                <a:latin typeface="Times New Roman" panose="02020603050405020304" pitchFamily="18" charset="0"/>
              </a:rPr>
              <a:t>的内容错误，发生</a:t>
            </a:r>
            <a:r>
              <a:rPr lang="en-US" altLang="zh-CN" sz="2800" b="1">
                <a:solidFill>
                  <a:srgbClr val="00051E"/>
                </a:solidFill>
                <a:latin typeface="Times New Roman" panose="02020603050405020304" pitchFamily="18" charset="0"/>
              </a:rPr>
              <a:t>WAW(</a:t>
            </a:r>
            <a:r>
              <a:rPr lang="zh-CN" altLang="en-US" sz="2800" b="1">
                <a:solidFill>
                  <a:srgbClr val="00051E"/>
                </a:solidFill>
                <a:latin typeface="Times New Roman" panose="02020603050405020304" pitchFamily="18" charset="0"/>
              </a:rPr>
              <a:t>写后写）相关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8AF0EA49-A1BA-47F4-94B0-49002CC68162}"/>
              </a:ext>
            </a:extLst>
          </p:cNvPr>
          <p:cNvSpPr>
            <a:spLocks noGrp="1" noChangeArrowheads="1"/>
          </p:cNvSpPr>
          <p:nvPr>
            <p:ph type="title"/>
          </p:nvPr>
        </p:nvSpPr>
        <p:spPr>
          <a:xfrm>
            <a:off x="1371600" y="2514600"/>
            <a:ext cx="5554663" cy="755650"/>
          </a:xfrm>
        </p:spPr>
        <p:txBody>
          <a:bodyPr/>
          <a:lstStyle/>
          <a:p>
            <a:pPr eaLnBrk="1" hangingPunct="1"/>
            <a:r>
              <a:rPr lang="zh-CN" altLang="en-US" sz="3600" b="1">
                <a:solidFill>
                  <a:srgbClr val="993366"/>
                </a:solidFill>
              </a:rPr>
              <a:t>第</a:t>
            </a:r>
            <a:r>
              <a:rPr lang="en-US" altLang="zh-CN" sz="3600" b="1">
                <a:solidFill>
                  <a:srgbClr val="993366"/>
                </a:solidFill>
              </a:rPr>
              <a:t>6</a:t>
            </a:r>
            <a:r>
              <a:rPr lang="zh-CN" altLang="en-US" sz="3600" b="1">
                <a:solidFill>
                  <a:srgbClr val="993366"/>
                </a:solidFill>
              </a:rPr>
              <a:t>章 总线</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5DE98483-FE75-4885-A3E9-8A7656756CC7}"/>
              </a:ext>
            </a:extLst>
          </p:cNvPr>
          <p:cNvSpPr>
            <a:spLocks noGrp="1" noChangeArrowheads="1"/>
          </p:cNvSpPr>
          <p:nvPr>
            <p:ph type="title"/>
          </p:nvPr>
        </p:nvSpPr>
        <p:spPr>
          <a:xfrm>
            <a:off x="225425" y="1101725"/>
            <a:ext cx="8458200" cy="603250"/>
          </a:xfrm>
        </p:spPr>
        <p:txBody>
          <a:bodyPr/>
          <a:lstStyle/>
          <a:p>
            <a:pPr algn="l" eaLnBrk="1" hangingPunct="1"/>
            <a:r>
              <a:rPr lang="en-US" altLang="zh-CN" sz="3200" b="1">
                <a:solidFill>
                  <a:srgbClr val="993366"/>
                </a:solidFill>
              </a:rPr>
              <a:t>6.1.1</a:t>
            </a:r>
            <a:r>
              <a:rPr lang="en-US" altLang="zh-CN" sz="3200" b="1">
                <a:solidFill>
                  <a:srgbClr val="993366"/>
                </a:solidFill>
                <a:latin typeface="宋体" panose="02010600030101010101" pitchFamily="2" charset="-122"/>
              </a:rPr>
              <a:t> </a:t>
            </a:r>
            <a:r>
              <a:rPr lang="zh-CN" altLang="en-US" sz="3200" b="1">
                <a:solidFill>
                  <a:srgbClr val="993366"/>
                </a:solidFill>
                <a:latin typeface="宋体" panose="02010600030101010101" pitchFamily="2" charset="-122"/>
              </a:rPr>
              <a:t>总线的分类、特性与标准化</a:t>
            </a:r>
          </a:p>
        </p:txBody>
      </p:sp>
      <p:sp>
        <p:nvSpPr>
          <p:cNvPr id="111619" name="Rectangle 3">
            <a:extLst>
              <a:ext uri="{FF2B5EF4-FFF2-40B4-BE49-F238E27FC236}">
                <a16:creationId xmlns:a16="http://schemas.microsoft.com/office/drawing/2014/main" id="{7B0AF4F0-4AD5-4D8D-894B-5639D9EB2FDC}"/>
              </a:ext>
            </a:extLst>
          </p:cNvPr>
          <p:cNvSpPr>
            <a:spLocks noGrp="1" noChangeArrowheads="1"/>
          </p:cNvSpPr>
          <p:nvPr>
            <p:ph type="body" idx="1"/>
          </p:nvPr>
        </p:nvSpPr>
        <p:spPr>
          <a:xfrm>
            <a:off x="541338" y="4194175"/>
            <a:ext cx="7772400" cy="1447800"/>
          </a:xfrm>
        </p:spPr>
        <p:txBody>
          <a:bodyPr/>
          <a:lstStyle/>
          <a:p>
            <a:pPr marL="0" indent="0" eaLnBrk="1" hangingPunct="1">
              <a:buFontTx/>
              <a:buNone/>
            </a:pPr>
            <a:r>
              <a:rPr lang="zh-CN" altLang="en-US" sz="2400" b="1">
                <a:solidFill>
                  <a:srgbClr val="181B8E"/>
                </a:solidFill>
              </a:rPr>
              <a:t>（1）</a:t>
            </a:r>
            <a:r>
              <a:rPr lang="zh-CN" altLang="en-US" sz="2400" b="1">
                <a:solidFill>
                  <a:srgbClr val="181B8E"/>
                </a:solidFill>
                <a:latin typeface="Times New Roman" panose="02020603050405020304" pitchFamily="18" charset="0"/>
              </a:rPr>
              <a:t>内部总线</a:t>
            </a:r>
            <a:endParaRPr lang="zh-CN" altLang="en-US" sz="2400" b="1">
              <a:solidFill>
                <a:srgbClr val="181B8E"/>
              </a:solidFill>
            </a:endParaRPr>
          </a:p>
          <a:p>
            <a:pPr marL="0" indent="0" eaLnBrk="1" hangingPunct="1">
              <a:buFontTx/>
              <a:buNone/>
            </a:pPr>
            <a:r>
              <a:rPr lang="en-US" altLang="zh-CN" sz="2800">
                <a:latin typeface="宋体" panose="02010600030101010101" pitchFamily="2" charset="-122"/>
              </a:rPr>
              <a:t>    </a:t>
            </a:r>
            <a:r>
              <a:rPr lang="en-US" altLang="zh-CN" sz="2800" b="1">
                <a:solidFill>
                  <a:srgbClr val="08080C"/>
                </a:solidFill>
                <a:latin typeface="Times New Roman" panose="02020603050405020304" pitchFamily="18" charset="0"/>
              </a:rPr>
              <a:t>CPU</a:t>
            </a:r>
            <a:r>
              <a:rPr lang="zh-CN" altLang="en-US" sz="2800" b="1">
                <a:solidFill>
                  <a:srgbClr val="08080C"/>
                </a:solidFill>
                <a:latin typeface="宋体" panose="02010600030101010101" pitchFamily="2" charset="-122"/>
              </a:rPr>
              <a:t>芯片内部连接各寄存器及运算器等部件之间的总线。</a:t>
            </a:r>
          </a:p>
        </p:txBody>
      </p:sp>
      <p:sp>
        <p:nvSpPr>
          <p:cNvPr id="111620" name="Rectangle 4">
            <a:extLst>
              <a:ext uri="{FF2B5EF4-FFF2-40B4-BE49-F238E27FC236}">
                <a16:creationId xmlns:a16="http://schemas.microsoft.com/office/drawing/2014/main" id="{B7B6E4EA-85C9-4D41-B2B1-181FA8029541}"/>
              </a:ext>
            </a:extLst>
          </p:cNvPr>
          <p:cNvSpPr>
            <a:spLocks noChangeArrowheads="1"/>
          </p:cNvSpPr>
          <p:nvPr/>
        </p:nvSpPr>
        <p:spPr bwMode="auto">
          <a:xfrm>
            <a:off x="606425" y="2619375"/>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973263"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973263"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973263"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973263"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9732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9732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9732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9732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973263" algn="l"/>
              </a:tabLs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buFontTx/>
              <a:buBlip>
                <a:blip r:embed="rId2"/>
              </a:buBlip>
            </a:pPr>
            <a:r>
              <a:rPr lang="zh-CN" altLang="en-US" sz="2400" b="1">
                <a:solidFill>
                  <a:srgbClr val="08080C"/>
                </a:solidFill>
                <a:latin typeface="Times New Roman" panose="02020603050405020304" pitchFamily="18" charset="0"/>
              </a:rPr>
              <a:t>       </a:t>
            </a:r>
            <a:r>
              <a:rPr lang="zh-CN" altLang="en-US" sz="2800" b="1">
                <a:solidFill>
                  <a:srgbClr val="08080C"/>
                </a:solidFill>
                <a:latin typeface="Times New Roman" panose="02020603050405020304" pitchFamily="18" charset="0"/>
              </a:rPr>
              <a:t>总线是构成计算机系统的互联机构，是多个系统功能部件之间进行数据传送的公共通路。</a:t>
            </a:r>
          </a:p>
        </p:txBody>
      </p:sp>
      <p:sp>
        <p:nvSpPr>
          <p:cNvPr id="111621" name="Rectangle 5">
            <a:extLst>
              <a:ext uri="{FF2B5EF4-FFF2-40B4-BE49-F238E27FC236}">
                <a16:creationId xmlns:a16="http://schemas.microsoft.com/office/drawing/2014/main" id="{A69E72FF-1D22-4E50-A9EF-7515B2FF0879}"/>
              </a:ext>
            </a:extLst>
          </p:cNvPr>
          <p:cNvSpPr>
            <a:spLocks noChangeArrowheads="1"/>
          </p:cNvSpPr>
          <p:nvPr/>
        </p:nvSpPr>
        <p:spPr bwMode="auto">
          <a:xfrm>
            <a:off x="301625" y="3533775"/>
            <a:ext cx="5008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lang="zh-CN" altLang="en-US" sz="2800" b="1">
                <a:solidFill>
                  <a:srgbClr val="9E29C7"/>
                </a:solidFill>
                <a:latin typeface="楷体_GB2312" pitchFamily="49" charset="-122"/>
                <a:ea typeface="楷体_GB2312" pitchFamily="49" charset="-122"/>
              </a:rPr>
              <a:t>2、单处理器系统的总线类型  </a:t>
            </a:r>
          </a:p>
        </p:txBody>
      </p:sp>
      <p:sp>
        <p:nvSpPr>
          <p:cNvPr id="111622" name="Rectangle 6">
            <a:extLst>
              <a:ext uri="{FF2B5EF4-FFF2-40B4-BE49-F238E27FC236}">
                <a16:creationId xmlns:a16="http://schemas.microsoft.com/office/drawing/2014/main" id="{8E92FFEF-B29A-466A-9F8B-FB15D0572C35}"/>
              </a:ext>
            </a:extLst>
          </p:cNvPr>
          <p:cNvSpPr>
            <a:spLocks noChangeArrowheads="1"/>
          </p:cNvSpPr>
          <p:nvPr/>
        </p:nvSpPr>
        <p:spPr bwMode="auto">
          <a:xfrm>
            <a:off x="225425" y="1933575"/>
            <a:ext cx="3905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pPr>
            <a:r>
              <a:rPr lang="zh-CN" altLang="en-US" sz="2800" b="1">
                <a:solidFill>
                  <a:srgbClr val="9E29C7"/>
                </a:solidFill>
                <a:latin typeface="楷体_GB2312" pitchFamily="49" charset="-122"/>
                <a:ea typeface="楷体_GB2312" pitchFamily="49" charset="-122"/>
              </a:rPr>
              <a:t>1、什么叫总线？</a:t>
            </a:r>
          </a:p>
        </p:txBody>
      </p:sp>
      <p:sp>
        <p:nvSpPr>
          <p:cNvPr id="111623" name="Text Box 7">
            <a:extLst>
              <a:ext uri="{FF2B5EF4-FFF2-40B4-BE49-F238E27FC236}">
                <a16:creationId xmlns:a16="http://schemas.microsoft.com/office/drawing/2014/main" id="{583EB4B8-83BF-4235-9BB8-43F2337B43EC}"/>
              </a:ext>
            </a:extLst>
          </p:cNvPr>
          <p:cNvSpPr txBox="1">
            <a:spLocks noChangeArrowheads="1"/>
          </p:cNvSpPr>
          <p:nvPr/>
        </p:nvSpPr>
        <p:spPr bwMode="auto">
          <a:xfrm>
            <a:off x="684213" y="5661025"/>
            <a:ext cx="4392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buFontTx/>
              <a:buBlip>
                <a:blip r:embed="rId2"/>
              </a:buBlip>
            </a:pPr>
            <a:r>
              <a:rPr lang="zh-CN" altLang="en-US" sz="2800" b="1">
                <a:solidFill>
                  <a:srgbClr val="08080C"/>
                </a:solidFill>
                <a:latin typeface="Times New Roman" panose="02020603050405020304" pitchFamily="18" charset="0"/>
              </a:rPr>
              <a:t>特点：速度极高。</a:t>
            </a:r>
          </a:p>
        </p:txBody>
      </p:sp>
      <p:sp>
        <p:nvSpPr>
          <p:cNvPr id="111624" name="Rectangle 8">
            <a:extLst>
              <a:ext uri="{FF2B5EF4-FFF2-40B4-BE49-F238E27FC236}">
                <a16:creationId xmlns:a16="http://schemas.microsoft.com/office/drawing/2014/main" id="{5481EC63-4588-403A-842E-0AD98E86ED73}"/>
              </a:ext>
            </a:extLst>
          </p:cNvPr>
          <p:cNvSpPr>
            <a:spLocks noChangeArrowheads="1"/>
          </p:cNvSpPr>
          <p:nvPr/>
        </p:nvSpPr>
        <p:spPr bwMode="auto">
          <a:xfrm>
            <a:off x="468313" y="333375"/>
            <a:ext cx="7543800" cy="75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chemeClr val="tx2"/>
                </a:solidFill>
                <a:latin typeface="宋体" panose="02010600030101010101" pitchFamily="2" charset="-122"/>
              </a:rPr>
              <a:t>6.1 </a:t>
            </a:r>
            <a:r>
              <a:rPr lang="zh-CN" altLang="en-US" sz="3600" b="1">
                <a:solidFill>
                  <a:schemeClr val="tx2"/>
                </a:solidFill>
                <a:latin typeface="宋体" panose="02010600030101010101" pitchFamily="2" charset="-122"/>
              </a:rPr>
              <a:t>总线的概念和结构形态</a:t>
            </a:r>
            <a:r>
              <a:rPr lang="zh-CN" altLang="en-US" sz="4400">
                <a:solidFill>
                  <a:schemeClr val="tx2"/>
                </a:solidFill>
              </a:rPr>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5DA370A1-ECB7-4F44-9220-3E7445CB1D59}"/>
              </a:ext>
            </a:extLst>
          </p:cNvPr>
          <p:cNvSpPr>
            <a:spLocks noGrp="1" noChangeArrowheads="1"/>
          </p:cNvSpPr>
          <p:nvPr>
            <p:ph type="title"/>
          </p:nvPr>
        </p:nvSpPr>
        <p:spPr>
          <a:xfrm>
            <a:off x="228600" y="768350"/>
            <a:ext cx="3276600" cy="527050"/>
          </a:xfrm>
        </p:spPr>
        <p:txBody>
          <a:bodyPr/>
          <a:lstStyle/>
          <a:p>
            <a:pPr eaLnBrk="1" hangingPunct="1"/>
            <a:r>
              <a:rPr lang="zh-CN" altLang="en-US" sz="2800" b="1">
                <a:solidFill>
                  <a:schemeClr val="tx1"/>
                </a:solidFill>
              </a:rPr>
              <a:t>（</a:t>
            </a:r>
            <a:r>
              <a:rPr lang="en-US" altLang="zh-CN" sz="2800" b="1">
                <a:solidFill>
                  <a:schemeClr val="tx1"/>
                </a:solidFill>
                <a:cs typeface="Arial" panose="020B0604020202020204" pitchFamily="34" charset="0"/>
              </a:rPr>
              <a:t>2</a:t>
            </a:r>
            <a:r>
              <a:rPr lang="zh-CN" altLang="en-US" sz="2800" b="1">
                <a:solidFill>
                  <a:schemeClr val="tx1"/>
                </a:solidFill>
              </a:rPr>
              <a:t>）</a:t>
            </a:r>
            <a:r>
              <a:rPr lang="zh-CN" altLang="en-US" sz="2800" b="1">
                <a:solidFill>
                  <a:schemeClr val="tx1"/>
                </a:solidFill>
                <a:latin typeface="宋体" panose="02010600030101010101" pitchFamily="2" charset="-122"/>
              </a:rPr>
              <a:t>系统总线</a:t>
            </a:r>
            <a:endParaRPr lang="zh-CN" altLang="en-US" sz="2800" b="1">
              <a:solidFill>
                <a:schemeClr val="tx1"/>
              </a:solidFill>
              <a:cs typeface="Arial" panose="020B0604020202020204" pitchFamily="34" charset="0"/>
            </a:endParaRPr>
          </a:p>
        </p:txBody>
      </p:sp>
      <p:sp>
        <p:nvSpPr>
          <p:cNvPr id="112643" name="Rectangle 3">
            <a:extLst>
              <a:ext uri="{FF2B5EF4-FFF2-40B4-BE49-F238E27FC236}">
                <a16:creationId xmlns:a16="http://schemas.microsoft.com/office/drawing/2014/main" id="{4C452AC6-10A1-48A0-9D1F-C76F902B0778}"/>
              </a:ext>
            </a:extLst>
          </p:cNvPr>
          <p:cNvSpPr>
            <a:spLocks noGrp="1" noChangeArrowheads="1"/>
          </p:cNvSpPr>
          <p:nvPr>
            <p:ph type="body" idx="1"/>
          </p:nvPr>
        </p:nvSpPr>
        <p:spPr>
          <a:xfrm>
            <a:off x="685800" y="1371600"/>
            <a:ext cx="8077200" cy="1447800"/>
          </a:xfrm>
        </p:spPr>
        <p:txBody>
          <a:bodyPr/>
          <a:lstStyle/>
          <a:p>
            <a:pPr algn="just" eaLnBrk="1" hangingPunct="1"/>
            <a:r>
              <a:rPr lang="en-US" altLang="zh-CN" sz="2800">
                <a:latin typeface="Times New Roman" panose="02020603050405020304" pitchFamily="18" charset="0"/>
              </a:rPr>
              <a:t>        </a:t>
            </a:r>
            <a:r>
              <a:rPr lang="en-US" altLang="zh-CN" sz="2800" b="1">
                <a:solidFill>
                  <a:srgbClr val="08080C"/>
                </a:solidFill>
                <a:latin typeface="Times New Roman" panose="02020603050405020304" pitchFamily="18" charset="0"/>
              </a:rPr>
              <a:t>CPU</a:t>
            </a:r>
            <a:r>
              <a:rPr lang="zh-CN" altLang="en-US" sz="2800" b="1">
                <a:solidFill>
                  <a:srgbClr val="08080C"/>
                </a:solidFill>
                <a:latin typeface="Times New Roman" panose="02020603050405020304" pitchFamily="18" charset="0"/>
              </a:rPr>
              <a:t>同计算机系统的其他高速功能部件，如存储器、通道等互连的总线。包括地址、数据和控制信号线，电源线等。</a:t>
            </a:r>
            <a:endParaRPr lang="zh-CN" altLang="en-US" sz="2800" b="1">
              <a:solidFill>
                <a:srgbClr val="08080C"/>
              </a:solidFill>
            </a:endParaRPr>
          </a:p>
        </p:txBody>
      </p:sp>
      <p:sp>
        <p:nvSpPr>
          <p:cNvPr id="112644" name="Rectangle 4">
            <a:extLst>
              <a:ext uri="{FF2B5EF4-FFF2-40B4-BE49-F238E27FC236}">
                <a16:creationId xmlns:a16="http://schemas.microsoft.com/office/drawing/2014/main" id="{4F6A023C-A895-4793-8E66-F75636B6E1DA}"/>
              </a:ext>
            </a:extLst>
          </p:cNvPr>
          <p:cNvSpPr>
            <a:spLocks noChangeArrowheads="1"/>
          </p:cNvSpPr>
          <p:nvPr/>
        </p:nvSpPr>
        <p:spPr bwMode="auto">
          <a:xfrm>
            <a:off x="838200" y="3886200"/>
            <a:ext cx="8001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buFontTx/>
              <a:buBlip>
                <a:blip r:embed="rId2"/>
              </a:buBlip>
            </a:pPr>
            <a:r>
              <a:rPr lang="zh-CN" altLang="en-US" sz="2800">
                <a:latin typeface="Times New Roman" panose="02020603050405020304" pitchFamily="18" charset="0"/>
              </a:rPr>
              <a:t>     </a:t>
            </a:r>
            <a:r>
              <a:rPr lang="zh-CN" altLang="en-US" sz="2800" b="1">
                <a:solidFill>
                  <a:srgbClr val="08080C"/>
                </a:solidFill>
                <a:latin typeface="Times New Roman" panose="02020603050405020304" pitchFamily="18" charset="0"/>
              </a:rPr>
              <a:t>多台计算机之间，或计算机与一些</a:t>
            </a:r>
            <a:r>
              <a:rPr lang="en-US" altLang="zh-CN" sz="2800" b="1">
                <a:solidFill>
                  <a:srgbClr val="08080C"/>
                </a:solidFill>
                <a:latin typeface="Times New Roman" panose="02020603050405020304" pitchFamily="18" charset="0"/>
              </a:rPr>
              <a:t>I/O</a:t>
            </a:r>
            <a:r>
              <a:rPr lang="zh-CN" altLang="en-US" sz="2800" b="1">
                <a:solidFill>
                  <a:srgbClr val="08080C"/>
                </a:solidFill>
                <a:latin typeface="Times New Roman" panose="02020603050405020304" pitchFamily="18" charset="0"/>
              </a:rPr>
              <a:t>设备之间的连接总线。一般包括数据线和控制线。</a:t>
            </a:r>
          </a:p>
        </p:txBody>
      </p:sp>
      <p:sp>
        <p:nvSpPr>
          <p:cNvPr id="112645" name="Rectangle 5">
            <a:extLst>
              <a:ext uri="{FF2B5EF4-FFF2-40B4-BE49-F238E27FC236}">
                <a16:creationId xmlns:a16="http://schemas.microsoft.com/office/drawing/2014/main" id="{40BC3049-0CD9-42D0-90CC-0749980918F7}"/>
              </a:ext>
            </a:extLst>
          </p:cNvPr>
          <p:cNvSpPr>
            <a:spLocks noChangeArrowheads="1"/>
          </p:cNvSpPr>
          <p:nvPr/>
        </p:nvSpPr>
        <p:spPr bwMode="auto">
          <a:xfrm>
            <a:off x="533400" y="3429000"/>
            <a:ext cx="2324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pPr>
            <a:r>
              <a:rPr lang="zh-CN" altLang="en-US" sz="2800" b="1"/>
              <a:t>（</a:t>
            </a:r>
            <a:r>
              <a:rPr lang="zh-CN" altLang="en-US" sz="2800" b="1">
                <a:cs typeface="Arial" panose="020B0604020202020204" pitchFamily="34" charset="0"/>
              </a:rPr>
              <a:t>3</a:t>
            </a:r>
            <a:r>
              <a:rPr lang="zh-CN" altLang="en-US" sz="2800" b="1"/>
              <a:t>）</a:t>
            </a:r>
            <a:r>
              <a:rPr lang="en-US" altLang="zh-CN" sz="2800" b="1">
                <a:latin typeface="Times New Roman" panose="02020603050405020304" pitchFamily="18" charset="0"/>
              </a:rPr>
              <a:t>I/O</a:t>
            </a:r>
            <a:r>
              <a:rPr lang="zh-CN" altLang="en-US" sz="2800" b="1">
                <a:latin typeface="宋体" panose="02010600030101010101" pitchFamily="2" charset="-122"/>
              </a:rPr>
              <a:t>总线</a:t>
            </a:r>
          </a:p>
        </p:txBody>
      </p:sp>
      <p:sp>
        <p:nvSpPr>
          <p:cNvPr id="112646" name="Rectangle 6">
            <a:extLst>
              <a:ext uri="{FF2B5EF4-FFF2-40B4-BE49-F238E27FC236}">
                <a16:creationId xmlns:a16="http://schemas.microsoft.com/office/drawing/2014/main" id="{D3127F9E-7490-4795-93CD-BA141C766091}"/>
              </a:ext>
            </a:extLst>
          </p:cNvPr>
          <p:cNvSpPr>
            <a:spLocks noChangeArrowheads="1"/>
          </p:cNvSpPr>
          <p:nvPr/>
        </p:nvSpPr>
        <p:spPr bwMode="auto">
          <a:xfrm>
            <a:off x="762000" y="2743200"/>
            <a:ext cx="8077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SzPct val="90000"/>
              <a:buFontTx/>
              <a:buBlip>
                <a:blip r:embed="rId2"/>
              </a:buBlip>
            </a:pPr>
            <a:r>
              <a:rPr lang="zh-CN" altLang="en-US" sz="2800" b="1">
                <a:solidFill>
                  <a:srgbClr val="AA1E93"/>
                </a:solidFill>
                <a:latin typeface="Times New Roman" panose="02020603050405020304" pitchFamily="18" charset="0"/>
              </a:rPr>
              <a:t>特点：</a:t>
            </a:r>
            <a:r>
              <a:rPr lang="zh-CN" altLang="en-US" sz="2800" b="1">
                <a:solidFill>
                  <a:srgbClr val="08080C"/>
                </a:solidFill>
                <a:latin typeface="Times New Roman" panose="02020603050405020304" pitchFamily="18" charset="0"/>
              </a:rPr>
              <a:t>速度较快</a:t>
            </a:r>
            <a:r>
              <a:rPr lang="zh-CN" altLang="en-US" sz="2800">
                <a:latin typeface="Times New Roman" panose="02020603050405020304" pitchFamily="18" charset="0"/>
              </a:rPr>
              <a:t>。</a:t>
            </a:r>
            <a:endParaRPr lang="zh-CN" altLang="en-US" sz="2800">
              <a:latin typeface="Tahoma" panose="020B0604030504040204" pitchFamily="34" charset="0"/>
            </a:endParaRPr>
          </a:p>
        </p:txBody>
      </p:sp>
      <p:sp>
        <p:nvSpPr>
          <p:cNvPr id="112647" name="Rectangle 7">
            <a:extLst>
              <a:ext uri="{FF2B5EF4-FFF2-40B4-BE49-F238E27FC236}">
                <a16:creationId xmlns:a16="http://schemas.microsoft.com/office/drawing/2014/main" id="{02013D61-171A-4D2F-B9F5-F5B546C3314A}"/>
              </a:ext>
            </a:extLst>
          </p:cNvPr>
          <p:cNvSpPr>
            <a:spLocks noChangeArrowheads="1"/>
          </p:cNvSpPr>
          <p:nvPr/>
        </p:nvSpPr>
        <p:spPr bwMode="auto">
          <a:xfrm>
            <a:off x="838200" y="4953000"/>
            <a:ext cx="8077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SzPct val="90000"/>
              <a:buFontTx/>
              <a:buBlip>
                <a:blip r:embed="rId2"/>
              </a:buBlip>
            </a:pPr>
            <a:r>
              <a:rPr lang="zh-CN" altLang="en-US" sz="2800" b="1">
                <a:solidFill>
                  <a:srgbClr val="AA1E93"/>
                </a:solidFill>
                <a:latin typeface="Times New Roman" panose="02020603050405020304" pitchFamily="18" charset="0"/>
              </a:rPr>
              <a:t>特点：</a:t>
            </a:r>
            <a:r>
              <a:rPr lang="zh-CN" altLang="en-US" sz="2800" b="1">
                <a:solidFill>
                  <a:srgbClr val="08080C"/>
                </a:solidFill>
                <a:latin typeface="Times New Roman" panose="02020603050405020304" pitchFamily="18" charset="0"/>
              </a:rPr>
              <a:t>速度较低</a:t>
            </a:r>
            <a:r>
              <a:rPr lang="zh-CN" altLang="en-US" sz="2800">
                <a:latin typeface="Times New Roman" panose="02020603050405020304" pitchFamily="18" charset="0"/>
              </a:rPr>
              <a:t>。</a:t>
            </a:r>
            <a:endParaRPr lang="zh-CN" altLang="en-US" sz="2800">
              <a:latin typeface="Tahoma" panose="020B060403050404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62166194-B927-4F6C-B78A-F9C4A9621EC8}"/>
              </a:ext>
            </a:extLst>
          </p:cNvPr>
          <p:cNvSpPr>
            <a:spLocks noGrp="1" noChangeArrowheads="1"/>
          </p:cNvSpPr>
          <p:nvPr>
            <p:ph type="title"/>
          </p:nvPr>
        </p:nvSpPr>
        <p:spPr>
          <a:xfrm>
            <a:off x="0" y="333375"/>
            <a:ext cx="3200400" cy="755650"/>
          </a:xfrm>
        </p:spPr>
        <p:txBody>
          <a:bodyPr/>
          <a:lstStyle/>
          <a:p>
            <a:pPr eaLnBrk="1" hangingPunct="1"/>
            <a:r>
              <a:rPr lang="en-US" altLang="zh-CN" sz="2800" b="1">
                <a:solidFill>
                  <a:srgbClr val="9E29C7"/>
                </a:solidFill>
                <a:latin typeface="楷体_GB2312" pitchFamily="49" charset="-122"/>
                <a:ea typeface="楷体_GB2312" pitchFamily="49" charset="-122"/>
              </a:rPr>
              <a:t>3</a:t>
            </a:r>
            <a:r>
              <a:rPr lang="zh-CN" altLang="en-US" sz="2800" b="1">
                <a:solidFill>
                  <a:srgbClr val="9E29C7"/>
                </a:solidFill>
                <a:latin typeface="楷体_GB2312" pitchFamily="49" charset="-122"/>
                <a:ea typeface="楷体_GB2312" pitchFamily="49" charset="-122"/>
              </a:rPr>
              <a:t>、总线的特性</a:t>
            </a:r>
          </a:p>
        </p:txBody>
      </p:sp>
      <p:sp>
        <p:nvSpPr>
          <p:cNvPr id="113667" name="Rectangle 3">
            <a:extLst>
              <a:ext uri="{FF2B5EF4-FFF2-40B4-BE49-F238E27FC236}">
                <a16:creationId xmlns:a16="http://schemas.microsoft.com/office/drawing/2014/main" id="{77BEA72B-4363-453F-833E-B12A69196DD3}"/>
              </a:ext>
            </a:extLst>
          </p:cNvPr>
          <p:cNvSpPr>
            <a:spLocks noGrp="1" noChangeArrowheads="1"/>
          </p:cNvSpPr>
          <p:nvPr>
            <p:ph type="body" idx="1"/>
          </p:nvPr>
        </p:nvSpPr>
        <p:spPr>
          <a:xfrm>
            <a:off x="179388" y="1341438"/>
            <a:ext cx="8763000" cy="4800600"/>
          </a:xfrm>
        </p:spPr>
        <p:txBody>
          <a:bodyPr/>
          <a:lstStyle/>
          <a:p>
            <a:pPr eaLnBrk="1" hangingPunct="1">
              <a:buFontTx/>
              <a:buNone/>
            </a:pPr>
            <a:r>
              <a:rPr lang="zh-CN" altLang="en-US" sz="2400" b="1">
                <a:solidFill>
                  <a:srgbClr val="181B8E"/>
                </a:solidFill>
              </a:rPr>
              <a:t>（</a:t>
            </a:r>
            <a:r>
              <a:rPr lang="zh-CN" altLang="en-US" sz="2400" b="1">
                <a:solidFill>
                  <a:srgbClr val="181B8E"/>
                </a:solidFill>
                <a:cs typeface="Arial" panose="020B0604020202020204" pitchFamily="34" charset="0"/>
              </a:rPr>
              <a:t>1</a:t>
            </a:r>
            <a:r>
              <a:rPr lang="zh-CN" altLang="en-US" sz="2400" b="1">
                <a:solidFill>
                  <a:srgbClr val="181B8E"/>
                </a:solidFill>
              </a:rPr>
              <a:t>）</a:t>
            </a:r>
            <a:r>
              <a:rPr lang="zh-CN" altLang="en-US" sz="2400" b="1">
                <a:solidFill>
                  <a:srgbClr val="181B8E"/>
                </a:solidFill>
                <a:latin typeface="宋体" panose="02010600030101010101" pitchFamily="2" charset="-122"/>
              </a:rPr>
              <a:t>物理特性</a:t>
            </a:r>
            <a:endParaRPr lang="zh-CN" altLang="en-US" sz="2400" b="1">
              <a:solidFill>
                <a:srgbClr val="181B8E"/>
              </a:solidFill>
              <a:cs typeface="Arial" panose="020B0604020202020204" pitchFamily="34" charset="0"/>
            </a:endParaRPr>
          </a:p>
          <a:p>
            <a:pPr algn="just" eaLnBrk="1" hangingPunct="1"/>
            <a:r>
              <a:rPr lang="zh-CN" altLang="en-US" sz="2400" b="1">
                <a:latin typeface="Times New Roman" panose="02020603050405020304" pitchFamily="18" charset="0"/>
              </a:rPr>
              <a:t>        </a:t>
            </a:r>
            <a:r>
              <a:rPr lang="zh-CN" altLang="en-US" sz="2400" b="1">
                <a:solidFill>
                  <a:srgbClr val="08080C"/>
                </a:solidFill>
                <a:latin typeface="Times New Roman" panose="02020603050405020304" pitchFamily="18" charset="0"/>
              </a:rPr>
              <a:t>指总线的物理连接方式，包括总线的根数、总线的插头、插座的形状，引脚线的排列方式等。</a:t>
            </a:r>
            <a:endParaRPr lang="zh-CN" altLang="en-US" sz="2400" b="1">
              <a:solidFill>
                <a:srgbClr val="08080C"/>
              </a:solidFill>
            </a:endParaRPr>
          </a:p>
          <a:p>
            <a:pPr eaLnBrk="1" hangingPunct="1">
              <a:buFontTx/>
              <a:buNone/>
            </a:pPr>
            <a:r>
              <a:rPr lang="zh-CN" altLang="en-US" sz="2400" b="1">
                <a:solidFill>
                  <a:srgbClr val="181B8E"/>
                </a:solidFill>
              </a:rPr>
              <a:t>（</a:t>
            </a:r>
            <a:r>
              <a:rPr lang="zh-CN" altLang="en-US" sz="2400" b="1">
                <a:solidFill>
                  <a:srgbClr val="181B8E"/>
                </a:solidFill>
                <a:cs typeface="Arial" panose="020B0604020202020204" pitchFamily="34" charset="0"/>
              </a:rPr>
              <a:t>2</a:t>
            </a:r>
            <a:r>
              <a:rPr lang="zh-CN" altLang="en-US" sz="2400" b="1">
                <a:solidFill>
                  <a:srgbClr val="181B8E"/>
                </a:solidFill>
              </a:rPr>
              <a:t>）</a:t>
            </a:r>
            <a:r>
              <a:rPr lang="zh-CN" altLang="en-US" sz="2400" b="1">
                <a:solidFill>
                  <a:srgbClr val="181B8E"/>
                </a:solidFill>
                <a:latin typeface="宋体" panose="02010600030101010101" pitchFamily="2" charset="-122"/>
              </a:rPr>
              <a:t>功能特性</a:t>
            </a:r>
            <a:endParaRPr lang="zh-CN" altLang="en-US" sz="2400" b="1">
              <a:solidFill>
                <a:srgbClr val="181B8E"/>
              </a:solidFill>
              <a:cs typeface="Arial" panose="020B0604020202020204" pitchFamily="34" charset="0"/>
            </a:endParaRPr>
          </a:p>
          <a:p>
            <a:pPr algn="just" eaLnBrk="1" hangingPunct="1"/>
            <a:r>
              <a:rPr lang="zh-CN" altLang="en-US" sz="2400" b="1">
                <a:latin typeface="Times New Roman" panose="02020603050405020304" pitchFamily="18" charset="0"/>
              </a:rPr>
              <a:t>       </a:t>
            </a:r>
            <a:r>
              <a:rPr lang="zh-CN" altLang="en-US" sz="2400" b="1">
                <a:solidFill>
                  <a:srgbClr val="08080C"/>
                </a:solidFill>
                <a:latin typeface="Times New Roman" panose="02020603050405020304" pitchFamily="18" charset="0"/>
              </a:rPr>
              <a:t>描述总线中每一根线的功能(例如</a:t>
            </a:r>
            <a:r>
              <a:rPr lang="en-US" altLang="zh-CN" sz="2400" b="1">
                <a:solidFill>
                  <a:srgbClr val="08080C"/>
                </a:solidFill>
                <a:latin typeface="Times New Roman" panose="02020603050405020304" pitchFamily="18" charset="0"/>
              </a:rPr>
              <a:t>AB、DB、CB)。</a:t>
            </a:r>
          </a:p>
          <a:p>
            <a:pPr eaLnBrk="1" hangingPunct="1">
              <a:buFontTx/>
              <a:buNone/>
            </a:pPr>
            <a:r>
              <a:rPr lang="en-US" altLang="zh-CN" sz="2400" b="1">
                <a:solidFill>
                  <a:srgbClr val="181B8E"/>
                </a:solidFill>
              </a:rPr>
              <a:t>（</a:t>
            </a:r>
            <a:r>
              <a:rPr lang="en-US" altLang="zh-CN" sz="2400" b="1">
                <a:solidFill>
                  <a:srgbClr val="181B8E"/>
                </a:solidFill>
                <a:cs typeface="Arial" panose="020B0604020202020204" pitchFamily="34" charset="0"/>
              </a:rPr>
              <a:t>3</a:t>
            </a:r>
            <a:r>
              <a:rPr lang="en-US" altLang="zh-CN" sz="2400" b="1">
                <a:solidFill>
                  <a:srgbClr val="181B8E"/>
                </a:solidFill>
              </a:rPr>
              <a:t>）</a:t>
            </a:r>
            <a:r>
              <a:rPr lang="zh-CN" altLang="en-US" sz="2400" b="1">
                <a:solidFill>
                  <a:srgbClr val="181B8E"/>
                </a:solidFill>
                <a:latin typeface="宋体" panose="02010600030101010101" pitchFamily="2" charset="-122"/>
              </a:rPr>
              <a:t>电气特性</a:t>
            </a:r>
            <a:endParaRPr lang="zh-CN" altLang="en-US" sz="2400" b="1">
              <a:solidFill>
                <a:srgbClr val="181B8E"/>
              </a:solidFill>
              <a:cs typeface="Arial" panose="020B0604020202020204" pitchFamily="34" charset="0"/>
            </a:endParaRPr>
          </a:p>
          <a:p>
            <a:pPr algn="just" eaLnBrk="1" hangingPunct="1"/>
            <a:r>
              <a:rPr lang="zh-CN" altLang="en-US" sz="2400" b="1">
                <a:latin typeface="Times New Roman" panose="02020603050405020304" pitchFamily="18" charset="0"/>
              </a:rPr>
              <a:t>      </a:t>
            </a:r>
            <a:r>
              <a:rPr lang="zh-CN" altLang="en-US" sz="2400" b="1">
                <a:solidFill>
                  <a:srgbClr val="08080C"/>
                </a:solidFill>
                <a:latin typeface="Times New Roman" panose="02020603050405020304" pitchFamily="18" charset="0"/>
              </a:rPr>
              <a:t>定义每根线上信号的传递方向(</a:t>
            </a:r>
            <a:r>
              <a:rPr lang="en-US" altLang="zh-CN" sz="2400" b="1">
                <a:solidFill>
                  <a:srgbClr val="08080C"/>
                </a:solidFill>
                <a:latin typeface="Times New Roman" panose="02020603050405020304" pitchFamily="18" charset="0"/>
              </a:rPr>
              <a:t>IN/OUT)</a:t>
            </a:r>
            <a:r>
              <a:rPr lang="zh-CN" altLang="en-US" sz="2400" b="1">
                <a:solidFill>
                  <a:srgbClr val="08080C"/>
                </a:solidFill>
                <a:latin typeface="Times New Roman" panose="02020603050405020304" pitchFamily="18" charset="0"/>
              </a:rPr>
              <a:t>及有效电平范围。</a:t>
            </a:r>
          </a:p>
          <a:p>
            <a:pPr eaLnBrk="1" hangingPunct="1">
              <a:buFontTx/>
              <a:buNone/>
            </a:pPr>
            <a:r>
              <a:rPr lang="zh-CN" altLang="en-US" sz="2400" b="1">
                <a:solidFill>
                  <a:srgbClr val="181B8E"/>
                </a:solidFill>
              </a:rPr>
              <a:t>（</a:t>
            </a:r>
            <a:r>
              <a:rPr lang="zh-CN" altLang="en-US" sz="2400" b="1">
                <a:solidFill>
                  <a:srgbClr val="181B8E"/>
                </a:solidFill>
                <a:cs typeface="Arial" panose="020B0604020202020204" pitchFamily="34" charset="0"/>
              </a:rPr>
              <a:t>4</a:t>
            </a:r>
            <a:r>
              <a:rPr lang="zh-CN" altLang="en-US" sz="2400" b="1">
                <a:solidFill>
                  <a:srgbClr val="181B8E"/>
                </a:solidFill>
              </a:rPr>
              <a:t>）</a:t>
            </a:r>
            <a:r>
              <a:rPr lang="zh-CN" altLang="en-US" sz="2400" b="1">
                <a:solidFill>
                  <a:srgbClr val="181B8E"/>
                </a:solidFill>
                <a:latin typeface="宋体" panose="02010600030101010101" pitchFamily="2" charset="-122"/>
              </a:rPr>
              <a:t>时间特性</a:t>
            </a:r>
            <a:endParaRPr lang="zh-CN" altLang="en-US" sz="2400" b="1">
              <a:solidFill>
                <a:srgbClr val="181B8E"/>
              </a:solidFill>
              <a:cs typeface="Arial" panose="020B0604020202020204" pitchFamily="34" charset="0"/>
            </a:endParaRPr>
          </a:p>
          <a:p>
            <a:pPr algn="just" eaLnBrk="1" hangingPunct="1"/>
            <a:r>
              <a:rPr lang="zh-CN" altLang="en-US" sz="2400" b="1">
                <a:latin typeface="Times New Roman" panose="02020603050405020304" pitchFamily="18" charset="0"/>
              </a:rPr>
              <a:t>     </a:t>
            </a:r>
            <a:r>
              <a:rPr lang="zh-CN" altLang="en-US" sz="2400" b="1">
                <a:solidFill>
                  <a:srgbClr val="08080C"/>
                </a:solidFill>
                <a:latin typeface="Times New Roman" panose="02020603050405020304" pitchFamily="18" charset="0"/>
              </a:rPr>
              <a:t>定义每根线在什么时间有效，即各信号有效的时序关系。</a:t>
            </a:r>
            <a:endParaRPr lang="zh-CN" altLang="en-US" sz="2400" b="1">
              <a:solidFill>
                <a:srgbClr val="08080C"/>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3A911592-7577-435F-AD78-76A1920CCDD9}"/>
              </a:ext>
            </a:extLst>
          </p:cNvPr>
          <p:cNvSpPr>
            <a:spLocks noGrp="1" noChangeArrowheads="1"/>
          </p:cNvSpPr>
          <p:nvPr>
            <p:ph type="title"/>
          </p:nvPr>
        </p:nvSpPr>
        <p:spPr>
          <a:xfrm>
            <a:off x="-392113" y="476250"/>
            <a:ext cx="4567238" cy="679450"/>
          </a:xfrm>
        </p:spPr>
        <p:txBody>
          <a:bodyPr/>
          <a:lstStyle/>
          <a:p>
            <a:pPr eaLnBrk="1" hangingPunct="1"/>
            <a:r>
              <a:rPr lang="en-US" altLang="zh-CN" sz="3200" b="1">
                <a:solidFill>
                  <a:srgbClr val="9E29C7"/>
                </a:solidFill>
                <a:latin typeface="楷体_GB2312" pitchFamily="49" charset="-122"/>
                <a:ea typeface="楷体_GB2312" pitchFamily="49" charset="-122"/>
              </a:rPr>
              <a:t>4</a:t>
            </a:r>
            <a:r>
              <a:rPr lang="zh-CN" altLang="en-US" sz="3200" b="1">
                <a:solidFill>
                  <a:srgbClr val="9E29C7"/>
                </a:solidFill>
                <a:latin typeface="楷体_GB2312" pitchFamily="49" charset="-122"/>
                <a:ea typeface="楷体_GB2312" pitchFamily="49" charset="-122"/>
              </a:rPr>
              <a:t>、总线的标准化</a:t>
            </a:r>
            <a:r>
              <a:rPr lang="zh-CN" altLang="en-US"/>
              <a:t> </a:t>
            </a:r>
          </a:p>
        </p:txBody>
      </p:sp>
      <p:sp>
        <p:nvSpPr>
          <p:cNvPr id="114691" name="Rectangle 3">
            <a:extLst>
              <a:ext uri="{FF2B5EF4-FFF2-40B4-BE49-F238E27FC236}">
                <a16:creationId xmlns:a16="http://schemas.microsoft.com/office/drawing/2014/main" id="{D6FE1EC8-722E-4154-8D9B-513E4B7541EF}"/>
              </a:ext>
            </a:extLst>
          </p:cNvPr>
          <p:cNvSpPr>
            <a:spLocks noGrp="1" noChangeArrowheads="1"/>
          </p:cNvSpPr>
          <p:nvPr>
            <p:ph type="body" idx="1"/>
          </p:nvPr>
        </p:nvSpPr>
        <p:spPr>
          <a:xfrm>
            <a:off x="685800" y="2133600"/>
            <a:ext cx="7772400" cy="4114800"/>
          </a:xfrm>
        </p:spPr>
        <p:txBody>
          <a:bodyPr/>
          <a:lstStyle/>
          <a:p>
            <a:pPr eaLnBrk="1" hangingPunct="1">
              <a:lnSpc>
                <a:spcPct val="90000"/>
              </a:lnSpc>
              <a:buFontTx/>
              <a:buNone/>
            </a:pPr>
            <a:r>
              <a:rPr lang="zh-CN" altLang="en-US" sz="2400" b="1">
                <a:solidFill>
                  <a:srgbClr val="181B8E"/>
                </a:solidFill>
                <a:latin typeface="宋体" panose="02010600030101010101" pitchFamily="2" charset="-122"/>
              </a:rPr>
              <a:t>（1）微机系统采用的标准总线：</a:t>
            </a:r>
          </a:p>
          <a:p>
            <a:pPr algn="just" eaLnBrk="1" hangingPunct="1">
              <a:lnSpc>
                <a:spcPct val="90000"/>
              </a:lnSpc>
              <a:buFontTx/>
              <a:buNone/>
            </a:pPr>
            <a:r>
              <a:rPr lang="en-US" altLang="zh-CN" sz="2800">
                <a:latin typeface="宋体" panose="02010600030101010101" pitchFamily="2" charset="-122"/>
              </a:rPr>
              <a:t>   </a:t>
            </a:r>
            <a:r>
              <a:rPr lang="en-US" altLang="zh-CN" sz="2400" b="1">
                <a:solidFill>
                  <a:srgbClr val="08080C"/>
                </a:solidFill>
                <a:latin typeface="Times New Roman" panose="02020603050405020304" pitchFamily="18" charset="0"/>
              </a:rPr>
              <a:t>ISA</a:t>
            </a:r>
            <a:r>
              <a:rPr lang="zh-CN" altLang="en-US" sz="2400" b="1">
                <a:solidFill>
                  <a:srgbClr val="08080C"/>
                </a:solidFill>
                <a:latin typeface="Times New Roman" panose="02020603050405020304" pitchFamily="18" charset="0"/>
              </a:rPr>
              <a:t>总线     (16位，带宽8</a:t>
            </a:r>
            <a:r>
              <a:rPr lang="en-US" altLang="zh-CN" sz="2400" b="1">
                <a:solidFill>
                  <a:srgbClr val="08080C"/>
                </a:solidFill>
                <a:latin typeface="Times New Roman" panose="02020603050405020304" pitchFamily="18" charset="0"/>
              </a:rPr>
              <a:t>MB/S)</a:t>
            </a:r>
          </a:p>
          <a:p>
            <a:pPr algn="just" eaLnBrk="1" hangingPunct="1">
              <a:lnSpc>
                <a:spcPct val="90000"/>
              </a:lnSpc>
              <a:buFontTx/>
              <a:buNone/>
            </a:pPr>
            <a:r>
              <a:rPr lang="en-US" altLang="zh-CN" sz="2800" b="1">
                <a:solidFill>
                  <a:srgbClr val="08080C"/>
                </a:solidFill>
                <a:latin typeface="宋体" panose="02010600030101010101" pitchFamily="2" charset="-122"/>
              </a:rPr>
              <a:t>   </a:t>
            </a:r>
            <a:r>
              <a:rPr lang="en-US" altLang="zh-CN" sz="2400" b="1">
                <a:solidFill>
                  <a:srgbClr val="08080C"/>
                </a:solidFill>
                <a:latin typeface="Times New Roman" panose="02020603050405020304" pitchFamily="18" charset="0"/>
              </a:rPr>
              <a:t>EISA</a:t>
            </a:r>
            <a:r>
              <a:rPr lang="zh-CN" altLang="en-US" sz="2400" b="1">
                <a:solidFill>
                  <a:srgbClr val="08080C"/>
                </a:solidFill>
                <a:latin typeface="Times New Roman" panose="02020603050405020304" pitchFamily="18" charset="0"/>
              </a:rPr>
              <a:t>总线   (32位，带宽33.3</a:t>
            </a:r>
            <a:r>
              <a:rPr lang="en-US" altLang="zh-CN" sz="2400" b="1">
                <a:solidFill>
                  <a:srgbClr val="08080C"/>
                </a:solidFill>
                <a:latin typeface="Times New Roman" panose="02020603050405020304" pitchFamily="18" charset="0"/>
              </a:rPr>
              <a:t>MB/S)</a:t>
            </a:r>
          </a:p>
          <a:p>
            <a:pPr algn="just" eaLnBrk="1" hangingPunct="1">
              <a:lnSpc>
                <a:spcPct val="90000"/>
              </a:lnSpc>
              <a:buFontTx/>
              <a:buNone/>
            </a:pPr>
            <a:r>
              <a:rPr lang="en-US" altLang="zh-CN" sz="2800" b="1">
                <a:solidFill>
                  <a:srgbClr val="08080C"/>
                </a:solidFill>
                <a:latin typeface="宋体" panose="02010600030101010101" pitchFamily="2" charset="-122"/>
              </a:rPr>
              <a:t>   </a:t>
            </a:r>
            <a:r>
              <a:rPr lang="en-US" altLang="zh-CN" sz="2400" b="1">
                <a:solidFill>
                  <a:srgbClr val="08080C"/>
                </a:solidFill>
                <a:latin typeface="Times New Roman" panose="02020603050405020304" pitchFamily="18" charset="0"/>
              </a:rPr>
              <a:t>VESA</a:t>
            </a:r>
            <a:r>
              <a:rPr lang="zh-CN" altLang="en-US" sz="2400" b="1">
                <a:solidFill>
                  <a:srgbClr val="08080C"/>
                </a:solidFill>
                <a:latin typeface="Times New Roman" panose="02020603050405020304" pitchFamily="18" charset="0"/>
              </a:rPr>
              <a:t>总线  (32位，带宽132</a:t>
            </a:r>
            <a:r>
              <a:rPr lang="en-US" altLang="zh-CN" sz="2400" b="1">
                <a:solidFill>
                  <a:srgbClr val="08080C"/>
                </a:solidFill>
                <a:latin typeface="Times New Roman" panose="02020603050405020304" pitchFamily="18" charset="0"/>
              </a:rPr>
              <a:t>MB/S)</a:t>
            </a:r>
          </a:p>
          <a:p>
            <a:pPr algn="just" eaLnBrk="1" hangingPunct="1">
              <a:lnSpc>
                <a:spcPct val="90000"/>
              </a:lnSpc>
              <a:buFontTx/>
              <a:buNone/>
            </a:pPr>
            <a:r>
              <a:rPr lang="en-US" altLang="zh-CN" sz="2800" b="1">
                <a:solidFill>
                  <a:srgbClr val="08080C"/>
                </a:solidFill>
                <a:latin typeface="宋体" panose="02010600030101010101" pitchFamily="2" charset="-122"/>
              </a:rPr>
              <a:t>   </a:t>
            </a:r>
            <a:r>
              <a:rPr lang="en-US" altLang="zh-CN" sz="2400" b="1">
                <a:solidFill>
                  <a:srgbClr val="08080C"/>
                </a:solidFill>
                <a:latin typeface="Times New Roman" panose="02020603050405020304" pitchFamily="18" charset="0"/>
              </a:rPr>
              <a:t>PCI</a:t>
            </a:r>
            <a:r>
              <a:rPr lang="zh-CN" altLang="en-US" sz="2400" b="1">
                <a:solidFill>
                  <a:srgbClr val="08080C"/>
                </a:solidFill>
                <a:latin typeface="Times New Roman" panose="02020603050405020304" pitchFamily="18" charset="0"/>
              </a:rPr>
              <a:t>总线       (32位，带宽132</a:t>
            </a:r>
            <a:r>
              <a:rPr lang="en-US" altLang="zh-CN" sz="2400" b="1">
                <a:solidFill>
                  <a:srgbClr val="08080C"/>
                </a:solidFill>
                <a:latin typeface="Times New Roman" panose="02020603050405020304" pitchFamily="18" charset="0"/>
              </a:rPr>
              <a:t>MB/S，</a:t>
            </a:r>
            <a:r>
              <a:rPr lang="zh-CN" altLang="en-US" sz="2400" b="1">
                <a:solidFill>
                  <a:srgbClr val="08080C"/>
                </a:solidFill>
                <a:latin typeface="Times New Roman" panose="02020603050405020304" pitchFamily="18" charset="0"/>
              </a:rPr>
              <a:t>允许64位)</a:t>
            </a:r>
          </a:p>
          <a:p>
            <a:pPr algn="just" eaLnBrk="1" hangingPunct="1">
              <a:lnSpc>
                <a:spcPct val="90000"/>
              </a:lnSpc>
              <a:buFontTx/>
              <a:buNone/>
            </a:pPr>
            <a:endParaRPr lang="en-US" altLang="zh-CN" sz="2400" b="1">
              <a:solidFill>
                <a:srgbClr val="08080C"/>
              </a:solidFill>
              <a:latin typeface="Times New Roman" panose="02020603050405020304" pitchFamily="18" charset="0"/>
            </a:endParaRPr>
          </a:p>
          <a:p>
            <a:pPr eaLnBrk="1" hangingPunct="1">
              <a:lnSpc>
                <a:spcPct val="90000"/>
              </a:lnSpc>
              <a:buFontTx/>
              <a:buNone/>
            </a:pPr>
            <a:r>
              <a:rPr lang="en-US" altLang="zh-CN" sz="2400" b="1">
                <a:solidFill>
                  <a:srgbClr val="181B8E"/>
                </a:solidFill>
                <a:latin typeface="宋体" panose="02010600030101010101" pitchFamily="2" charset="-122"/>
              </a:rPr>
              <a:t>（2）</a:t>
            </a:r>
            <a:r>
              <a:rPr lang="zh-CN" altLang="en-US" sz="2400" b="1">
                <a:solidFill>
                  <a:srgbClr val="181B8E"/>
                </a:solidFill>
                <a:latin typeface="宋体" panose="02010600030101010101" pitchFamily="2" charset="-122"/>
              </a:rPr>
              <a:t>总线带宽</a:t>
            </a:r>
          </a:p>
          <a:p>
            <a:pPr algn="just" eaLnBrk="1" hangingPunct="1">
              <a:lnSpc>
                <a:spcPct val="90000"/>
              </a:lnSpc>
              <a:buFontTx/>
              <a:buNone/>
            </a:pPr>
            <a:r>
              <a:rPr lang="zh-CN" altLang="en-US" sz="2800">
                <a:latin typeface="宋体" panose="02010600030101010101" pitchFamily="2" charset="-122"/>
              </a:rPr>
              <a:t>   </a:t>
            </a:r>
            <a:r>
              <a:rPr lang="zh-CN" altLang="en-US" sz="2400" b="1">
                <a:solidFill>
                  <a:srgbClr val="08080C"/>
                </a:solidFill>
                <a:latin typeface="宋体" panose="02010600030101010101" pitchFamily="2" charset="-122"/>
              </a:rPr>
              <a:t>指总线本身所能达到的最高传输速率。</a:t>
            </a:r>
          </a:p>
          <a:p>
            <a:pPr algn="just" eaLnBrk="1" hangingPunct="1">
              <a:lnSpc>
                <a:spcPct val="90000"/>
              </a:lnSpc>
              <a:buFontTx/>
              <a:buNone/>
            </a:pPr>
            <a:r>
              <a:rPr lang="zh-CN" altLang="en-US" sz="2800" b="1">
                <a:solidFill>
                  <a:srgbClr val="08080C"/>
                </a:solidFill>
                <a:latin typeface="宋体" panose="02010600030101010101" pitchFamily="2" charset="-122"/>
              </a:rPr>
              <a:t>   </a:t>
            </a:r>
            <a:r>
              <a:rPr lang="zh-CN" altLang="en-US" sz="2400" b="1">
                <a:solidFill>
                  <a:srgbClr val="08080C"/>
                </a:solidFill>
                <a:latin typeface="Times New Roman" panose="02020603050405020304" pitchFamily="18" charset="0"/>
              </a:rPr>
              <a:t>单位：</a:t>
            </a:r>
            <a:r>
              <a:rPr lang="en-US" altLang="zh-CN" sz="2400" b="1">
                <a:solidFill>
                  <a:srgbClr val="08080C"/>
                </a:solidFill>
                <a:latin typeface="Times New Roman" panose="02020603050405020304" pitchFamily="18" charset="0"/>
              </a:rPr>
              <a:t>MB/s   (</a:t>
            </a:r>
            <a:r>
              <a:rPr lang="zh-CN" altLang="en-US" sz="2400" b="1">
                <a:solidFill>
                  <a:srgbClr val="08080C"/>
                </a:solidFill>
                <a:latin typeface="Times New Roman" panose="02020603050405020304" pitchFamily="18" charset="0"/>
              </a:rPr>
              <a:t>兆字节每秒=10</a:t>
            </a:r>
            <a:r>
              <a:rPr lang="zh-CN" altLang="en-US" sz="2400" b="1" baseline="30000">
                <a:solidFill>
                  <a:srgbClr val="08080C"/>
                </a:solidFill>
                <a:latin typeface="Times New Roman" panose="02020603050405020304" pitchFamily="18" charset="0"/>
              </a:rPr>
              <a:t>6</a:t>
            </a:r>
            <a:r>
              <a:rPr lang="en-US" altLang="zh-CN" sz="2400" b="1">
                <a:solidFill>
                  <a:srgbClr val="08080C"/>
                </a:solidFill>
                <a:latin typeface="Times New Roman" panose="02020603050405020304" pitchFamily="18" charset="0"/>
              </a:rPr>
              <a:t>B/s)</a:t>
            </a:r>
          </a:p>
        </p:txBody>
      </p:sp>
      <p:sp>
        <p:nvSpPr>
          <p:cNvPr id="114692" name="Rectangle 4">
            <a:extLst>
              <a:ext uri="{FF2B5EF4-FFF2-40B4-BE49-F238E27FC236}">
                <a16:creationId xmlns:a16="http://schemas.microsoft.com/office/drawing/2014/main" id="{93ADE1A6-2901-40AC-A123-7BEB65F4FCF5}"/>
              </a:ext>
            </a:extLst>
          </p:cNvPr>
          <p:cNvSpPr>
            <a:spLocks noChangeArrowheads="1"/>
          </p:cNvSpPr>
          <p:nvPr/>
        </p:nvSpPr>
        <p:spPr bwMode="auto">
          <a:xfrm>
            <a:off x="228600" y="1512888"/>
            <a:ext cx="823118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SzPct val="90000"/>
              <a:buFontTx/>
              <a:buBlip>
                <a:blip r:embed="rId2"/>
              </a:buBlip>
            </a:pPr>
            <a:r>
              <a:rPr lang="zh-CN" altLang="en-US" sz="2400">
                <a:latin typeface="Times New Roman" panose="02020603050405020304" pitchFamily="18" charset="0"/>
              </a:rPr>
              <a:t>         </a:t>
            </a:r>
            <a:r>
              <a:rPr lang="zh-CN" altLang="en-US" sz="2400" b="1">
                <a:latin typeface="Times New Roman" panose="02020603050405020304" pitchFamily="18" charset="0"/>
              </a:rPr>
              <a:t>使各厂家不同实现方法的相同功能部件可互换使用。</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7C783915-4904-4038-B98C-271548FC86D1}"/>
              </a:ext>
            </a:extLst>
          </p:cNvPr>
          <p:cNvSpPr>
            <a:spLocks noGrp="1" noChangeArrowheads="1"/>
          </p:cNvSpPr>
          <p:nvPr>
            <p:ph type="title"/>
          </p:nvPr>
        </p:nvSpPr>
        <p:spPr>
          <a:xfrm>
            <a:off x="250825" y="549275"/>
            <a:ext cx="8458200" cy="615950"/>
          </a:xfrm>
        </p:spPr>
        <p:txBody>
          <a:bodyPr/>
          <a:lstStyle/>
          <a:p>
            <a:pPr eaLnBrk="1" hangingPunct="1"/>
            <a:r>
              <a:rPr lang="en-US" altLang="zh-CN" sz="3200" b="1">
                <a:solidFill>
                  <a:srgbClr val="993366"/>
                </a:solidFill>
              </a:rPr>
              <a:t>6.1.2  </a:t>
            </a:r>
            <a:r>
              <a:rPr lang="zh-CN" altLang="en-US" sz="3200" b="1">
                <a:solidFill>
                  <a:srgbClr val="993366"/>
                </a:solidFill>
                <a:latin typeface="宋体" panose="02010600030101010101" pitchFamily="2" charset="-122"/>
              </a:rPr>
              <a:t>总线的连接方式</a:t>
            </a:r>
            <a:r>
              <a:rPr lang="en-US" altLang="zh-CN" sz="3200" b="1">
                <a:solidFill>
                  <a:srgbClr val="993366"/>
                </a:solidFill>
                <a:latin typeface="宋体" panose="02010600030101010101" pitchFamily="2" charset="-122"/>
              </a:rPr>
              <a:t>(</a:t>
            </a:r>
            <a:r>
              <a:rPr lang="zh-CN" altLang="en-US" sz="3200" b="1">
                <a:solidFill>
                  <a:srgbClr val="993366"/>
                </a:solidFill>
                <a:latin typeface="宋体" panose="02010600030101010101" pitchFamily="2" charset="-122"/>
              </a:rPr>
              <a:t>总线的设置</a:t>
            </a:r>
            <a:r>
              <a:rPr lang="en-US" altLang="zh-CN" sz="3200" b="1">
                <a:solidFill>
                  <a:srgbClr val="993366"/>
                </a:solidFill>
                <a:latin typeface="宋体" panose="02010600030101010101" pitchFamily="2" charset="-122"/>
              </a:rPr>
              <a:t>)</a:t>
            </a:r>
          </a:p>
        </p:txBody>
      </p:sp>
      <p:sp>
        <p:nvSpPr>
          <p:cNvPr id="115715" name="Rectangle 3">
            <a:extLst>
              <a:ext uri="{FF2B5EF4-FFF2-40B4-BE49-F238E27FC236}">
                <a16:creationId xmlns:a16="http://schemas.microsoft.com/office/drawing/2014/main" id="{683B00B2-3130-422D-A62A-C58A0EDE6EF1}"/>
              </a:ext>
            </a:extLst>
          </p:cNvPr>
          <p:cNvSpPr>
            <a:spLocks noGrp="1" noChangeArrowheads="1"/>
          </p:cNvSpPr>
          <p:nvPr>
            <p:ph type="body" idx="1"/>
          </p:nvPr>
        </p:nvSpPr>
        <p:spPr>
          <a:xfrm>
            <a:off x="395288" y="3429000"/>
            <a:ext cx="8748712" cy="3024188"/>
          </a:xfrm>
        </p:spPr>
        <p:txBody>
          <a:bodyPr/>
          <a:lstStyle/>
          <a:p>
            <a:pPr eaLnBrk="1" hangingPunct="1">
              <a:lnSpc>
                <a:spcPct val="90000"/>
              </a:lnSpc>
              <a:buFontTx/>
              <a:buNone/>
            </a:pPr>
            <a:r>
              <a:rPr lang="zh-CN" altLang="en-US" sz="2400" b="1">
                <a:solidFill>
                  <a:srgbClr val="993366"/>
                </a:solidFill>
                <a:latin typeface="Times New Roman" panose="02020603050405020304" pitchFamily="18" charset="0"/>
              </a:rPr>
              <a:t>特点：</a:t>
            </a:r>
            <a:endParaRPr lang="zh-CN" altLang="en-US" sz="2400" b="1">
              <a:solidFill>
                <a:srgbClr val="993366"/>
              </a:solidFill>
            </a:endParaRPr>
          </a:p>
          <a:p>
            <a:pPr eaLnBrk="1" hangingPunct="1">
              <a:lnSpc>
                <a:spcPct val="90000"/>
              </a:lnSpc>
              <a:buFontTx/>
              <a:buNone/>
            </a:pPr>
            <a:r>
              <a:rPr lang="zh-CN" altLang="en-US" sz="2400" b="1">
                <a:solidFill>
                  <a:srgbClr val="08080C"/>
                </a:solidFill>
                <a:latin typeface="Times New Roman" panose="02020603050405020304" pitchFamily="18" charset="0"/>
              </a:rPr>
              <a:t>（</a:t>
            </a:r>
            <a:r>
              <a:rPr lang="en-US" altLang="zh-CN" sz="2400" b="1">
                <a:solidFill>
                  <a:srgbClr val="08080C"/>
                </a:solidFill>
                <a:latin typeface="Times New Roman" panose="02020603050405020304" pitchFamily="18" charset="0"/>
              </a:rPr>
              <a:t>1</a:t>
            </a:r>
            <a:r>
              <a:rPr lang="zh-CN" altLang="en-US" sz="2400" b="1">
                <a:solidFill>
                  <a:srgbClr val="08080C"/>
                </a:solidFill>
                <a:latin typeface="Times New Roman" panose="02020603050405020304" pitchFamily="18" charset="0"/>
              </a:rPr>
              <a:t>）每个设备</a:t>
            </a:r>
            <a:r>
              <a:rPr lang="en-US" altLang="zh-CN" sz="2400" b="1">
                <a:solidFill>
                  <a:srgbClr val="08080C"/>
                </a:solidFill>
                <a:latin typeface="Times New Roman" panose="02020603050405020304" pitchFamily="18" charset="0"/>
              </a:rPr>
              <a:t>(</a:t>
            </a:r>
            <a:r>
              <a:rPr lang="zh-CN" altLang="en-US" sz="2400" b="1">
                <a:solidFill>
                  <a:srgbClr val="08080C"/>
                </a:solidFill>
                <a:latin typeface="Times New Roman" panose="02020603050405020304" pitchFamily="18" charset="0"/>
              </a:rPr>
              <a:t>主存单元、</a:t>
            </a:r>
            <a:r>
              <a:rPr lang="en-US" altLang="zh-CN" sz="2400" b="1">
                <a:solidFill>
                  <a:srgbClr val="08080C"/>
                </a:solidFill>
                <a:latin typeface="Times New Roman" panose="02020603050405020304" pitchFamily="18" charset="0"/>
              </a:rPr>
              <a:t>I/O</a:t>
            </a:r>
            <a:r>
              <a:rPr lang="zh-CN" altLang="en-US" sz="2400" b="1">
                <a:solidFill>
                  <a:srgbClr val="08080C"/>
                </a:solidFill>
                <a:latin typeface="Times New Roman" panose="02020603050405020304" pitchFamily="18" charset="0"/>
              </a:rPr>
              <a:t>寄存器等</a:t>
            </a:r>
            <a:r>
              <a:rPr lang="en-US" altLang="zh-CN" sz="2400" b="1">
                <a:solidFill>
                  <a:srgbClr val="08080C"/>
                </a:solidFill>
                <a:latin typeface="Times New Roman" panose="02020603050405020304" pitchFamily="18" charset="0"/>
              </a:rPr>
              <a:t>)</a:t>
            </a:r>
            <a:r>
              <a:rPr lang="zh-CN" altLang="en-US" sz="2400" b="1">
                <a:solidFill>
                  <a:srgbClr val="08080C"/>
                </a:solidFill>
                <a:latin typeface="Times New Roman" panose="02020603050405020304" pitchFamily="18" charset="0"/>
              </a:rPr>
              <a:t>被指定一个总线地址；</a:t>
            </a:r>
          </a:p>
          <a:p>
            <a:pPr eaLnBrk="1" hangingPunct="1">
              <a:lnSpc>
                <a:spcPct val="90000"/>
              </a:lnSpc>
              <a:buFontTx/>
              <a:buNone/>
            </a:pPr>
            <a:r>
              <a:rPr lang="zh-CN" altLang="en-US" sz="2400" b="1">
                <a:solidFill>
                  <a:srgbClr val="08080C"/>
                </a:solidFill>
              </a:rPr>
              <a:t>（</a:t>
            </a:r>
            <a:r>
              <a:rPr lang="en-US" altLang="zh-CN" sz="2400" b="1">
                <a:solidFill>
                  <a:srgbClr val="08080C"/>
                </a:solidFill>
              </a:rPr>
              <a:t>2</a:t>
            </a:r>
            <a:r>
              <a:rPr lang="zh-CN" altLang="en-US" sz="2400" b="1">
                <a:solidFill>
                  <a:srgbClr val="08080C"/>
                </a:solidFill>
              </a:rPr>
              <a:t>）</a:t>
            </a:r>
            <a:r>
              <a:rPr lang="zh-CN" altLang="en-US" sz="2400" b="1">
                <a:solidFill>
                  <a:srgbClr val="08080C"/>
                </a:solidFill>
                <a:latin typeface="Times New Roman" panose="02020603050405020304" pitchFamily="18" charset="0"/>
              </a:rPr>
              <a:t>所有设备的操作方式与</a:t>
            </a:r>
            <a:r>
              <a:rPr lang="en-US" altLang="zh-CN" sz="2400" b="1">
                <a:solidFill>
                  <a:srgbClr val="08080C"/>
                </a:solidFill>
                <a:latin typeface="Times New Roman" panose="02020603050405020304" pitchFamily="18" charset="0"/>
              </a:rPr>
              <a:t>CPU</a:t>
            </a:r>
            <a:r>
              <a:rPr lang="zh-CN" altLang="en-US" sz="2400" b="1">
                <a:solidFill>
                  <a:srgbClr val="08080C"/>
                </a:solidFill>
                <a:latin typeface="Times New Roman" panose="02020603050405020304" pitchFamily="18" charset="0"/>
              </a:rPr>
              <a:t>内部的指令系统是一样的。</a:t>
            </a:r>
          </a:p>
          <a:p>
            <a:pPr eaLnBrk="1" hangingPunct="1">
              <a:lnSpc>
                <a:spcPct val="90000"/>
              </a:lnSpc>
              <a:buFontTx/>
              <a:buNone/>
            </a:pPr>
            <a:endParaRPr lang="zh-CN" altLang="en-US" sz="2800" b="1">
              <a:latin typeface="Times New Roman" panose="02020603050405020304" pitchFamily="18" charset="0"/>
            </a:endParaRPr>
          </a:p>
          <a:p>
            <a:pPr eaLnBrk="1" hangingPunct="1">
              <a:lnSpc>
                <a:spcPct val="90000"/>
              </a:lnSpc>
              <a:buFontTx/>
              <a:buNone/>
            </a:pPr>
            <a:r>
              <a:rPr lang="zh-CN" altLang="en-US" sz="2400" b="1">
                <a:latin typeface="Times New Roman" panose="02020603050405020304" pitchFamily="18" charset="0"/>
              </a:rPr>
              <a:t>优点：系统结构灵活，可扩充性强（特别是多</a:t>
            </a:r>
            <a:r>
              <a:rPr lang="en-US" altLang="zh-CN" sz="2400" b="1">
                <a:latin typeface="Times New Roman" panose="02020603050405020304" pitchFamily="18" charset="0"/>
              </a:rPr>
              <a:t>CPU</a:t>
            </a:r>
            <a:r>
              <a:rPr lang="zh-CN" altLang="en-US" sz="2400" b="1">
                <a:latin typeface="Times New Roman" panose="02020603050405020304" pitchFamily="18" charset="0"/>
              </a:rPr>
              <a:t>系统）。</a:t>
            </a:r>
            <a:endParaRPr lang="zh-CN" altLang="en-US" sz="2400" b="1"/>
          </a:p>
          <a:p>
            <a:pPr eaLnBrk="1" hangingPunct="1">
              <a:lnSpc>
                <a:spcPct val="90000"/>
              </a:lnSpc>
              <a:buFontTx/>
              <a:buNone/>
            </a:pPr>
            <a:r>
              <a:rPr lang="zh-CN" altLang="en-US" sz="2400" b="1">
                <a:latin typeface="Times New Roman" panose="02020603050405020304" pitchFamily="18" charset="0"/>
              </a:rPr>
              <a:t>缺点：</a:t>
            </a:r>
            <a:r>
              <a:rPr lang="en-US" altLang="zh-CN" sz="2400" b="1">
                <a:latin typeface="Times New Roman" panose="02020603050405020304" pitchFamily="18" charset="0"/>
              </a:rPr>
              <a:t>1) </a:t>
            </a:r>
            <a:r>
              <a:rPr lang="zh-CN" altLang="en-US" sz="2400" b="1">
                <a:latin typeface="Times New Roman" panose="02020603050405020304" pitchFamily="18" charset="0"/>
              </a:rPr>
              <a:t>单总线速度受机器速度的限制。</a:t>
            </a:r>
          </a:p>
          <a:p>
            <a:pPr eaLnBrk="1" hangingPunct="1">
              <a:lnSpc>
                <a:spcPct val="90000"/>
              </a:lnSpc>
              <a:buFontTx/>
              <a:buNone/>
            </a:pPr>
            <a:r>
              <a:rPr lang="zh-CN" altLang="en-US" sz="2400" b="1">
                <a:latin typeface="Times New Roman" panose="02020603050405020304" pitchFamily="18" charset="0"/>
              </a:rPr>
              <a:t>            </a:t>
            </a:r>
            <a:r>
              <a:rPr lang="en-US" altLang="zh-CN" sz="2400" b="1">
                <a:latin typeface="Times New Roman" panose="02020603050405020304" pitchFamily="18" charset="0"/>
              </a:rPr>
              <a:t>2) </a:t>
            </a:r>
            <a:r>
              <a:rPr lang="zh-CN" altLang="en-US" sz="2400" b="1">
                <a:latin typeface="Times New Roman" panose="02020603050405020304" pitchFamily="18" charset="0"/>
              </a:rPr>
              <a:t>所有设备与总线接口必须统一。</a:t>
            </a:r>
          </a:p>
        </p:txBody>
      </p:sp>
      <p:sp>
        <p:nvSpPr>
          <p:cNvPr id="115716" name="Rectangle 4">
            <a:extLst>
              <a:ext uri="{FF2B5EF4-FFF2-40B4-BE49-F238E27FC236}">
                <a16:creationId xmlns:a16="http://schemas.microsoft.com/office/drawing/2014/main" id="{88A668C6-69F9-4DCB-A503-E9DF015B0AA2}"/>
              </a:ext>
            </a:extLst>
          </p:cNvPr>
          <p:cNvSpPr>
            <a:spLocks noChangeArrowheads="1"/>
          </p:cNvSpPr>
          <p:nvPr/>
        </p:nvSpPr>
        <p:spPr bwMode="auto">
          <a:xfrm>
            <a:off x="395288" y="1557338"/>
            <a:ext cx="273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lang="en-US" altLang="zh-CN" sz="2800" b="1">
                <a:solidFill>
                  <a:srgbClr val="892FAD"/>
                </a:solidFill>
                <a:latin typeface="楷体_GB2312" pitchFamily="49" charset="-122"/>
                <a:ea typeface="楷体_GB2312" pitchFamily="49" charset="-122"/>
              </a:rPr>
              <a:t>1</a:t>
            </a:r>
            <a:r>
              <a:rPr lang="zh-CN" altLang="en-US" sz="2800" b="1">
                <a:solidFill>
                  <a:srgbClr val="892FAD"/>
                </a:solidFill>
                <a:latin typeface="楷体_GB2312" pitchFamily="49" charset="-122"/>
                <a:ea typeface="楷体_GB2312" pitchFamily="49" charset="-122"/>
              </a:rPr>
              <a:t>、单总线结构</a:t>
            </a:r>
            <a:r>
              <a:rPr lang="zh-CN" altLang="en-US" sz="3600" b="1">
                <a:solidFill>
                  <a:srgbClr val="892FAD"/>
                </a:solidFill>
                <a:latin typeface="楷体_GB2312" pitchFamily="49" charset="-122"/>
                <a:ea typeface="楷体_GB2312" pitchFamily="49" charset="-122"/>
              </a:rPr>
              <a:t> </a:t>
            </a:r>
          </a:p>
        </p:txBody>
      </p:sp>
      <p:sp>
        <p:nvSpPr>
          <p:cNvPr id="115717" name="Rectangle 5">
            <a:extLst>
              <a:ext uri="{FF2B5EF4-FFF2-40B4-BE49-F238E27FC236}">
                <a16:creationId xmlns:a16="http://schemas.microsoft.com/office/drawing/2014/main" id="{C3035F7D-28A3-43B4-A650-545C64B7A8DC}"/>
              </a:ext>
            </a:extLst>
          </p:cNvPr>
          <p:cNvSpPr>
            <a:spLocks noChangeArrowheads="1"/>
          </p:cNvSpPr>
          <p:nvPr/>
        </p:nvSpPr>
        <p:spPr bwMode="auto">
          <a:xfrm>
            <a:off x="304800" y="2254250"/>
            <a:ext cx="37623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buFontTx/>
              <a:buBlip>
                <a:blip r:embed="rId2"/>
              </a:buBlip>
            </a:pPr>
            <a:r>
              <a:rPr lang="zh-CN" altLang="en-US" sz="2400" b="1">
                <a:solidFill>
                  <a:srgbClr val="08080C"/>
                </a:solidFill>
                <a:latin typeface="Times New Roman" panose="02020603050405020304" pitchFamily="18" charset="0"/>
              </a:rPr>
              <a:t>用单一组系统总线连接   </a:t>
            </a:r>
          </a:p>
          <a:p>
            <a:pPr eaLnBrk="1" hangingPunct="1">
              <a:spcBef>
                <a:spcPct val="20000"/>
              </a:spcBef>
              <a:buSzPct val="90000"/>
            </a:pPr>
            <a:r>
              <a:rPr lang="zh-CN" altLang="en-US" sz="2400" b="1">
                <a:solidFill>
                  <a:srgbClr val="08080C"/>
                </a:solidFill>
                <a:latin typeface="Times New Roman" panose="02020603050405020304" pitchFamily="18" charset="0"/>
              </a:rPr>
              <a:t>   </a:t>
            </a:r>
            <a:r>
              <a:rPr lang="en-US" altLang="zh-CN" sz="2400" b="1">
                <a:solidFill>
                  <a:srgbClr val="08080C"/>
                </a:solidFill>
                <a:latin typeface="Times New Roman" panose="02020603050405020304" pitchFamily="18" charset="0"/>
              </a:rPr>
              <a:t>CPU</a:t>
            </a:r>
            <a:r>
              <a:rPr lang="zh-CN" altLang="en-US" sz="2400" b="1">
                <a:solidFill>
                  <a:srgbClr val="08080C"/>
                </a:solidFill>
                <a:latin typeface="Times New Roman" panose="02020603050405020304" pitchFamily="18" charset="0"/>
              </a:rPr>
              <a:t>、内存和</a:t>
            </a:r>
            <a:r>
              <a:rPr lang="en-US" altLang="zh-CN" sz="2400" b="1">
                <a:solidFill>
                  <a:srgbClr val="08080C"/>
                </a:solidFill>
                <a:latin typeface="Times New Roman" panose="02020603050405020304" pitchFamily="18" charset="0"/>
              </a:rPr>
              <a:t>I/O</a:t>
            </a:r>
            <a:r>
              <a:rPr lang="zh-CN" altLang="en-US" sz="2400" b="1">
                <a:solidFill>
                  <a:srgbClr val="08080C"/>
                </a:solidFill>
                <a:latin typeface="Times New Roman" panose="02020603050405020304" pitchFamily="18" charset="0"/>
              </a:rPr>
              <a:t>接口。</a:t>
            </a:r>
          </a:p>
        </p:txBody>
      </p:sp>
      <p:grpSp>
        <p:nvGrpSpPr>
          <p:cNvPr id="115718" name="Group 6">
            <a:extLst>
              <a:ext uri="{FF2B5EF4-FFF2-40B4-BE49-F238E27FC236}">
                <a16:creationId xmlns:a16="http://schemas.microsoft.com/office/drawing/2014/main" id="{D549BC0F-6FF7-4440-8B61-1C3D9B471092}"/>
              </a:ext>
            </a:extLst>
          </p:cNvPr>
          <p:cNvGrpSpPr>
            <a:grpSpLocks/>
          </p:cNvGrpSpPr>
          <p:nvPr/>
        </p:nvGrpSpPr>
        <p:grpSpPr bwMode="auto">
          <a:xfrm>
            <a:off x="4114800" y="1447800"/>
            <a:ext cx="4572000" cy="2362200"/>
            <a:chOff x="0" y="0"/>
            <a:chExt cx="2880" cy="1488"/>
          </a:xfrm>
        </p:grpSpPr>
        <p:grpSp>
          <p:nvGrpSpPr>
            <p:cNvPr id="115719" name="Group 7">
              <a:extLst>
                <a:ext uri="{FF2B5EF4-FFF2-40B4-BE49-F238E27FC236}">
                  <a16:creationId xmlns:a16="http://schemas.microsoft.com/office/drawing/2014/main" id="{6DC95778-BDF8-4B0C-9274-D6DEC29F391C}"/>
                </a:ext>
              </a:extLst>
            </p:cNvPr>
            <p:cNvGrpSpPr>
              <a:grpSpLocks/>
            </p:cNvGrpSpPr>
            <p:nvPr/>
          </p:nvGrpSpPr>
          <p:grpSpPr bwMode="auto">
            <a:xfrm>
              <a:off x="313" y="256"/>
              <a:ext cx="373" cy="567"/>
              <a:chOff x="0" y="0"/>
              <a:chExt cx="373" cy="567"/>
            </a:xfrm>
          </p:grpSpPr>
          <p:grpSp>
            <p:nvGrpSpPr>
              <p:cNvPr id="115751" name="Group 8">
                <a:extLst>
                  <a:ext uri="{FF2B5EF4-FFF2-40B4-BE49-F238E27FC236}">
                    <a16:creationId xmlns:a16="http://schemas.microsoft.com/office/drawing/2014/main" id="{E4429969-3765-4E1A-91E3-718AD7C6C118}"/>
                  </a:ext>
                </a:extLst>
              </p:cNvPr>
              <p:cNvGrpSpPr>
                <a:grpSpLocks/>
              </p:cNvGrpSpPr>
              <p:nvPr/>
            </p:nvGrpSpPr>
            <p:grpSpPr bwMode="auto">
              <a:xfrm>
                <a:off x="0" y="33"/>
                <a:ext cx="373" cy="534"/>
                <a:chOff x="0" y="0"/>
                <a:chExt cx="373" cy="534"/>
              </a:xfrm>
            </p:grpSpPr>
            <p:sp>
              <p:nvSpPr>
                <p:cNvPr id="115753" name="AutoShape 9">
                  <a:extLst>
                    <a:ext uri="{FF2B5EF4-FFF2-40B4-BE49-F238E27FC236}">
                      <a16:creationId xmlns:a16="http://schemas.microsoft.com/office/drawing/2014/main" id="{2A98FBDA-7361-45AE-9541-0F4168AF48BD}"/>
                    </a:ext>
                  </a:extLst>
                </p:cNvPr>
                <p:cNvSpPr>
                  <a:spLocks noChangeArrowheads="1"/>
                </p:cNvSpPr>
                <p:nvPr/>
              </p:nvSpPr>
              <p:spPr bwMode="auto">
                <a:xfrm>
                  <a:off x="99" y="0"/>
                  <a:ext cx="107" cy="271"/>
                </a:xfrm>
                <a:prstGeom prst="upDownArrow">
                  <a:avLst>
                    <a:gd name="adj1" fmla="val 50000"/>
                    <a:gd name="adj2" fmla="val 50654"/>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54" name="Rectangle 10">
                  <a:extLst>
                    <a:ext uri="{FF2B5EF4-FFF2-40B4-BE49-F238E27FC236}">
                      <a16:creationId xmlns:a16="http://schemas.microsoft.com/office/drawing/2014/main" id="{011FB858-CDE5-4245-94B7-23A8441C5723}"/>
                    </a:ext>
                  </a:extLst>
                </p:cNvPr>
                <p:cNvSpPr>
                  <a:spLocks noChangeArrowheads="1"/>
                </p:cNvSpPr>
                <p:nvPr/>
              </p:nvSpPr>
              <p:spPr bwMode="auto">
                <a:xfrm>
                  <a:off x="0" y="271"/>
                  <a:ext cx="316" cy="201"/>
                </a:xfrm>
                <a:prstGeom prst="rect">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55" name="Text Box 11">
                  <a:extLst>
                    <a:ext uri="{FF2B5EF4-FFF2-40B4-BE49-F238E27FC236}">
                      <a16:creationId xmlns:a16="http://schemas.microsoft.com/office/drawing/2014/main" id="{B6B41263-F41F-4D53-956E-2FA7358B3889}"/>
                    </a:ext>
                  </a:extLst>
                </p:cNvPr>
                <p:cNvSpPr txBox="1">
                  <a:spLocks noChangeArrowheads="1"/>
                </p:cNvSpPr>
                <p:nvPr/>
              </p:nvSpPr>
              <p:spPr bwMode="auto">
                <a:xfrm>
                  <a:off x="23" y="303"/>
                  <a:ext cx="3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rPr>
                    <a:t>CPU</a:t>
                  </a:r>
                </a:p>
              </p:txBody>
            </p:sp>
            <p:sp>
              <p:nvSpPr>
                <p:cNvPr id="115756" name="Line 12">
                  <a:extLst>
                    <a:ext uri="{FF2B5EF4-FFF2-40B4-BE49-F238E27FC236}">
                      <a16:creationId xmlns:a16="http://schemas.microsoft.com/office/drawing/2014/main" id="{E0041B74-F363-4AFE-8919-3B321D365F52}"/>
                    </a:ext>
                  </a:extLst>
                </p:cNvPr>
                <p:cNvSpPr>
                  <a:spLocks noChangeShapeType="1"/>
                </p:cNvSpPr>
                <p:nvPr/>
              </p:nvSpPr>
              <p:spPr bwMode="auto">
                <a:xfrm flipV="1">
                  <a:off x="125" y="21"/>
                  <a:ext cx="59"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5752" name="Text Box 13">
                <a:extLst>
                  <a:ext uri="{FF2B5EF4-FFF2-40B4-BE49-F238E27FC236}">
                    <a16:creationId xmlns:a16="http://schemas.microsoft.com/office/drawing/2014/main" id="{A5E28DFC-7E0A-42EE-97B7-3A95D180D40F}"/>
                  </a:ext>
                </a:extLst>
              </p:cNvPr>
              <p:cNvSpPr txBox="1">
                <a:spLocks noChangeArrowheads="1"/>
              </p:cNvSpPr>
              <p:nvPr/>
            </p:nvSpPr>
            <p:spPr bwMode="auto">
              <a:xfrm>
                <a:off x="119" y="0"/>
                <a:ext cx="72"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zh-CN" altLang="en-US" sz="2000" b="1">
                  <a:latin typeface="Times New Roman" panose="02020603050405020304" pitchFamily="18" charset="0"/>
                </a:endParaRPr>
              </a:p>
            </p:txBody>
          </p:sp>
        </p:grpSp>
        <p:grpSp>
          <p:nvGrpSpPr>
            <p:cNvPr id="115720" name="Group 14">
              <a:extLst>
                <a:ext uri="{FF2B5EF4-FFF2-40B4-BE49-F238E27FC236}">
                  <a16:creationId xmlns:a16="http://schemas.microsoft.com/office/drawing/2014/main" id="{78EA3039-947B-4E84-9332-B32C7883670F}"/>
                </a:ext>
              </a:extLst>
            </p:cNvPr>
            <p:cNvGrpSpPr>
              <a:grpSpLocks/>
            </p:cNvGrpSpPr>
            <p:nvPr/>
          </p:nvGrpSpPr>
          <p:grpSpPr bwMode="auto">
            <a:xfrm>
              <a:off x="720" y="256"/>
              <a:ext cx="720" cy="528"/>
              <a:chOff x="0" y="0"/>
              <a:chExt cx="720" cy="528"/>
            </a:xfrm>
          </p:grpSpPr>
          <p:sp>
            <p:nvSpPr>
              <p:cNvPr id="115746" name="AutoShape 15">
                <a:extLst>
                  <a:ext uri="{FF2B5EF4-FFF2-40B4-BE49-F238E27FC236}">
                    <a16:creationId xmlns:a16="http://schemas.microsoft.com/office/drawing/2014/main" id="{0FDC808A-2C2D-498D-BD5A-F24F315E184A}"/>
                  </a:ext>
                </a:extLst>
              </p:cNvPr>
              <p:cNvSpPr>
                <a:spLocks noChangeArrowheads="1"/>
              </p:cNvSpPr>
              <p:nvPr/>
            </p:nvSpPr>
            <p:spPr bwMode="auto">
              <a:xfrm>
                <a:off x="292" y="33"/>
                <a:ext cx="107" cy="271"/>
              </a:xfrm>
              <a:prstGeom prst="upDownArrow">
                <a:avLst>
                  <a:gd name="adj1" fmla="val 50000"/>
                  <a:gd name="adj2" fmla="val 50654"/>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47" name="Rectangle 16">
                <a:extLst>
                  <a:ext uri="{FF2B5EF4-FFF2-40B4-BE49-F238E27FC236}">
                    <a16:creationId xmlns:a16="http://schemas.microsoft.com/office/drawing/2014/main" id="{636567EA-BEF8-4B73-88AB-0962AC2B167B}"/>
                  </a:ext>
                </a:extLst>
              </p:cNvPr>
              <p:cNvSpPr>
                <a:spLocks noChangeArrowheads="1"/>
              </p:cNvSpPr>
              <p:nvPr/>
            </p:nvSpPr>
            <p:spPr bwMode="auto">
              <a:xfrm>
                <a:off x="0" y="304"/>
                <a:ext cx="641" cy="224"/>
              </a:xfrm>
              <a:prstGeom prst="rect">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48" name="Text Box 17">
                <a:extLst>
                  <a:ext uri="{FF2B5EF4-FFF2-40B4-BE49-F238E27FC236}">
                    <a16:creationId xmlns:a16="http://schemas.microsoft.com/office/drawing/2014/main" id="{8AF1FC16-863F-439A-9261-3B390252C16A}"/>
                  </a:ext>
                </a:extLst>
              </p:cNvPr>
              <p:cNvSpPr txBox="1">
                <a:spLocks noChangeArrowheads="1"/>
              </p:cNvSpPr>
              <p:nvPr/>
            </p:nvSpPr>
            <p:spPr bwMode="auto">
              <a:xfrm>
                <a:off x="48" y="336"/>
                <a:ext cx="67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latin typeface="Times New Roman" panose="02020603050405020304" pitchFamily="18" charset="0"/>
                  </a:rPr>
                  <a:t>主存</a:t>
                </a:r>
                <a:r>
                  <a:rPr lang="en-US" altLang="zh-CN" sz="1600" b="1">
                    <a:latin typeface="Times New Roman" panose="02020603050405020304" pitchFamily="18" charset="0"/>
                  </a:rPr>
                  <a:t>M S</a:t>
                </a:r>
              </a:p>
            </p:txBody>
          </p:sp>
          <p:sp>
            <p:nvSpPr>
              <p:cNvPr id="115749" name="Line 18">
                <a:extLst>
                  <a:ext uri="{FF2B5EF4-FFF2-40B4-BE49-F238E27FC236}">
                    <a16:creationId xmlns:a16="http://schemas.microsoft.com/office/drawing/2014/main" id="{5110CC5A-DDB8-4CB5-A756-6DF7A1809439}"/>
                  </a:ext>
                </a:extLst>
              </p:cNvPr>
              <p:cNvSpPr>
                <a:spLocks noChangeShapeType="1"/>
              </p:cNvSpPr>
              <p:nvPr/>
            </p:nvSpPr>
            <p:spPr bwMode="auto">
              <a:xfrm flipV="1">
                <a:off x="318" y="53"/>
                <a:ext cx="59"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50" name="Text Box 19">
                <a:extLst>
                  <a:ext uri="{FF2B5EF4-FFF2-40B4-BE49-F238E27FC236}">
                    <a16:creationId xmlns:a16="http://schemas.microsoft.com/office/drawing/2014/main" id="{A0F8016A-FBAD-4695-BBF9-BF13B9160A5C}"/>
                  </a:ext>
                </a:extLst>
              </p:cNvPr>
              <p:cNvSpPr txBox="1">
                <a:spLocks noChangeArrowheads="1"/>
              </p:cNvSpPr>
              <p:nvPr/>
            </p:nvSpPr>
            <p:spPr bwMode="auto">
              <a:xfrm>
                <a:off x="312" y="0"/>
                <a:ext cx="72"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zh-CN" altLang="en-US" sz="2000" b="1">
                  <a:latin typeface="Times New Roman" panose="02020603050405020304" pitchFamily="18" charset="0"/>
                </a:endParaRPr>
              </a:p>
            </p:txBody>
          </p:sp>
        </p:grpSp>
        <p:grpSp>
          <p:nvGrpSpPr>
            <p:cNvPr id="115721" name="Group 20">
              <a:extLst>
                <a:ext uri="{FF2B5EF4-FFF2-40B4-BE49-F238E27FC236}">
                  <a16:creationId xmlns:a16="http://schemas.microsoft.com/office/drawing/2014/main" id="{93463F30-FA4C-4834-A1F9-3CA93C2608FA}"/>
                </a:ext>
              </a:extLst>
            </p:cNvPr>
            <p:cNvGrpSpPr>
              <a:grpSpLocks/>
            </p:cNvGrpSpPr>
            <p:nvPr/>
          </p:nvGrpSpPr>
          <p:grpSpPr bwMode="auto">
            <a:xfrm>
              <a:off x="1488" y="256"/>
              <a:ext cx="480" cy="505"/>
              <a:chOff x="0" y="0"/>
              <a:chExt cx="480" cy="505"/>
            </a:xfrm>
          </p:grpSpPr>
          <p:sp>
            <p:nvSpPr>
              <p:cNvPr id="115740" name="AutoShape 21">
                <a:extLst>
                  <a:ext uri="{FF2B5EF4-FFF2-40B4-BE49-F238E27FC236}">
                    <a16:creationId xmlns:a16="http://schemas.microsoft.com/office/drawing/2014/main" id="{02E8985B-DE1D-48D9-AC22-4093FE062C1A}"/>
                  </a:ext>
                </a:extLst>
              </p:cNvPr>
              <p:cNvSpPr>
                <a:spLocks noChangeArrowheads="1"/>
              </p:cNvSpPr>
              <p:nvPr/>
            </p:nvSpPr>
            <p:spPr bwMode="auto">
              <a:xfrm>
                <a:off x="150" y="33"/>
                <a:ext cx="107" cy="271"/>
              </a:xfrm>
              <a:prstGeom prst="upDownArrow">
                <a:avLst>
                  <a:gd name="adj1" fmla="val 50000"/>
                  <a:gd name="adj2" fmla="val 50654"/>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5741" name="Group 22">
                <a:extLst>
                  <a:ext uri="{FF2B5EF4-FFF2-40B4-BE49-F238E27FC236}">
                    <a16:creationId xmlns:a16="http://schemas.microsoft.com/office/drawing/2014/main" id="{45D2E485-2C86-49B3-9D70-619F164306C2}"/>
                  </a:ext>
                </a:extLst>
              </p:cNvPr>
              <p:cNvGrpSpPr>
                <a:grpSpLocks/>
              </p:cNvGrpSpPr>
              <p:nvPr/>
            </p:nvGrpSpPr>
            <p:grpSpPr bwMode="auto">
              <a:xfrm>
                <a:off x="0" y="320"/>
                <a:ext cx="480" cy="185"/>
                <a:chOff x="0" y="0"/>
                <a:chExt cx="480" cy="185"/>
              </a:xfrm>
            </p:grpSpPr>
            <p:sp>
              <p:nvSpPr>
                <p:cNvPr id="115744" name="Rectangle 23">
                  <a:extLst>
                    <a:ext uri="{FF2B5EF4-FFF2-40B4-BE49-F238E27FC236}">
                      <a16:creationId xmlns:a16="http://schemas.microsoft.com/office/drawing/2014/main" id="{33D4F69C-B957-4F2A-880E-AEFBC51CC759}"/>
                    </a:ext>
                  </a:extLst>
                </p:cNvPr>
                <p:cNvSpPr>
                  <a:spLocks noChangeArrowheads="1"/>
                </p:cNvSpPr>
                <p:nvPr/>
              </p:nvSpPr>
              <p:spPr bwMode="auto">
                <a:xfrm>
                  <a:off x="0" y="0"/>
                  <a:ext cx="480" cy="185"/>
                </a:xfrm>
                <a:prstGeom prst="rect">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45" name="Text Box 24">
                  <a:extLst>
                    <a:ext uri="{FF2B5EF4-FFF2-40B4-BE49-F238E27FC236}">
                      <a16:creationId xmlns:a16="http://schemas.microsoft.com/office/drawing/2014/main" id="{7980F40B-DAB0-469F-9283-F82CF43D2B7C}"/>
                    </a:ext>
                  </a:extLst>
                </p:cNvPr>
                <p:cNvSpPr txBox="1">
                  <a:spLocks noChangeArrowheads="1"/>
                </p:cNvSpPr>
                <p:nvPr/>
              </p:nvSpPr>
              <p:spPr bwMode="auto">
                <a:xfrm>
                  <a:off x="0" y="0"/>
                  <a:ext cx="48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Times New Roman" panose="02020603050405020304" pitchFamily="18" charset="0"/>
                    </a:rPr>
                    <a:t> </a:t>
                  </a:r>
                  <a:r>
                    <a:rPr lang="en-US" altLang="zh-CN" sz="1600" b="1">
                      <a:latin typeface="Times New Roman" panose="02020603050405020304" pitchFamily="18" charset="0"/>
                    </a:rPr>
                    <a:t>I/O</a:t>
                  </a:r>
                  <a:r>
                    <a:rPr lang="zh-CN" altLang="en-US" sz="1600" b="1">
                      <a:latin typeface="Times New Roman" panose="02020603050405020304" pitchFamily="18" charset="0"/>
                    </a:rPr>
                    <a:t>接口</a:t>
                  </a:r>
                </a:p>
              </p:txBody>
            </p:sp>
          </p:grpSp>
          <p:sp>
            <p:nvSpPr>
              <p:cNvPr id="115742" name="Line 25">
                <a:extLst>
                  <a:ext uri="{FF2B5EF4-FFF2-40B4-BE49-F238E27FC236}">
                    <a16:creationId xmlns:a16="http://schemas.microsoft.com/office/drawing/2014/main" id="{646901A0-06FD-40E5-A5E0-8BA4D5233BB3}"/>
                  </a:ext>
                </a:extLst>
              </p:cNvPr>
              <p:cNvSpPr>
                <a:spLocks noChangeShapeType="1"/>
              </p:cNvSpPr>
              <p:nvPr/>
            </p:nvSpPr>
            <p:spPr bwMode="auto">
              <a:xfrm flipV="1">
                <a:off x="176" y="54"/>
                <a:ext cx="59"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43" name="Text Box 26">
                <a:extLst>
                  <a:ext uri="{FF2B5EF4-FFF2-40B4-BE49-F238E27FC236}">
                    <a16:creationId xmlns:a16="http://schemas.microsoft.com/office/drawing/2014/main" id="{C947980F-79CC-48BA-B310-F5DCA5CD1012}"/>
                  </a:ext>
                </a:extLst>
              </p:cNvPr>
              <p:cNvSpPr txBox="1">
                <a:spLocks noChangeArrowheads="1"/>
              </p:cNvSpPr>
              <p:nvPr/>
            </p:nvSpPr>
            <p:spPr bwMode="auto">
              <a:xfrm>
                <a:off x="170" y="0"/>
                <a:ext cx="72"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zh-CN" altLang="en-US" sz="2000" b="1">
                  <a:latin typeface="Times New Roman" panose="02020603050405020304" pitchFamily="18" charset="0"/>
                </a:endParaRPr>
              </a:p>
            </p:txBody>
          </p:sp>
        </p:grpSp>
        <p:grpSp>
          <p:nvGrpSpPr>
            <p:cNvPr id="115722" name="Group 27">
              <a:extLst>
                <a:ext uri="{FF2B5EF4-FFF2-40B4-BE49-F238E27FC236}">
                  <a16:creationId xmlns:a16="http://schemas.microsoft.com/office/drawing/2014/main" id="{B153BE0C-6249-4862-8BF4-D032CCC59916}"/>
                </a:ext>
              </a:extLst>
            </p:cNvPr>
            <p:cNvGrpSpPr>
              <a:grpSpLocks/>
            </p:cNvGrpSpPr>
            <p:nvPr/>
          </p:nvGrpSpPr>
          <p:grpSpPr bwMode="auto">
            <a:xfrm>
              <a:off x="1391" y="768"/>
              <a:ext cx="673" cy="417"/>
              <a:chOff x="0" y="0"/>
              <a:chExt cx="673" cy="417"/>
            </a:xfrm>
          </p:grpSpPr>
          <p:sp>
            <p:nvSpPr>
              <p:cNvPr id="115737" name="AutoShape 28">
                <a:extLst>
                  <a:ext uri="{FF2B5EF4-FFF2-40B4-BE49-F238E27FC236}">
                    <a16:creationId xmlns:a16="http://schemas.microsoft.com/office/drawing/2014/main" id="{88816C85-5041-430F-A5C2-422FE89A8185}"/>
                  </a:ext>
                </a:extLst>
              </p:cNvPr>
              <p:cNvSpPr>
                <a:spLocks noChangeArrowheads="1"/>
              </p:cNvSpPr>
              <p:nvPr/>
            </p:nvSpPr>
            <p:spPr bwMode="auto">
              <a:xfrm>
                <a:off x="260" y="0"/>
                <a:ext cx="101" cy="202"/>
              </a:xfrm>
              <a:prstGeom prst="upDownArrow">
                <a:avLst>
                  <a:gd name="adj1" fmla="val 50000"/>
                  <a:gd name="adj2" fmla="val 40000"/>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38" name="Rectangle 29">
                <a:extLst>
                  <a:ext uri="{FF2B5EF4-FFF2-40B4-BE49-F238E27FC236}">
                    <a16:creationId xmlns:a16="http://schemas.microsoft.com/office/drawing/2014/main" id="{A7225DF2-9678-40D6-B493-4B548C4354BD}"/>
                  </a:ext>
                </a:extLst>
              </p:cNvPr>
              <p:cNvSpPr>
                <a:spLocks noChangeArrowheads="1"/>
              </p:cNvSpPr>
              <p:nvPr/>
            </p:nvSpPr>
            <p:spPr bwMode="auto">
              <a:xfrm>
                <a:off x="0" y="208"/>
                <a:ext cx="577" cy="195"/>
              </a:xfrm>
              <a:prstGeom prst="rect">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39" name="Text Box 30">
                <a:extLst>
                  <a:ext uri="{FF2B5EF4-FFF2-40B4-BE49-F238E27FC236}">
                    <a16:creationId xmlns:a16="http://schemas.microsoft.com/office/drawing/2014/main" id="{3A7384F4-0ADB-44FB-A13E-F2E3F8EA8AB2}"/>
                  </a:ext>
                </a:extLst>
              </p:cNvPr>
              <p:cNvSpPr txBox="1">
                <a:spLocks noChangeArrowheads="1"/>
              </p:cNvSpPr>
              <p:nvPr/>
            </p:nvSpPr>
            <p:spPr bwMode="auto">
              <a:xfrm>
                <a:off x="13" y="208"/>
                <a:ext cx="660"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rPr>
                  <a:t>I/O</a:t>
                </a:r>
                <a:r>
                  <a:rPr lang="zh-CN" altLang="en-US" sz="1600" b="1">
                    <a:latin typeface="Times New Roman" panose="02020603050405020304" pitchFamily="18" charset="0"/>
                  </a:rPr>
                  <a:t>设备</a:t>
                </a:r>
              </a:p>
            </p:txBody>
          </p:sp>
        </p:grpSp>
        <p:grpSp>
          <p:nvGrpSpPr>
            <p:cNvPr id="115723" name="Group 31">
              <a:extLst>
                <a:ext uri="{FF2B5EF4-FFF2-40B4-BE49-F238E27FC236}">
                  <a16:creationId xmlns:a16="http://schemas.microsoft.com/office/drawing/2014/main" id="{F2A58859-6BE1-41BA-8A3E-423F4E3A0294}"/>
                </a:ext>
              </a:extLst>
            </p:cNvPr>
            <p:cNvGrpSpPr>
              <a:grpSpLocks/>
            </p:cNvGrpSpPr>
            <p:nvPr/>
          </p:nvGrpSpPr>
          <p:grpSpPr bwMode="auto">
            <a:xfrm>
              <a:off x="2040" y="761"/>
              <a:ext cx="744" cy="417"/>
              <a:chOff x="0" y="0"/>
              <a:chExt cx="744" cy="417"/>
            </a:xfrm>
          </p:grpSpPr>
          <p:sp>
            <p:nvSpPr>
              <p:cNvPr id="115734" name="AutoShape 32">
                <a:extLst>
                  <a:ext uri="{FF2B5EF4-FFF2-40B4-BE49-F238E27FC236}">
                    <a16:creationId xmlns:a16="http://schemas.microsoft.com/office/drawing/2014/main" id="{AA071524-5267-4B24-B403-3A6D4BA8065A}"/>
                  </a:ext>
                </a:extLst>
              </p:cNvPr>
              <p:cNvSpPr>
                <a:spLocks noChangeArrowheads="1"/>
              </p:cNvSpPr>
              <p:nvPr/>
            </p:nvSpPr>
            <p:spPr bwMode="auto">
              <a:xfrm>
                <a:off x="171" y="0"/>
                <a:ext cx="101" cy="202"/>
              </a:xfrm>
              <a:prstGeom prst="upDownArrow">
                <a:avLst>
                  <a:gd name="adj1" fmla="val 50000"/>
                  <a:gd name="adj2" fmla="val 40000"/>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35" name="Rectangle 33">
                <a:extLst>
                  <a:ext uri="{FF2B5EF4-FFF2-40B4-BE49-F238E27FC236}">
                    <a16:creationId xmlns:a16="http://schemas.microsoft.com/office/drawing/2014/main" id="{85D1311B-7C7A-4D51-BA6F-DDD9804C2371}"/>
                  </a:ext>
                </a:extLst>
              </p:cNvPr>
              <p:cNvSpPr>
                <a:spLocks noChangeArrowheads="1"/>
              </p:cNvSpPr>
              <p:nvPr/>
            </p:nvSpPr>
            <p:spPr bwMode="auto">
              <a:xfrm>
                <a:off x="0" y="215"/>
                <a:ext cx="600" cy="188"/>
              </a:xfrm>
              <a:prstGeom prst="rect">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36" name="Text Box 34">
                <a:extLst>
                  <a:ext uri="{FF2B5EF4-FFF2-40B4-BE49-F238E27FC236}">
                    <a16:creationId xmlns:a16="http://schemas.microsoft.com/office/drawing/2014/main" id="{95193952-4DB6-4965-A2BF-6D8FCC9EDAB2}"/>
                  </a:ext>
                </a:extLst>
              </p:cNvPr>
              <p:cNvSpPr txBox="1">
                <a:spLocks noChangeArrowheads="1"/>
              </p:cNvSpPr>
              <p:nvPr/>
            </p:nvSpPr>
            <p:spPr bwMode="auto">
              <a:xfrm>
                <a:off x="53" y="215"/>
                <a:ext cx="69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Times New Roman" panose="02020603050405020304" pitchFamily="18" charset="0"/>
                  </a:rPr>
                  <a:t>  </a:t>
                </a:r>
                <a:r>
                  <a:rPr lang="en-US" altLang="zh-CN" sz="1600" b="1">
                    <a:latin typeface="Times New Roman" panose="02020603050405020304" pitchFamily="18" charset="0"/>
                  </a:rPr>
                  <a:t>I/O</a:t>
                </a:r>
                <a:r>
                  <a:rPr lang="zh-CN" altLang="en-US" sz="1600" b="1">
                    <a:latin typeface="Times New Roman" panose="02020603050405020304" pitchFamily="18" charset="0"/>
                  </a:rPr>
                  <a:t>设备</a:t>
                </a:r>
              </a:p>
            </p:txBody>
          </p:sp>
        </p:grpSp>
        <p:sp>
          <p:nvSpPr>
            <p:cNvPr id="115724" name="Text Box 35">
              <a:extLst>
                <a:ext uri="{FF2B5EF4-FFF2-40B4-BE49-F238E27FC236}">
                  <a16:creationId xmlns:a16="http://schemas.microsoft.com/office/drawing/2014/main" id="{ED96067A-665F-46A8-8000-43616FB12635}"/>
                </a:ext>
              </a:extLst>
            </p:cNvPr>
            <p:cNvSpPr txBox="1">
              <a:spLocks noChangeArrowheads="1"/>
            </p:cNvSpPr>
            <p:nvPr/>
          </p:nvSpPr>
          <p:spPr bwMode="auto">
            <a:xfrm>
              <a:off x="624" y="1200"/>
              <a:ext cx="14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b="1">
                  <a:solidFill>
                    <a:srgbClr val="993366"/>
                  </a:solidFill>
                  <a:latin typeface="宋体" panose="02010600030101010101" pitchFamily="2" charset="-122"/>
                </a:rPr>
                <a:t>图</a:t>
              </a:r>
              <a:r>
                <a:rPr lang="en-US" altLang="zh-CN" sz="2000" b="1">
                  <a:solidFill>
                    <a:srgbClr val="993366"/>
                  </a:solidFill>
                  <a:latin typeface="宋体" panose="02010600030101010101" pitchFamily="2" charset="-122"/>
                </a:rPr>
                <a:t>6.1 </a:t>
              </a:r>
              <a:r>
                <a:rPr lang="zh-CN" altLang="en-US" sz="2000" b="1">
                  <a:solidFill>
                    <a:srgbClr val="993366"/>
                  </a:solidFill>
                  <a:latin typeface="宋体" panose="02010600030101010101" pitchFamily="2" charset="-122"/>
                </a:rPr>
                <a:t>单总线结构</a:t>
              </a:r>
            </a:p>
          </p:txBody>
        </p:sp>
        <p:sp>
          <p:nvSpPr>
            <p:cNvPr id="115725" name="AutoShape 36">
              <a:extLst>
                <a:ext uri="{FF2B5EF4-FFF2-40B4-BE49-F238E27FC236}">
                  <a16:creationId xmlns:a16="http://schemas.microsoft.com/office/drawing/2014/main" id="{FD3E061F-C756-4F0E-BD16-FD16FE65E849}"/>
                </a:ext>
              </a:extLst>
            </p:cNvPr>
            <p:cNvSpPr>
              <a:spLocks noChangeArrowheads="1"/>
            </p:cNvSpPr>
            <p:nvPr/>
          </p:nvSpPr>
          <p:spPr bwMode="auto">
            <a:xfrm>
              <a:off x="0" y="210"/>
              <a:ext cx="2880" cy="118"/>
            </a:xfrm>
            <a:prstGeom prst="leftRightArrow">
              <a:avLst>
                <a:gd name="adj1" fmla="val 70000"/>
                <a:gd name="adj2" fmla="val 141808"/>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26" name="Text Box 37">
              <a:extLst>
                <a:ext uri="{FF2B5EF4-FFF2-40B4-BE49-F238E27FC236}">
                  <a16:creationId xmlns:a16="http://schemas.microsoft.com/office/drawing/2014/main" id="{507B0B9C-D47E-412C-9014-F1CA741A5F52}"/>
                </a:ext>
              </a:extLst>
            </p:cNvPr>
            <p:cNvSpPr txBox="1">
              <a:spLocks noChangeArrowheads="1"/>
            </p:cNvSpPr>
            <p:nvPr/>
          </p:nvSpPr>
          <p:spPr bwMode="auto">
            <a:xfrm>
              <a:off x="1331" y="0"/>
              <a:ext cx="781"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latin typeface="Times New Roman" panose="02020603050405020304" pitchFamily="18" charset="0"/>
                </a:rPr>
                <a:t>系统总线</a:t>
              </a:r>
            </a:p>
          </p:txBody>
        </p:sp>
        <p:grpSp>
          <p:nvGrpSpPr>
            <p:cNvPr id="115727" name="Group 38">
              <a:extLst>
                <a:ext uri="{FF2B5EF4-FFF2-40B4-BE49-F238E27FC236}">
                  <a16:creationId xmlns:a16="http://schemas.microsoft.com/office/drawing/2014/main" id="{220EF76F-D63B-4D9A-A9B5-950746210E83}"/>
                </a:ext>
              </a:extLst>
            </p:cNvPr>
            <p:cNvGrpSpPr>
              <a:grpSpLocks/>
            </p:cNvGrpSpPr>
            <p:nvPr/>
          </p:nvGrpSpPr>
          <p:grpSpPr bwMode="auto">
            <a:xfrm>
              <a:off x="2064" y="240"/>
              <a:ext cx="480" cy="505"/>
              <a:chOff x="0" y="0"/>
              <a:chExt cx="480" cy="505"/>
            </a:xfrm>
          </p:grpSpPr>
          <p:sp>
            <p:nvSpPr>
              <p:cNvPr id="115728" name="AutoShape 39">
                <a:extLst>
                  <a:ext uri="{FF2B5EF4-FFF2-40B4-BE49-F238E27FC236}">
                    <a16:creationId xmlns:a16="http://schemas.microsoft.com/office/drawing/2014/main" id="{23D672FD-61D5-462A-A096-ECA48599369B}"/>
                  </a:ext>
                </a:extLst>
              </p:cNvPr>
              <p:cNvSpPr>
                <a:spLocks noChangeArrowheads="1"/>
              </p:cNvSpPr>
              <p:nvPr/>
            </p:nvSpPr>
            <p:spPr bwMode="auto">
              <a:xfrm>
                <a:off x="150" y="33"/>
                <a:ext cx="107" cy="271"/>
              </a:xfrm>
              <a:prstGeom prst="upDownArrow">
                <a:avLst>
                  <a:gd name="adj1" fmla="val 50000"/>
                  <a:gd name="adj2" fmla="val 50654"/>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15729" name="Group 40">
                <a:extLst>
                  <a:ext uri="{FF2B5EF4-FFF2-40B4-BE49-F238E27FC236}">
                    <a16:creationId xmlns:a16="http://schemas.microsoft.com/office/drawing/2014/main" id="{0D22FF4C-504A-43C2-B82D-A52FC08D4CB9}"/>
                  </a:ext>
                </a:extLst>
              </p:cNvPr>
              <p:cNvGrpSpPr>
                <a:grpSpLocks/>
              </p:cNvGrpSpPr>
              <p:nvPr/>
            </p:nvGrpSpPr>
            <p:grpSpPr bwMode="auto">
              <a:xfrm>
                <a:off x="0" y="320"/>
                <a:ext cx="480" cy="185"/>
                <a:chOff x="0" y="0"/>
                <a:chExt cx="480" cy="185"/>
              </a:xfrm>
            </p:grpSpPr>
            <p:sp>
              <p:nvSpPr>
                <p:cNvPr id="115732" name="Rectangle 41">
                  <a:extLst>
                    <a:ext uri="{FF2B5EF4-FFF2-40B4-BE49-F238E27FC236}">
                      <a16:creationId xmlns:a16="http://schemas.microsoft.com/office/drawing/2014/main" id="{6D5719A8-4BC5-416C-B934-FE7727AFC8FB}"/>
                    </a:ext>
                  </a:extLst>
                </p:cNvPr>
                <p:cNvSpPr>
                  <a:spLocks noChangeArrowheads="1"/>
                </p:cNvSpPr>
                <p:nvPr/>
              </p:nvSpPr>
              <p:spPr bwMode="auto">
                <a:xfrm>
                  <a:off x="0" y="0"/>
                  <a:ext cx="480" cy="185"/>
                </a:xfrm>
                <a:prstGeom prst="rect">
                  <a:avLst/>
                </a:prstGeom>
                <a:solidFill>
                  <a:srgbClr val="FFFFFF"/>
                </a:solidFill>
                <a:ln w="1587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733" name="Text Box 42">
                  <a:extLst>
                    <a:ext uri="{FF2B5EF4-FFF2-40B4-BE49-F238E27FC236}">
                      <a16:creationId xmlns:a16="http://schemas.microsoft.com/office/drawing/2014/main" id="{20D08F0F-D862-4548-9597-A7DE14A1E2AA}"/>
                    </a:ext>
                  </a:extLst>
                </p:cNvPr>
                <p:cNvSpPr txBox="1">
                  <a:spLocks noChangeArrowheads="1"/>
                </p:cNvSpPr>
                <p:nvPr/>
              </p:nvSpPr>
              <p:spPr bwMode="auto">
                <a:xfrm>
                  <a:off x="0" y="0"/>
                  <a:ext cx="48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Times New Roman" panose="02020603050405020304" pitchFamily="18" charset="0"/>
                    </a:rPr>
                    <a:t> </a:t>
                  </a:r>
                  <a:r>
                    <a:rPr lang="en-US" altLang="zh-CN" sz="1600" b="1">
                      <a:latin typeface="Times New Roman" panose="02020603050405020304" pitchFamily="18" charset="0"/>
                    </a:rPr>
                    <a:t>I/O</a:t>
                  </a:r>
                  <a:r>
                    <a:rPr lang="zh-CN" altLang="en-US" sz="1600" b="1">
                      <a:latin typeface="Times New Roman" panose="02020603050405020304" pitchFamily="18" charset="0"/>
                    </a:rPr>
                    <a:t>接口</a:t>
                  </a:r>
                </a:p>
              </p:txBody>
            </p:sp>
          </p:grpSp>
          <p:sp>
            <p:nvSpPr>
              <p:cNvPr id="115730" name="Line 43">
                <a:extLst>
                  <a:ext uri="{FF2B5EF4-FFF2-40B4-BE49-F238E27FC236}">
                    <a16:creationId xmlns:a16="http://schemas.microsoft.com/office/drawing/2014/main" id="{11CE4A17-0C9F-43C5-A002-EC3D927F0083}"/>
                  </a:ext>
                </a:extLst>
              </p:cNvPr>
              <p:cNvSpPr>
                <a:spLocks noChangeShapeType="1"/>
              </p:cNvSpPr>
              <p:nvPr/>
            </p:nvSpPr>
            <p:spPr bwMode="auto">
              <a:xfrm flipV="1">
                <a:off x="176" y="54"/>
                <a:ext cx="59" cy="0"/>
              </a:xfrm>
              <a:prstGeom prst="line">
                <a:avLst/>
              </a:prstGeom>
              <a:noFill/>
              <a:ln w="15875">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1" name="Text Box 44">
                <a:extLst>
                  <a:ext uri="{FF2B5EF4-FFF2-40B4-BE49-F238E27FC236}">
                    <a16:creationId xmlns:a16="http://schemas.microsoft.com/office/drawing/2014/main" id="{B8C38F81-15C0-4DB5-A123-74F2D51345FC}"/>
                  </a:ext>
                </a:extLst>
              </p:cNvPr>
              <p:cNvSpPr txBox="1">
                <a:spLocks noChangeArrowheads="1"/>
              </p:cNvSpPr>
              <p:nvPr/>
            </p:nvSpPr>
            <p:spPr bwMode="auto">
              <a:xfrm>
                <a:off x="170" y="0"/>
                <a:ext cx="72" cy="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zh-CN" altLang="en-US" sz="2000" b="1">
                  <a:latin typeface="Times New Roman" panose="02020603050405020304" pitchFamily="18" charset="0"/>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1775AB7C-E92D-4BA8-BC3C-473106E10597}"/>
              </a:ext>
            </a:extLst>
          </p:cNvPr>
          <p:cNvSpPr>
            <a:spLocks noGrp="1" noChangeArrowheads="1"/>
          </p:cNvSpPr>
          <p:nvPr>
            <p:ph type="body" idx="4294967295"/>
          </p:nvPr>
        </p:nvSpPr>
        <p:spPr/>
        <p:txBody>
          <a:bodyPr/>
          <a:lstStyle/>
          <a:p>
            <a:pPr eaLnBrk="1" hangingPunct="1">
              <a:buFontTx/>
              <a:buNone/>
            </a:pPr>
            <a:r>
              <a:rPr lang="en-US" altLang="zh-CN" sz="2800" b="1">
                <a:latin typeface="Times New Roman" panose="02020603050405020304" pitchFamily="18" charset="0"/>
                <a:cs typeface="Times New Roman" panose="02020603050405020304" pitchFamily="18" charset="0"/>
              </a:rPr>
              <a:t>5</a:t>
            </a:r>
            <a:r>
              <a:rPr lang="zh-CN" altLang="en-US" sz="2800" b="1">
                <a:latin typeface="宋体" panose="02010600030101010101" pitchFamily="2" charset="-122"/>
              </a:rPr>
              <a:t>．</a:t>
            </a:r>
            <a:r>
              <a:rPr lang="zh-CN" altLang="en-US" sz="2800" b="1">
                <a:latin typeface="Times New Roman" panose="02020603050405020304" pitchFamily="18" charset="0"/>
                <a:cs typeface="Times New Roman" panose="02020603050405020304" pitchFamily="18" charset="0"/>
              </a:rPr>
              <a:t> 二地址</a:t>
            </a:r>
            <a:r>
              <a:rPr lang="zh-CN" altLang="en-US" sz="2800" b="1">
                <a:latin typeface="宋体" panose="02010600030101010101" pitchFamily="2" charset="-122"/>
              </a:rPr>
              <a:t>指令按操作数的来源分</a:t>
            </a:r>
            <a:r>
              <a:rPr lang="zh-CN" altLang="en-US" b="1"/>
              <a:t> </a:t>
            </a:r>
          </a:p>
        </p:txBody>
      </p:sp>
      <p:sp>
        <p:nvSpPr>
          <p:cNvPr id="25603" name="Rectangle 4">
            <a:extLst>
              <a:ext uri="{FF2B5EF4-FFF2-40B4-BE49-F238E27FC236}">
                <a16:creationId xmlns:a16="http://schemas.microsoft.com/office/drawing/2014/main" id="{D12A0007-FF75-4F35-B464-31A2F3695D50}"/>
              </a:ext>
            </a:extLst>
          </p:cNvPr>
          <p:cNvSpPr>
            <a:spLocks noChangeArrowheads="1"/>
          </p:cNvSpPr>
          <p:nvPr/>
        </p:nvSpPr>
        <p:spPr bwMode="auto">
          <a:xfrm>
            <a:off x="1066800" y="2209800"/>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cs typeface="Times New Roman" panose="02020603050405020304" pitchFamily="18" charset="0"/>
              </a:rPr>
              <a:t>      </a:t>
            </a:r>
            <a:r>
              <a:rPr lang="en-US" altLang="zh-CN" sz="2400" b="1">
                <a:solidFill>
                  <a:srgbClr val="0000FF"/>
                </a:solidFill>
                <a:latin typeface="Times New Roman" panose="02020603050405020304" pitchFamily="18" charset="0"/>
                <a:cs typeface="Times New Roman" panose="02020603050405020304" pitchFamily="18" charset="0"/>
              </a:rPr>
              <a:t>RR</a:t>
            </a:r>
            <a:r>
              <a:rPr lang="zh-CN" altLang="en-US" sz="2400" b="1">
                <a:solidFill>
                  <a:srgbClr val="0000FF"/>
                </a:solidFill>
                <a:latin typeface="宋体" panose="02010600030101010101" pitchFamily="2" charset="-122"/>
              </a:rPr>
              <a:t>型</a:t>
            </a:r>
            <a:r>
              <a:rPr lang="zh-CN" altLang="en-US" sz="2400" b="1">
                <a:latin typeface="宋体" panose="02010600030101010101" pitchFamily="2" charset="-122"/>
              </a:rPr>
              <a:t>、</a:t>
            </a:r>
            <a:r>
              <a:rPr lang="en-US" altLang="zh-CN" sz="2400" b="1">
                <a:solidFill>
                  <a:srgbClr val="0000FF"/>
                </a:solidFill>
                <a:latin typeface="Times New Roman" panose="02020603050405020304" pitchFamily="18" charset="0"/>
                <a:cs typeface="Times New Roman" panose="02020603050405020304" pitchFamily="18" charset="0"/>
              </a:rPr>
              <a:t>SS</a:t>
            </a:r>
            <a:r>
              <a:rPr lang="zh-CN" altLang="en-US" sz="2400" b="1">
                <a:solidFill>
                  <a:srgbClr val="0000FF"/>
                </a:solidFill>
                <a:latin typeface="宋体" panose="02010600030101010101" pitchFamily="2" charset="-122"/>
              </a:rPr>
              <a:t>型</a:t>
            </a:r>
            <a:r>
              <a:rPr lang="zh-CN" altLang="en-US" sz="2400" b="1">
                <a:latin typeface="宋体" panose="02010600030101010101" pitchFamily="2" charset="-122"/>
              </a:rPr>
              <a:t>和</a:t>
            </a:r>
            <a:r>
              <a:rPr lang="en-US" altLang="zh-CN" sz="2400" b="1">
                <a:solidFill>
                  <a:srgbClr val="0000FF"/>
                </a:solidFill>
                <a:latin typeface="Times New Roman" panose="02020603050405020304" pitchFamily="18" charset="0"/>
                <a:cs typeface="Times New Roman" panose="02020603050405020304" pitchFamily="18" charset="0"/>
              </a:rPr>
              <a:t>RS</a:t>
            </a:r>
            <a:r>
              <a:rPr lang="zh-CN" altLang="en-US" sz="2400" b="1">
                <a:solidFill>
                  <a:srgbClr val="0000FF"/>
                </a:solidFill>
                <a:latin typeface="宋体" panose="02010600030101010101" pitchFamily="2" charset="-122"/>
              </a:rPr>
              <a:t>型</a:t>
            </a:r>
            <a:r>
              <a:rPr lang="zh-CN" altLang="en-US" sz="2400" b="1">
                <a:latin typeface="宋体" panose="02010600030101010101" pitchFamily="2" charset="-122"/>
              </a:rPr>
              <a:t>三种</a:t>
            </a:r>
            <a:r>
              <a:rPr lang="zh-CN" altLang="en-US" sz="1400" b="1"/>
              <a:t> </a:t>
            </a:r>
            <a:endParaRPr lang="zh-CN" altLang="en-US" b="1"/>
          </a:p>
        </p:txBody>
      </p:sp>
      <p:sp>
        <p:nvSpPr>
          <p:cNvPr id="25604" name="Rectangle 5">
            <a:extLst>
              <a:ext uri="{FF2B5EF4-FFF2-40B4-BE49-F238E27FC236}">
                <a16:creationId xmlns:a16="http://schemas.microsoft.com/office/drawing/2014/main" id="{51E544E6-4FFC-4A9F-AB0D-3FC7EE312B55}"/>
              </a:ext>
            </a:extLst>
          </p:cNvPr>
          <p:cNvSpPr>
            <a:spLocks noChangeArrowheads="1"/>
          </p:cNvSpPr>
          <p:nvPr/>
        </p:nvSpPr>
        <p:spPr bwMode="auto">
          <a:xfrm>
            <a:off x="685800" y="312420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9900FF"/>
                </a:solidFill>
                <a:latin typeface="Times New Roman" panose="02020603050405020304" pitchFamily="18" charset="0"/>
                <a:cs typeface="Times New Roman" panose="02020603050405020304" pitchFamily="18" charset="0"/>
              </a:rPr>
              <a:t>RR</a:t>
            </a:r>
            <a:r>
              <a:rPr lang="zh-CN" altLang="en-US" sz="2400" b="1">
                <a:solidFill>
                  <a:srgbClr val="9900FF"/>
                </a:solidFill>
                <a:latin typeface="宋体" panose="02010600030101010101" pitchFamily="2" charset="-122"/>
              </a:rPr>
              <a:t>型指令</a:t>
            </a:r>
            <a:r>
              <a:rPr lang="zh-CN" altLang="en-US" sz="2800" b="1"/>
              <a:t> </a:t>
            </a:r>
          </a:p>
        </p:txBody>
      </p:sp>
      <p:sp>
        <p:nvSpPr>
          <p:cNvPr id="25605" name="Rectangle 6">
            <a:extLst>
              <a:ext uri="{FF2B5EF4-FFF2-40B4-BE49-F238E27FC236}">
                <a16:creationId xmlns:a16="http://schemas.microsoft.com/office/drawing/2014/main" id="{9426B1DF-57BA-405D-8C2F-967A21900036}"/>
              </a:ext>
            </a:extLst>
          </p:cNvPr>
          <p:cNvSpPr>
            <a:spLocks noChangeArrowheads="1"/>
          </p:cNvSpPr>
          <p:nvPr/>
        </p:nvSpPr>
        <p:spPr bwMode="auto">
          <a:xfrm>
            <a:off x="685800" y="39624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400" b="1">
                <a:solidFill>
                  <a:srgbClr val="9900FF"/>
                </a:solidFill>
                <a:latin typeface="Times New Roman" panose="02020603050405020304" pitchFamily="18" charset="0"/>
                <a:cs typeface="Times New Roman" panose="02020603050405020304" pitchFamily="18" charset="0"/>
              </a:rPr>
              <a:t>SS</a:t>
            </a:r>
            <a:r>
              <a:rPr lang="zh-CN" altLang="en-US" sz="2400" b="1">
                <a:solidFill>
                  <a:srgbClr val="9900FF"/>
                </a:solidFill>
                <a:latin typeface="宋体" panose="02010600030101010101" pitchFamily="2" charset="-122"/>
              </a:rPr>
              <a:t>型指令</a:t>
            </a:r>
            <a:r>
              <a:rPr lang="zh-CN" altLang="en-US" sz="1400" b="1"/>
              <a:t> </a:t>
            </a:r>
            <a:endParaRPr lang="zh-CN" altLang="en-US" b="1"/>
          </a:p>
        </p:txBody>
      </p:sp>
      <p:sp>
        <p:nvSpPr>
          <p:cNvPr id="25606" name="Rectangle 7">
            <a:extLst>
              <a:ext uri="{FF2B5EF4-FFF2-40B4-BE49-F238E27FC236}">
                <a16:creationId xmlns:a16="http://schemas.microsoft.com/office/drawing/2014/main" id="{38787035-5CC8-4EDC-B275-887A4A986915}"/>
              </a:ext>
            </a:extLst>
          </p:cNvPr>
          <p:cNvSpPr>
            <a:spLocks noChangeArrowheads="1"/>
          </p:cNvSpPr>
          <p:nvPr/>
        </p:nvSpPr>
        <p:spPr bwMode="auto">
          <a:xfrm>
            <a:off x="685800" y="487680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9900FF"/>
                </a:solidFill>
                <a:latin typeface="Times New Roman" panose="02020603050405020304" pitchFamily="18" charset="0"/>
                <a:cs typeface="Times New Roman" panose="02020603050405020304" pitchFamily="18" charset="0"/>
              </a:rPr>
              <a:t>RS</a:t>
            </a:r>
            <a:r>
              <a:rPr lang="zh-CN" altLang="en-US" sz="2400" b="1">
                <a:solidFill>
                  <a:srgbClr val="9900FF"/>
                </a:solidFill>
                <a:latin typeface="宋体" panose="02010600030101010101" pitchFamily="2" charset="-122"/>
              </a:rPr>
              <a:t>型指令</a:t>
            </a:r>
            <a:r>
              <a:rPr lang="zh-CN" altLang="en-US" sz="2800" b="1"/>
              <a:t> </a:t>
            </a:r>
          </a:p>
        </p:txBody>
      </p:sp>
      <p:sp>
        <p:nvSpPr>
          <p:cNvPr id="25607" name="Rectangle 8">
            <a:extLst>
              <a:ext uri="{FF2B5EF4-FFF2-40B4-BE49-F238E27FC236}">
                <a16:creationId xmlns:a16="http://schemas.microsoft.com/office/drawing/2014/main" id="{D6E47099-4102-4115-B4FE-A7E5CD4C46D8}"/>
              </a:ext>
            </a:extLst>
          </p:cNvPr>
          <p:cNvSpPr>
            <a:spLocks noChangeArrowheads="1"/>
          </p:cNvSpPr>
          <p:nvPr/>
        </p:nvSpPr>
        <p:spPr bwMode="auto">
          <a:xfrm>
            <a:off x="2438400" y="3200400"/>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宋体" panose="02010600030101010101" pitchFamily="2" charset="-122"/>
              </a:rPr>
              <a:t>---</a:t>
            </a:r>
            <a:r>
              <a:rPr lang="zh-CN" altLang="en-US" sz="2400" b="1">
                <a:latin typeface="宋体" panose="02010600030101010101" pitchFamily="2" charset="-122"/>
              </a:rPr>
              <a:t>两个操作数均来自寄存器的指令</a:t>
            </a:r>
            <a:r>
              <a:rPr lang="zh-CN" altLang="en-US" sz="2400" b="1"/>
              <a:t> </a:t>
            </a:r>
          </a:p>
        </p:txBody>
      </p:sp>
      <p:sp>
        <p:nvSpPr>
          <p:cNvPr id="25608" name="Rectangle 9">
            <a:extLst>
              <a:ext uri="{FF2B5EF4-FFF2-40B4-BE49-F238E27FC236}">
                <a16:creationId xmlns:a16="http://schemas.microsoft.com/office/drawing/2014/main" id="{2A53A90B-184B-44BD-B08D-670012EA8A8B}"/>
              </a:ext>
            </a:extLst>
          </p:cNvPr>
          <p:cNvSpPr>
            <a:spLocks noChangeArrowheads="1"/>
          </p:cNvSpPr>
          <p:nvPr/>
        </p:nvSpPr>
        <p:spPr bwMode="auto">
          <a:xfrm>
            <a:off x="2438400" y="4038600"/>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宋体" panose="02010600030101010101" pitchFamily="2" charset="-122"/>
              </a:rPr>
              <a:t>---</a:t>
            </a:r>
            <a:r>
              <a:rPr lang="zh-CN" altLang="en-US" sz="2400" b="1">
                <a:latin typeface="宋体" panose="02010600030101010101" pitchFamily="2" charset="-122"/>
              </a:rPr>
              <a:t>两个操作数均来自内存的指令</a:t>
            </a:r>
            <a:r>
              <a:rPr lang="zh-CN" altLang="en-US" sz="2400" b="1"/>
              <a:t> </a:t>
            </a:r>
          </a:p>
        </p:txBody>
      </p:sp>
      <p:sp>
        <p:nvSpPr>
          <p:cNvPr id="25609" name="Rectangle 10">
            <a:extLst>
              <a:ext uri="{FF2B5EF4-FFF2-40B4-BE49-F238E27FC236}">
                <a16:creationId xmlns:a16="http://schemas.microsoft.com/office/drawing/2014/main" id="{CA814A41-9023-4090-86C5-3EC86FF011B5}"/>
              </a:ext>
            </a:extLst>
          </p:cNvPr>
          <p:cNvSpPr>
            <a:spLocks noChangeArrowheads="1"/>
          </p:cNvSpPr>
          <p:nvPr/>
        </p:nvSpPr>
        <p:spPr bwMode="auto">
          <a:xfrm>
            <a:off x="2362200" y="4876800"/>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宋体" panose="02010600030101010101" pitchFamily="2" charset="-122"/>
              </a:rPr>
              <a:t>---</a:t>
            </a:r>
            <a:r>
              <a:rPr lang="zh-CN" altLang="en-US" sz="2400" b="1">
                <a:latin typeface="宋体" panose="02010600030101010101" pitchFamily="2" charset="-122"/>
              </a:rPr>
              <a:t>操作数分别来自寄存器和内存的指令</a:t>
            </a:r>
            <a:r>
              <a:rPr lang="zh-CN" altLang="en-US" sz="1400" b="1"/>
              <a:t> </a:t>
            </a:r>
            <a:endParaRPr lang="zh-CN" altLang="en-US" b="1"/>
          </a:p>
        </p:txBody>
      </p:sp>
      <p:sp>
        <p:nvSpPr>
          <p:cNvPr id="25610" name="Rectangle 2">
            <a:extLst>
              <a:ext uri="{FF2B5EF4-FFF2-40B4-BE49-F238E27FC236}">
                <a16:creationId xmlns:a16="http://schemas.microsoft.com/office/drawing/2014/main" id="{2609CAA3-F309-4239-B33C-16B6657D74EB}"/>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200" b="1">
                <a:solidFill>
                  <a:schemeClr val="bg1"/>
                </a:solidFill>
                <a:latin typeface="Times New Roman" panose="02020603050405020304" pitchFamily="18" charset="0"/>
                <a:cs typeface="Times New Roman" panose="02020603050405020304" pitchFamily="18" charset="0"/>
              </a:rPr>
              <a:t>4</a:t>
            </a:r>
            <a:r>
              <a:rPr lang="en-US" altLang="zh-CN" sz="4200" b="1">
                <a:solidFill>
                  <a:schemeClr val="bg1"/>
                </a:solidFill>
                <a:latin typeface="宋体" panose="02010600030101010101" pitchFamily="2" charset="-122"/>
              </a:rPr>
              <a:t>.2.</a:t>
            </a:r>
            <a:r>
              <a:rPr lang="en-US" altLang="zh-CN" sz="4200" b="1">
                <a:solidFill>
                  <a:schemeClr val="bg1"/>
                </a:solidFill>
                <a:latin typeface="Times New Roman" panose="02020603050405020304" pitchFamily="18" charset="0"/>
                <a:cs typeface="Times New Roman" panose="02020603050405020304" pitchFamily="18" charset="0"/>
              </a:rPr>
              <a:t>2 </a:t>
            </a:r>
            <a:r>
              <a:rPr lang="zh-CN" altLang="en-US" sz="4200" b="1">
                <a:solidFill>
                  <a:schemeClr val="bg1"/>
                </a:solidFill>
                <a:latin typeface="宋体" panose="02010600030101010101" pitchFamily="2" charset="-122"/>
              </a:rPr>
              <a:t>地址码格式</a:t>
            </a:r>
          </a:p>
        </p:txBody>
      </p:sp>
    </p:spTree>
  </p:cSld>
  <p:clrMapOvr>
    <a:masterClrMapping/>
  </p:clrMapOvr>
  <p:transition>
    <p:random/>
    <p:sndAc>
      <p:stSnd>
        <p:snd r:embed="rId2" name="type.wav"/>
      </p:stSnd>
    </p:sndAc>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0862EE68-31DB-4C11-93F6-5076178CA2A9}"/>
              </a:ext>
            </a:extLst>
          </p:cNvPr>
          <p:cNvSpPr>
            <a:spLocks noChangeArrowheads="1"/>
          </p:cNvSpPr>
          <p:nvPr/>
        </p:nvSpPr>
        <p:spPr bwMode="auto">
          <a:xfrm>
            <a:off x="0" y="4797425"/>
            <a:ext cx="8893175"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527050" indent="952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                                                          </a:t>
            </a:r>
            <a:endParaRPr lang="zh-CN" altLang="en-US" sz="900" b="1">
              <a:latin typeface="Times New Roman" panose="02020603050405020304" pitchFamily="18" charset="0"/>
            </a:endParaRPr>
          </a:p>
          <a:p>
            <a:pPr lvl="1" eaLnBrk="1" hangingPunct="1">
              <a:spcBef>
                <a:spcPct val="20000"/>
              </a:spcBef>
            </a:pPr>
            <a:r>
              <a:rPr lang="zh-CN" altLang="en-US" sz="2400" b="1">
                <a:solidFill>
                  <a:srgbClr val="0E0E14"/>
                </a:solidFill>
              </a:rPr>
              <a:t>      多总线结构体现了高速、中速、低速设备连接到不同的总线上同时进行工作，以提高总线的效率和吞吐量，而且处理器结构的变化不影响高速总线。</a:t>
            </a:r>
          </a:p>
        </p:txBody>
      </p:sp>
      <p:pic>
        <p:nvPicPr>
          <p:cNvPr id="116739" name="Picture 3" descr="图_总线的连接方式">
            <a:extLst>
              <a:ext uri="{FF2B5EF4-FFF2-40B4-BE49-F238E27FC236}">
                <a16:creationId xmlns:a16="http://schemas.microsoft.com/office/drawing/2014/main" id="{57E8BB76-1561-4A77-B23F-B27930B85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268413"/>
            <a:ext cx="6080125"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Rectangle 4">
            <a:extLst>
              <a:ext uri="{FF2B5EF4-FFF2-40B4-BE49-F238E27FC236}">
                <a16:creationId xmlns:a16="http://schemas.microsoft.com/office/drawing/2014/main" id="{9600B1F5-207A-4503-92A5-F8C4B6A42BFA}"/>
              </a:ext>
            </a:extLst>
          </p:cNvPr>
          <p:cNvSpPr>
            <a:spLocks noChangeArrowheads="1"/>
          </p:cNvSpPr>
          <p:nvPr/>
        </p:nvSpPr>
        <p:spPr bwMode="auto">
          <a:xfrm>
            <a:off x="395288" y="404813"/>
            <a:ext cx="8497887"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892FAD"/>
                </a:solidFill>
                <a:latin typeface="楷体_GB2312" pitchFamily="49" charset="-122"/>
                <a:ea typeface="楷体_GB2312" pitchFamily="49" charset="-122"/>
              </a:rPr>
              <a:t>多总线结构：</a:t>
            </a:r>
          </a:p>
          <a:p>
            <a:pPr eaLnBrk="1" hangingPunct="1"/>
            <a:r>
              <a:rPr lang="zh-CN" altLang="en-US" sz="2400" b="1">
                <a:solidFill>
                  <a:srgbClr val="0E0E14"/>
                </a:solidFill>
                <a:latin typeface="Times New Roman" panose="02020603050405020304" pitchFamily="18" charset="0"/>
              </a:rPr>
              <a:t>        在</a:t>
            </a:r>
            <a:r>
              <a:rPr lang="en-US" altLang="zh-CN" sz="2400" b="1">
                <a:solidFill>
                  <a:srgbClr val="0E0E14"/>
                </a:solidFill>
                <a:latin typeface="Times New Roman" panose="02020603050405020304" pitchFamily="18" charset="0"/>
              </a:rPr>
              <a:t>CPU</a:t>
            </a:r>
            <a:r>
              <a:rPr lang="zh-CN" altLang="en-US" sz="2400" b="1">
                <a:solidFill>
                  <a:srgbClr val="0E0E14"/>
                </a:solidFill>
                <a:latin typeface="Times New Roman" panose="02020603050405020304" pitchFamily="18" charset="0"/>
              </a:rPr>
              <a:t>、主存、</a:t>
            </a:r>
            <a:r>
              <a:rPr lang="en-US" altLang="zh-CN" sz="2400" b="1">
                <a:solidFill>
                  <a:srgbClr val="0E0E14"/>
                </a:solidFill>
                <a:latin typeface="Times New Roman" panose="02020603050405020304" pitchFamily="18" charset="0"/>
              </a:rPr>
              <a:t>I/O</a:t>
            </a:r>
            <a:r>
              <a:rPr lang="zh-CN" altLang="en-US" sz="2400" b="1">
                <a:solidFill>
                  <a:srgbClr val="0E0E14"/>
                </a:solidFill>
                <a:latin typeface="Times New Roman" panose="02020603050405020304" pitchFamily="18" charset="0"/>
              </a:rPr>
              <a:t>之间互联采用多条总线。如图所示。</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a:extLst>
              <a:ext uri="{FF2B5EF4-FFF2-40B4-BE49-F238E27FC236}">
                <a16:creationId xmlns:a16="http://schemas.microsoft.com/office/drawing/2014/main" id="{9658CFB0-2FAB-480F-9125-8097E897C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7924800" cy="588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Rectangle 3">
            <a:extLst>
              <a:ext uri="{FF2B5EF4-FFF2-40B4-BE49-F238E27FC236}">
                <a16:creationId xmlns:a16="http://schemas.microsoft.com/office/drawing/2014/main" id="{4562B93D-4D9A-4B38-B90C-CC2A442C6937}"/>
              </a:ext>
            </a:extLst>
          </p:cNvPr>
          <p:cNvSpPr>
            <a:spLocks noChangeArrowheads="1"/>
          </p:cNvSpPr>
          <p:nvPr/>
        </p:nvSpPr>
        <p:spPr bwMode="auto">
          <a:xfrm>
            <a:off x="2555875" y="260350"/>
            <a:ext cx="4113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8080C"/>
                </a:solidFill>
                <a:latin typeface="Times New Roman" panose="02020603050405020304" pitchFamily="18" charset="0"/>
              </a:rPr>
              <a:t>当代流行的总线内部结构</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FC49912-0ACD-42C4-9B1A-A4F854DB5C2F}"/>
              </a:ext>
            </a:extLst>
          </p:cNvPr>
          <p:cNvSpPr>
            <a:spLocks noChangeArrowheads="1"/>
          </p:cNvSpPr>
          <p:nvPr/>
        </p:nvSpPr>
        <p:spPr bwMode="auto">
          <a:xfrm>
            <a:off x="395288" y="1125538"/>
            <a:ext cx="853440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08080C"/>
                </a:solidFill>
                <a:latin typeface="Times New Roman" panose="02020603050405020304" pitchFamily="18" charset="0"/>
              </a:rPr>
              <a:t>       </a:t>
            </a:r>
            <a:r>
              <a:rPr lang="zh-CN" altLang="en-US" sz="2400" b="1">
                <a:solidFill>
                  <a:srgbClr val="08080C"/>
                </a:solidFill>
                <a:latin typeface="Times New Roman" panose="02020603050405020304" pitchFamily="18" charset="0"/>
              </a:rPr>
              <a:t>  标准总线，追求与结构、</a:t>
            </a:r>
            <a:r>
              <a:rPr lang="en-US" altLang="zh-CN" sz="2400" b="1">
                <a:solidFill>
                  <a:srgbClr val="08080C"/>
                </a:solidFill>
                <a:latin typeface="Times New Roman" panose="02020603050405020304" pitchFamily="18" charset="0"/>
              </a:rPr>
              <a:t>CPU</a:t>
            </a:r>
            <a:r>
              <a:rPr lang="zh-CN" altLang="en-US" sz="2400" b="1">
                <a:solidFill>
                  <a:srgbClr val="08080C"/>
                </a:solidFill>
                <a:latin typeface="Times New Roman" panose="02020603050405020304" pitchFamily="18" charset="0"/>
              </a:rPr>
              <a:t>、技术无关的开发标准，满足包括多个</a:t>
            </a:r>
            <a:r>
              <a:rPr lang="en-US" altLang="zh-CN" sz="2400" b="1">
                <a:solidFill>
                  <a:srgbClr val="08080C"/>
                </a:solidFill>
                <a:latin typeface="Times New Roman" panose="02020603050405020304" pitchFamily="18" charset="0"/>
              </a:rPr>
              <a:t>CPU</a:t>
            </a:r>
            <a:r>
              <a:rPr lang="zh-CN" altLang="en-US" sz="2400" b="1">
                <a:solidFill>
                  <a:srgbClr val="08080C"/>
                </a:solidFill>
                <a:latin typeface="Times New Roman" panose="02020603050405020304" pitchFamily="18" charset="0"/>
              </a:rPr>
              <a:t>在内的主控者环境需求。</a:t>
            </a:r>
          </a:p>
          <a:p>
            <a:r>
              <a:rPr lang="zh-CN" altLang="en-US" sz="2400" b="1">
                <a:solidFill>
                  <a:srgbClr val="08080C"/>
                </a:solidFill>
                <a:latin typeface="Times New Roman" panose="02020603050405020304" pitchFamily="18" charset="0"/>
              </a:rPr>
              <a:t>　 　</a:t>
            </a:r>
          </a:p>
          <a:p>
            <a:r>
              <a:rPr lang="zh-CN" altLang="en-US" sz="2400" b="1">
                <a:solidFill>
                  <a:srgbClr val="08080C"/>
                </a:solidFill>
                <a:latin typeface="Times New Roman" panose="02020603050405020304" pitchFamily="18" charset="0"/>
              </a:rPr>
              <a:t>        在当代总线结构中，</a:t>
            </a:r>
            <a:r>
              <a:rPr lang="en-US" altLang="zh-CN" sz="2400" b="1">
                <a:solidFill>
                  <a:srgbClr val="08080C"/>
                </a:solidFill>
                <a:latin typeface="Times New Roman" panose="02020603050405020304" pitchFamily="18" charset="0"/>
              </a:rPr>
              <a:t>CPU</a:t>
            </a:r>
            <a:r>
              <a:rPr lang="zh-CN" altLang="en-US" sz="2400" b="1">
                <a:solidFill>
                  <a:srgbClr val="08080C"/>
                </a:solidFill>
                <a:latin typeface="Times New Roman" panose="02020603050405020304" pitchFamily="18" charset="0"/>
              </a:rPr>
              <a:t>和它私有的</a:t>
            </a:r>
            <a:r>
              <a:rPr lang="en-US" altLang="zh-CN" sz="2400" b="1">
                <a:solidFill>
                  <a:srgbClr val="08080C"/>
                </a:solidFill>
                <a:latin typeface="Times New Roman" panose="02020603050405020304" pitchFamily="18" charset="0"/>
              </a:rPr>
              <a:t>cache</a:t>
            </a:r>
            <a:r>
              <a:rPr lang="zh-CN" altLang="en-US" sz="2400" b="1">
                <a:solidFill>
                  <a:srgbClr val="08080C"/>
                </a:solidFill>
                <a:latin typeface="Times New Roman" panose="02020603050405020304" pitchFamily="18" charset="0"/>
              </a:rPr>
              <a:t>一起作为一个模块与总线相连。系统中允许有多个这样的处理器模块。而总线控制器完成几个总线请求者之间的协调与仲裁。</a:t>
            </a:r>
          </a:p>
          <a:p>
            <a:r>
              <a:rPr lang="zh-CN" altLang="en-US" sz="2400" b="1">
                <a:solidFill>
                  <a:srgbClr val="08080C"/>
                </a:solidFill>
                <a:latin typeface="Times New Roman" panose="02020603050405020304" pitchFamily="18" charset="0"/>
              </a:rPr>
              <a:t>　　</a:t>
            </a:r>
          </a:p>
        </p:txBody>
      </p:sp>
      <p:sp>
        <p:nvSpPr>
          <p:cNvPr id="118787" name="AutoShape 3" descr="cai">
            <a:hlinkClick r:id="rId2"/>
            <a:extLst>
              <a:ext uri="{FF2B5EF4-FFF2-40B4-BE49-F238E27FC236}">
                <a16:creationId xmlns:a16="http://schemas.microsoft.com/office/drawing/2014/main" id="{9591A7E8-CACE-4944-91A3-B95607EB494B}"/>
              </a:ext>
            </a:extLst>
          </p:cNvPr>
          <p:cNvSpPr>
            <a:spLocks noChangeAspect="1" noChangeArrowheads="1"/>
          </p:cNvSpPr>
          <p:nvPr/>
        </p:nvSpPr>
        <p:spPr bwMode="auto">
          <a:xfrm>
            <a:off x="2552700" y="-219075"/>
            <a:ext cx="6858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788" name="Rectangle 4">
            <a:extLst>
              <a:ext uri="{FF2B5EF4-FFF2-40B4-BE49-F238E27FC236}">
                <a16:creationId xmlns:a16="http://schemas.microsoft.com/office/drawing/2014/main" id="{E9764C24-6EBD-4016-9766-2062CBF27FD2}"/>
              </a:ext>
            </a:extLst>
          </p:cNvPr>
          <p:cNvSpPr>
            <a:spLocks noChangeArrowheads="1"/>
          </p:cNvSpPr>
          <p:nvPr/>
        </p:nvSpPr>
        <p:spPr bwMode="auto">
          <a:xfrm>
            <a:off x="323850" y="549275"/>
            <a:ext cx="351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EF2E07"/>
                </a:solidFill>
                <a:latin typeface="Times New Roman" panose="02020603050405020304" pitchFamily="18" charset="0"/>
              </a:rPr>
              <a:t>当代流行的总线结构</a:t>
            </a:r>
            <a:r>
              <a:rPr lang="en-US" altLang="zh-CN" sz="2800" b="1">
                <a:solidFill>
                  <a:srgbClr val="EF2E07"/>
                </a:solidFill>
                <a:latin typeface="Times New Roman" panose="02020603050405020304" pitchFamily="18" charset="0"/>
              </a:rPr>
              <a:t>:</a:t>
            </a:r>
          </a:p>
        </p:txBody>
      </p:sp>
      <p:sp>
        <p:nvSpPr>
          <p:cNvPr id="118789" name="Rectangle 5">
            <a:extLst>
              <a:ext uri="{FF2B5EF4-FFF2-40B4-BE49-F238E27FC236}">
                <a16:creationId xmlns:a16="http://schemas.microsoft.com/office/drawing/2014/main" id="{122E2739-2C36-4627-966F-AA18EA65F006}"/>
              </a:ext>
            </a:extLst>
          </p:cNvPr>
          <p:cNvSpPr>
            <a:spLocks noChangeArrowheads="1"/>
          </p:cNvSpPr>
          <p:nvPr/>
        </p:nvSpPr>
        <p:spPr bwMode="auto">
          <a:xfrm>
            <a:off x="468313" y="3644900"/>
            <a:ext cx="8077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8080C"/>
                </a:solidFill>
                <a:latin typeface="宋体" panose="02010600030101010101" pitchFamily="2" charset="-122"/>
              </a:rPr>
              <a:t>总线结构分成如下四部分： </a:t>
            </a:r>
          </a:p>
          <a:p>
            <a:r>
              <a:rPr lang="en-US" altLang="zh-CN" sz="2400" b="1">
                <a:solidFill>
                  <a:srgbClr val="08080C"/>
                </a:solidFill>
                <a:latin typeface="宋体" panose="02010600030101010101" pitchFamily="2" charset="-122"/>
              </a:rPr>
              <a:t>1</a:t>
            </a:r>
            <a:r>
              <a:rPr lang="zh-CN" altLang="en-US" sz="2400" b="1">
                <a:solidFill>
                  <a:srgbClr val="08080C"/>
                </a:solidFill>
                <a:latin typeface="宋体" panose="02010600030101010101" pitchFamily="2" charset="-122"/>
              </a:rPr>
              <a:t>）</a:t>
            </a:r>
            <a:r>
              <a:rPr lang="zh-CN" altLang="en-US" sz="2400" b="1">
                <a:solidFill>
                  <a:srgbClr val="EF2E07"/>
                </a:solidFill>
                <a:latin typeface="宋体" panose="02010600030101010101" pitchFamily="2" charset="-122"/>
              </a:rPr>
              <a:t>数据传送总线</a:t>
            </a:r>
            <a:r>
              <a:rPr lang="zh-CN" altLang="en-US" sz="2400" b="1">
                <a:solidFill>
                  <a:srgbClr val="08080C"/>
                </a:solidFill>
                <a:latin typeface="宋体" panose="02010600030101010101" pitchFamily="2" charset="-122"/>
              </a:rPr>
              <a:t>： 由地址线、数据线、控制线组成。 　　 </a:t>
            </a:r>
          </a:p>
          <a:p>
            <a:r>
              <a:rPr lang="en-US" altLang="zh-CN" sz="2400" b="1">
                <a:solidFill>
                  <a:srgbClr val="08080C"/>
                </a:solidFill>
                <a:latin typeface="宋体" panose="02010600030101010101" pitchFamily="2" charset="-122"/>
              </a:rPr>
              <a:t>2</a:t>
            </a:r>
            <a:r>
              <a:rPr lang="zh-CN" altLang="en-US" sz="2400" b="1">
                <a:solidFill>
                  <a:srgbClr val="08080C"/>
                </a:solidFill>
                <a:latin typeface="宋体" panose="02010600030101010101" pitchFamily="2" charset="-122"/>
              </a:rPr>
              <a:t>）</a:t>
            </a:r>
            <a:r>
              <a:rPr lang="zh-CN" altLang="en-US" sz="2400" b="1">
                <a:solidFill>
                  <a:srgbClr val="EF2E07"/>
                </a:solidFill>
                <a:latin typeface="宋体" panose="02010600030101010101" pitchFamily="2" charset="-122"/>
              </a:rPr>
              <a:t>仲裁总线</a:t>
            </a:r>
            <a:r>
              <a:rPr lang="zh-CN" altLang="en-US" sz="2400" b="1">
                <a:solidFill>
                  <a:srgbClr val="08080C"/>
                </a:solidFill>
                <a:latin typeface="宋体" panose="02010600030101010101" pitchFamily="2" charset="-122"/>
              </a:rPr>
              <a:t>： 包括总线请求线和总线授权线。</a:t>
            </a:r>
          </a:p>
          <a:p>
            <a:r>
              <a:rPr lang="en-US" altLang="zh-CN" sz="2400" b="1">
                <a:solidFill>
                  <a:srgbClr val="08080C"/>
                </a:solidFill>
                <a:latin typeface="宋体" panose="02010600030101010101" pitchFamily="2" charset="-122"/>
              </a:rPr>
              <a:t>3</a:t>
            </a:r>
            <a:r>
              <a:rPr lang="zh-CN" altLang="en-US" sz="2400" b="1">
                <a:solidFill>
                  <a:srgbClr val="08080C"/>
                </a:solidFill>
                <a:latin typeface="宋体" panose="02010600030101010101" pitchFamily="2" charset="-122"/>
              </a:rPr>
              <a:t>）</a:t>
            </a:r>
            <a:r>
              <a:rPr lang="zh-CN" altLang="en-US" sz="2400" b="1">
                <a:solidFill>
                  <a:srgbClr val="EF2E07"/>
                </a:solidFill>
                <a:latin typeface="宋体" panose="02010600030101010101" pitchFamily="2" charset="-122"/>
              </a:rPr>
              <a:t>中断和同步总线</a:t>
            </a:r>
            <a:r>
              <a:rPr lang="zh-CN" altLang="en-US" sz="2400" b="1">
                <a:solidFill>
                  <a:srgbClr val="08080C"/>
                </a:solidFill>
                <a:latin typeface="宋体" panose="02010600030101010101" pitchFamily="2" charset="-122"/>
              </a:rPr>
              <a:t>：用于处理带优先级的中断操作，包括  </a:t>
            </a:r>
          </a:p>
          <a:p>
            <a:r>
              <a:rPr lang="zh-CN" altLang="en-US" sz="2400" b="1">
                <a:solidFill>
                  <a:srgbClr val="08080C"/>
                </a:solidFill>
                <a:latin typeface="宋体" panose="02010600030101010101" pitchFamily="2" charset="-122"/>
              </a:rPr>
              <a:t>   中断请求线和中断认可线。</a:t>
            </a:r>
          </a:p>
          <a:p>
            <a:r>
              <a:rPr lang="en-US" altLang="zh-CN" sz="2400" b="1">
                <a:solidFill>
                  <a:srgbClr val="08080C"/>
                </a:solidFill>
                <a:latin typeface="宋体" panose="02010600030101010101" pitchFamily="2" charset="-122"/>
              </a:rPr>
              <a:t>4</a:t>
            </a:r>
            <a:r>
              <a:rPr lang="zh-CN" altLang="en-US" sz="2400" b="1">
                <a:solidFill>
                  <a:srgbClr val="08080C"/>
                </a:solidFill>
                <a:latin typeface="宋体" panose="02010600030101010101" pitchFamily="2" charset="-122"/>
              </a:rPr>
              <a:t>）</a:t>
            </a:r>
            <a:r>
              <a:rPr lang="zh-CN" altLang="en-US" sz="2400" b="1">
                <a:solidFill>
                  <a:srgbClr val="EF2E07"/>
                </a:solidFill>
                <a:latin typeface="宋体" panose="02010600030101010101" pitchFamily="2" charset="-122"/>
              </a:rPr>
              <a:t>公用线</a:t>
            </a:r>
            <a:r>
              <a:rPr lang="zh-CN" altLang="en-US" sz="2400" b="1">
                <a:solidFill>
                  <a:srgbClr val="08080C"/>
                </a:solidFill>
                <a:latin typeface="宋体" panose="02010600030101010101" pitchFamily="2" charset="-122"/>
              </a:rPr>
              <a:t>：包括时钟信号线、电源线、地线、系统复位</a:t>
            </a:r>
            <a:r>
              <a:rPr lang="zh-CN" altLang="en-US" sz="2400" b="1">
                <a:solidFill>
                  <a:srgbClr val="08080C"/>
                </a:solidFill>
                <a:latin typeface="Times New Roman" panose="02020603050405020304" pitchFamily="18" charset="0"/>
              </a:rPr>
              <a:t>线</a:t>
            </a:r>
            <a:endParaRPr lang="zh-CN" altLang="en-US" sz="2400" b="1">
              <a:solidFill>
                <a:srgbClr val="08080C"/>
              </a:solidFill>
              <a:latin typeface="宋体" panose="02010600030101010101" pitchFamily="2" charset="-122"/>
            </a:endParaRPr>
          </a:p>
          <a:p>
            <a:r>
              <a:rPr lang="zh-CN" altLang="en-US" sz="2400" b="1">
                <a:solidFill>
                  <a:srgbClr val="08080C"/>
                </a:solidFill>
                <a:latin typeface="宋体" panose="02010600030101010101" pitchFamily="2" charset="-122"/>
              </a:rPr>
              <a:t>   以及加电或断电的时序信号线等。</a:t>
            </a:r>
          </a:p>
          <a:p>
            <a:endParaRPr lang="zh-CN" altLang="en-US" sz="2400" b="1">
              <a:solidFill>
                <a:srgbClr val="08080C"/>
              </a:solidFill>
              <a:latin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15E0EC69-491F-42E0-B922-40BCF7F33E44}"/>
              </a:ext>
            </a:extLst>
          </p:cNvPr>
          <p:cNvSpPr>
            <a:spLocks noGrp="1" noChangeArrowheads="1"/>
          </p:cNvSpPr>
          <p:nvPr>
            <p:ph type="title"/>
          </p:nvPr>
        </p:nvSpPr>
        <p:spPr>
          <a:xfrm>
            <a:off x="0" y="914400"/>
            <a:ext cx="2057400" cy="374650"/>
          </a:xfrm>
        </p:spPr>
        <p:txBody>
          <a:bodyPr/>
          <a:lstStyle/>
          <a:p>
            <a:pPr eaLnBrk="1" hangingPunct="1"/>
            <a:r>
              <a:rPr lang="en-US" altLang="zh-CN" sz="2800" b="1">
                <a:solidFill>
                  <a:srgbClr val="9E29C7"/>
                </a:solidFill>
                <a:latin typeface="Times New Roman" panose="02020603050405020304" pitchFamily="18" charset="0"/>
              </a:rPr>
              <a:t>【</a:t>
            </a:r>
            <a:r>
              <a:rPr lang="zh-CN" altLang="en-US" sz="2800" b="1">
                <a:solidFill>
                  <a:srgbClr val="9E29C7"/>
                </a:solidFill>
                <a:latin typeface="Times New Roman" panose="02020603050405020304" pitchFamily="18" charset="0"/>
              </a:rPr>
              <a:t>题</a:t>
            </a:r>
            <a:r>
              <a:rPr lang="en-US" altLang="zh-CN" sz="2800" b="1">
                <a:solidFill>
                  <a:srgbClr val="9E29C7"/>
                </a:solidFill>
                <a:latin typeface="Times New Roman" panose="02020603050405020304" pitchFamily="18" charset="0"/>
              </a:rPr>
              <a:t>20】</a:t>
            </a:r>
          </a:p>
        </p:txBody>
      </p:sp>
      <p:sp>
        <p:nvSpPr>
          <p:cNvPr id="11269" name="Rectangle 3">
            <a:extLst>
              <a:ext uri="{FF2B5EF4-FFF2-40B4-BE49-F238E27FC236}">
                <a16:creationId xmlns:a16="http://schemas.microsoft.com/office/drawing/2014/main" id="{A1C98E5F-50D5-43C0-A980-353D5588C75B}"/>
              </a:ext>
            </a:extLst>
          </p:cNvPr>
          <p:cNvSpPr>
            <a:spLocks noGrp="1" noChangeArrowheads="1"/>
          </p:cNvSpPr>
          <p:nvPr>
            <p:ph type="body" idx="1"/>
          </p:nvPr>
        </p:nvSpPr>
        <p:spPr>
          <a:xfrm>
            <a:off x="457200" y="1447800"/>
            <a:ext cx="8153400" cy="3048000"/>
          </a:xfrm>
        </p:spPr>
        <p:txBody>
          <a:bodyPr/>
          <a:lstStyle/>
          <a:p>
            <a:pPr algn="just" eaLnBrk="1" hangingPunct="1">
              <a:buFontTx/>
              <a:buNone/>
            </a:pPr>
            <a:r>
              <a:rPr lang="zh-CN" altLang="en-US" sz="2800" b="1">
                <a:solidFill>
                  <a:srgbClr val="08080C"/>
                </a:solidFill>
                <a:latin typeface="宋体" panose="02010600030101010101" pitchFamily="2" charset="-122"/>
              </a:rPr>
              <a:t>某总线在一个总线周期中并行传送</a:t>
            </a:r>
            <a:r>
              <a:rPr lang="en-US" altLang="zh-CN" sz="2800" b="1">
                <a:solidFill>
                  <a:srgbClr val="08080C"/>
                </a:solidFill>
                <a:latin typeface="宋体" panose="02010600030101010101" pitchFamily="2" charset="-122"/>
              </a:rPr>
              <a:t>8</a:t>
            </a:r>
            <a:r>
              <a:rPr lang="zh-CN" altLang="en-US" sz="2800" b="1">
                <a:solidFill>
                  <a:srgbClr val="08080C"/>
                </a:solidFill>
                <a:latin typeface="宋体" panose="02010600030101010101" pitchFamily="2" charset="-122"/>
              </a:rPr>
              <a:t>个字节的数据，假设一个总线周期等于一个总线时钟周期，总线时钟频率为</a:t>
            </a:r>
            <a:r>
              <a:rPr lang="en-US" altLang="zh-CN" sz="2800" b="1">
                <a:solidFill>
                  <a:srgbClr val="08080C"/>
                </a:solidFill>
                <a:latin typeface="宋体" panose="02010600030101010101" pitchFamily="2" charset="-122"/>
              </a:rPr>
              <a:t>70MH</a:t>
            </a:r>
            <a:r>
              <a:rPr lang="en-US" altLang="zh-CN" sz="2800" b="1" baseline="-30000">
                <a:solidFill>
                  <a:srgbClr val="08080C"/>
                </a:solidFill>
                <a:latin typeface="宋体" panose="02010600030101010101" pitchFamily="2" charset="-122"/>
              </a:rPr>
              <a:t>Z</a:t>
            </a:r>
            <a:r>
              <a:rPr lang="zh-CN" altLang="en-US" sz="2800" b="1">
                <a:solidFill>
                  <a:srgbClr val="08080C"/>
                </a:solidFill>
                <a:latin typeface="宋体" panose="02010600030101010101" pitchFamily="2" charset="-122"/>
              </a:rPr>
              <a:t>，求总线带宽是多少？</a:t>
            </a:r>
          </a:p>
          <a:p>
            <a:pPr algn="just" eaLnBrk="1" hangingPunct="1">
              <a:buFontTx/>
              <a:buNone/>
            </a:pPr>
            <a:endParaRPr lang="zh-CN" altLang="en-US" sz="1200" b="1">
              <a:solidFill>
                <a:srgbClr val="08080C"/>
              </a:solidFill>
              <a:latin typeface="宋体" panose="02010600030101010101" pitchFamily="2" charset="-122"/>
            </a:endParaRPr>
          </a:p>
          <a:p>
            <a:pPr algn="just" eaLnBrk="1" hangingPunct="1">
              <a:buFontTx/>
              <a:buNone/>
            </a:pPr>
            <a:r>
              <a:rPr lang="en-US" altLang="zh-CN" sz="2800" b="1">
                <a:solidFill>
                  <a:srgbClr val="A50021"/>
                </a:solidFill>
                <a:latin typeface="Times New Roman" panose="02020603050405020304" pitchFamily="18" charset="0"/>
              </a:rPr>
              <a:t>【</a:t>
            </a:r>
            <a:r>
              <a:rPr lang="zh-CN" altLang="en-US" sz="2800" b="1">
                <a:solidFill>
                  <a:srgbClr val="A50021"/>
                </a:solidFill>
                <a:latin typeface="Times New Roman" panose="02020603050405020304" pitchFamily="18" charset="0"/>
              </a:rPr>
              <a:t>解</a:t>
            </a:r>
            <a:r>
              <a:rPr lang="en-US" altLang="zh-CN" sz="2800" b="1">
                <a:solidFill>
                  <a:srgbClr val="A50021"/>
                </a:solidFill>
                <a:latin typeface="Times New Roman" panose="02020603050405020304" pitchFamily="18" charset="0"/>
              </a:rPr>
              <a:t>】</a:t>
            </a:r>
            <a:endParaRPr lang="en-US" altLang="zh-CN" sz="2800" b="1">
              <a:solidFill>
                <a:srgbClr val="A50021"/>
              </a:solidFill>
            </a:endParaRPr>
          </a:p>
          <a:p>
            <a:pPr eaLnBrk="1" hangingPunct="1"/>
            <a:endParaRPr lang="zh-CN" altLang="en-US" sz="2800">
              <a:solidFill>
                <a:srgbClr val="A50021"/>
              </a:solidFill>
            </a:endParaRPr>
          </a:p>
        </p:txBody>
      </p:sp>
      <p:grpSp>
        <p:nvGrpSpPr>
          <p:cNvPr id="11270" name="Group 4">
            <a:extLst>
              <a:ext uri="{FF2B5EF4-FFF2-40B4-BE49-F238E27FC236}">
                <a16:creationId xmlns:a16="http://schemas.microsoft.com/office/drawing/2014/main" id="{665067E4-BD1C-4504-86CB-26E79CAB1D9B}"/>
              </a:ext>
            </a:extLst>
          </p:cNvPr>
          <p:cNvGrpSpPr>
            <a:grpSpLocks/>
          </p:cNvGrpSpPr>
          <p:nvPr/>
        </p:nvGrpSpPr>
        <p:grpSpPr bwMode="auto">
          <a:xfrm>
            <a:off x="990600" y="2971800"/>
            <a:ext cx="7924800" cy="1676400"/>
            <a:chOff x="0" y="0"/>
            <a:chExt cx="4992" cy="1056"/>
          </a:xfrm>
        </p:grpSpPr>
        <p:sp>
          <p:nvSpPr>
            <p:cNvPr id="11272" name="Rectangle 5">
              <a:extLst>
                <a:ext uri="{FF2B5EF4-FFF2-40B4-BE49-F238E27FC236}">
                  <a16:creationId xmlns:a16="http://schemas.microsoft.com/office/drawing/2014/main" id="{8A0368BE-0A84-4BB1-947F-81EF67E74B59}"/>
                </a:ext>
              </a:extLst>
            </p:cNvPr>
            <p:cNvSpPr>
              <a:spLocks noChangeArrowheads="1"/>
            </p:cNvSpPr>
            <p:nvPr/>
          </p:nvSpPr>
          <p:spPr bwMode="auto">
            <a:xfrm>
              <a:off x="0" y="29"/>
              <a:ext cx="4992"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800">
                  <a:latin typeface="Times New Roman" panose="02020603050405020304" pitchFamily="18" charset="0"/>
                </a:rPr>
                <a:t>     </a:t>
              </a:r>
              <a:r>
                <a:rPr lang="zh-CN" altLang="en-US" sz="2800" b="1">
                  <a:solidFill>
                    <a:srgbClr val="08080C"/>
                  </a:solidFill>
                  <a:latin typeface="Times New Roman" panose="02020603050405020304" pitchFamily="18" charset="0"/>
                </a:rPr>
                <a:t>设总线带宽用</a:t>
              </a:r>
              <a:r>
                <a:rPr lang="en-US" altLang="zh-CN" sz="2800" b="1">
                  <a:solidFill>
                    <a:srgbClr val="08080C"/>
                  </a:solidFill>
                  <a:latin typeface="Times New Roman" panose="02020603050405020304" pitchFamily="18" charset="0"/>
                </a:rPr>
                <a:t>D</a:t>
              </a:r>
              <a:r>
                <a:rPr lang="en-US" altLang="zh-CN" sz="2800" b="1" baseline="-30000">
                  <a:solidFill>
                    <a:srgbClr val="08080C"/>
                  </a:solidFill>
                  <a:latin typeface="Times New Roman" panose="02020603050405020304" pitchFamily="18" charset="0"/>
                </a:rPr>
                <a:t>r</a:t>
              </a:r>
              <a:r>
                <a:rPr lang="zh-CN" altLang="en-US" sz="2800" b="1">
                  <a:solidFill>
                    <a:srgbClr val="08080C"/>
                  </a:solidFill>
                  <a:latin typeface="Times New Roman" panose="02020603050405020304" pitchFamily="18" charset="0"/>
                </a:rPr>
                <a:t>表示，总线时钟周期用            表示，一个总线周期传送的数据量用</a:t>
              </a:r>
              <a:r>
                <a:rPr lang="en-US" altLang="zh-CN" sz="2800" b="1">
                  <a:solidFill>
                    <a:srgbClr val="08080C"/>
                  </a:solidFill>
                  <a:latin typeface="Times New Roman" panose="02020603050405020304" pitchFamily="18" charset="0"/>
                </a:rPr>
                <a:t>D</a:t>
              </a:r>
              <a:r>
                <a:rPr lang="zh-CN" altLang="en-US" sz="2800" b="1">
                  <a:solidFill>
                    <a:srgbClr val="08080C"/>
                  </a:solidFill>
                  <a:latin typeface="Times New Roman" panose="02020603050405020304" pitchFamily="18" charset="0"/>
                </a:rPr>
                <a:t>表示，根据定义可得</a:t>
              </a:r>
            </a:p>
          </p:txBody>
        </p:sp>
        <p:graphicFrame>
          <p:nvGraphicFramePr>
            <p:cNvPr id="11267" name="Object 6">
              <a:extLst>
                <a:ext uri="{FF2B5EF4-FFF2-40B4-BE49-F238E27FC236}">
                  <a16:creationId xmlns:a16="http://schemas.microsoft.com/office/drawing/2014/main" id="{4B830707-581F-4B38-867C-8E4A74ABD613}"/>
                </a:ext>
              </a:extLst>
            </p:cNvPr>
            <p:cNvGraphicFramePr>
              <a:graphicFrameLocks noChangeAspect="1"/>
            </p:cNvGraphicFramePr>
            <p:nvPr/>
          </p:nvGraphicFramePr>
          <p:xfrm>
            <a:off x="4176" y="0"/>
            <a:ext cx="816" cy="525"/>
          </p:xfrm>
          <a:graphic>
            <a:graphicData uri="http://schemas.openxmlformats.org/presentationml/2006/ole">
              <mc:AlternateContent xmlns:mc="http://schemas.openxmlformats.org/markup-compatibility/2006">
                <mc:Choice xmlns:v="urn:schemas-microsoft-com:vml" Requires="v">
                  <p:oleObj name="公式" r:id="rId2" imgW="445010" imgH="432304" progId="Equation.3">
                    <p:embed/>
                  </p:oleObj>
                </mc:Choice>
                <mc:Fallback>
                  <p:oleObj name="公式" r:id="rId2" imgW="445010" imgH="432304"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 y="0"/>
                          <a:ext cx="816"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1266" name="Object 7">
            <a:extLst>
              <a:ext uri="{FF2B5EF4-FFF2-40B4-BE49-F238E27FC236}">
                <a16:creationId xmlns:a16="http://schemas.microsoft.com/office/drawing/2014/main" id="{72C77FB9-38F1-4C5E-B7E8-BC4388B6643D}"/>
              </a:ext>
            </a:extLst>
          </p:cNvPr>
          <p:cNvGraphicFramePr>
            <a:graphicFrameLocks noChangeAspect="1"/>
          </p:cNvGraphicFramePr>
          <p:nvPr/>
        </p:nvGraphicFramePr>
        <p:xfrm>
          <a:off x="1031875" y="4768850"/>
          <a:ext cx="7292975" cy="565150"/>
        </p:xfrm>
        <a:graphic>
          <a:graphicData uri="http://schemas.openxmlformats.org/presentationml/2006/ole">
            <mc:AlternateContent xmlns:mc="http://schemas.openxmlformats.org/markup-compatibility/2006">
              <mc:Choice xmlns:v="urn:schemas-microsoft-com:vml" Requires="v">
                <p:oleObj r:id="rId4" imgW="3097773" imgH="241512" progId="Equation.DSMT4">
                  <p:embed/>
                </p:oleObj>
              </mc:Choice>
              <mc:Fallback>
                <p:oleObj r:id="rId4" imgW="3097773" imgH="241512"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75" y="4768850"/>
                        <a:ext cx="72929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1" name="Oval 8">
            <a:extLst>
              <a:ext uri="{FF2B5EF4-FFF2-40B4-BE49-F238E27FC236}">
                <a16:creationId xmlns:a16="http://schemas.microsoft.com/office/drawing/2014/main" id="{32D792D6-21F8-402F-ADF1-20A8646BD5D7}"/>
              </a:ext>
            </a:extLst>
          </p:cNvPr>
          <p:cNvSpPr>
            <a:spLocks noChangeArrowheads="1"/>
          </p:cNvSpPr>
          <p:nvPr/>
        </p:nvSpPr>
        <p:spPr bwMode="auto">
          <a:xfrm>
            <a:off x="7164388" y="4581525"/>
            <a:ext cx="1152525" cy="863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34D0EFC-DE56-4FFC-9CAE-1DBDEDD833CA}"/>
              </a:ext>
            </a:extLst>
          </p:cNvPr>
          <p:cNvSpPr>
            <a:spLocks noGrp="1" noChangeArrowheads="1"/>
          </p:cNvSpPr>
          <p:nvPr>
            <p:ph type="title"/>
          </p:nvPr>
        </p:nvSpPr>
        <p:spPr>
          <a:xfrm>
            <a:off x="685800" y="990600"/>
            <a:ext cx="8153400" cy="1143000"/>
          </a:xfrm>
        </p:spPr>
        <p:txBody>
          <a:bodyPr/>
          <a:lstStyle/>
          <a:p>
            <a:pPr algn="l" eaLnBrk="1" hangingPunct="1"/>
            <a:r>
              <a:rPr lang="en-US" altLang="zh-CN" sz="3200" b="1"/>
              <a:t>6.3  </a:t>
            </a:r>
            <a:r>
              <a:rPr lang="zh-CN" altLang="en-US" sz="3200" b="1">
                <a:latin typeface="宋体" panose="02010600030101010101" pitchFamily="2" charset="-122"/>
              </a:rPr>
              <a:t>总线的仲裁</a:t>
            </a:r>
            <a:r>
              <a:rPr lang="zh-CN" altLang="en-US"/>
              <a:t> </a:t>
            </a:r>
          </a:p>
        </p:txBody>
      </p:sp>
      <p:sp>
        <p:nvSpPr>
          <p:cNvPr id="119811" name="Rectangle 3">
            <a:extLst>
              <a:ext uri="{FF2B5EF4-FFF2-40B4-BE49-F238E27FC236}">
                <a16:creationId xmlns:a16="http://schemas.microsoft.com/office/drawing/2014/main" id="{01E05B97-A26C-4297-BE2C-FB714A90808C}"/>
              </a:ext>
            </a:extLst>
          </p:cNvPr>
          <p:cNvSpPr>
            <a:spLocks noGrp="1" noChangeArrowheads="1"/>
          </p:cNvSpPr>
          <p:nvPr>
            <p:ph type="body" idx="1"/>
          </p:nvPr>
        </p:nvSpPr>
        <p:spPr>
          <a:xfrm>
            <a:off x="1371600" y="2590800"/>
            <a:ext cx="7772400" cy="3429000"/>
          </a:xfrm>
        </p:spPr>
        <p:txBody>
          <a:bodyPr/>
          <a:lstStyle/>
          <a:p>
            <a:pPr eaLnBrk="1" hangingPunct="1"/>
            <a:r>
              <a:rPr lang="en-US" altLang="zh-CN" b="1"/>
              <a:t>6.3.1 </a:t>
            </a:r>
            <a:r>
              <a:rPr lang="zh-CN" altLang="en-US" b="1"/>
              <a:t>集中式仲裁</a:t>
            </a:r>
          </a:p>
          <a:p>
            <a:pPr eaLnBrk="1" hangingPunct="1"/>
            <a:endParaRPr lang="zh-CN" altLang="en-US" sz="1600" b="1"/>
          </a:p>
          <a:p>
            <a:pPr eaLnBrk="1" hangingPunct="1"/>
            <a:r>
              <a:rPr lang="en-US" altLang="zh-CN" b="1"/>
              <a:t>6.3.2 </a:t>
            </a:r>
            <a:r>
              <a:rPr lang="zh-CN" altLang="en-US" b="1"/>
              <a:t>分布式仲裁</a:t>
            </a:r>
          </a:p>
          <a:p>
            <a:pPr eaLnBrk="1" hangingPunct="1"/>
            <a:endParaRPr lang="zh-CN" altLang="en-US" sz="1600" b="1"/>
          </a:p>
          <a:p>
            <a:pPr eaLnBrk="1" hangingPunct="1">
              <a:buFontTx/>
              <a:buNone/>
            </a:pP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9398677B-EBB2-4C74-B586-D5FA19D28D17}"/>
              </a:ext>
            </a:extLst>
          </p:cNvPr>
          <p:cNvSpPr>
            <a:spLocks noGrp="1" noChangeArrowheads="1"/>
          </p:cNvSpPr>
          <p:nvPr>
            <p:ph type="title"/>
          </p:nvPr>
        </p:nvSpPr>
        <p:spPr>
          <a:xfrm>
            <a:off x="323850" y="260350"/>
            <a:ext cx="3886200" cy="679450"/>
          </a:xfrm>
        </p:spPr>
        <p:txBody>
          <a:bodyPr/>
          <a:lstStyle/>
          <a:p>
            <a:pPr algn="l" eaLnBrk="1" hangingPunct="1"/>
            <a:r>
              <a:rPr lang="zh-CN" altLang="en-US" sz="2800" b="1">
                <a:solidFill>
                  <a:srgbClr val="892FAD"/>
                </a:solidFill>
                <a:latin typeface="楷体_GB2312" pitchFamily="49" charset="-122"/>
                <a:ea typeface="楷体_GB2312" pitchFamily="49" charset="-122"/>
              </a:rPr>
              <a:t> 题</a:t>
            </a:r>
            <a:r>
              <a:rPr lang="en-US" altLang="zh-CN" sz="2800" b="1">
                <a:solidFill>
                  <a:srgbClr val="892FAD"/>
                </a:solidFill>
                <a:latin typeface="楷体_GB2312" pitchFamily="49" charset="-122"/>
                <a:ea typeface="楷体_GB2312" pitchFamily="49" charset="-122"/>
              </a:rPr>
              <a:t>5 </a:t>
            </a:r>
            <a:r>
              <a:rPr lang="zh-CN" altLang="en-US" sz="2800" b="1">
                <a:solidFill>
                  <a:srgbClr val="892FAD"/>
                </a:solidFill>
                <a:latin typeface="楷体_GB2312" pitchFamily="49" charset="-122"/>
                <a:ea typeface="楷体_GB2312" pitchFamily="49" charset="-122"/>
              </a:rPr>
              <a:t>集中式仲裁</a:t>
            </a:r>
            <a:r>
              <a:rPr lang="zh-CN" altLang="en-US" b="1"/>
              <a:t> </a:t>
            </a:r>
          </a:p>
        </p:txBody>
      </p:sp>
      <p:sp>
        <p:nvSpPr>
          <p:cNvPr id="120835" name="Rectangle 3">
            <a:extLst>
              <a:ext uri="{FF2B5EF4-FFF2-40B4-BE49-F238E27FC236}">
                <a16:creationId xmlns:a16="http://schemas.microsoft.com/office/drawing/2014/main" id="{FA98C797-A617-4737-B3D6-3ED22CECC5C3}"/>
              </a:ext>
            </a:extLst>
          </p:cNvPr>
          <p:cNvSpPr>
            <a:spLocks noGrp="1" noChangeArrowheads="1"/>
          </p:cNvSpPr>
          <p:nvPr>
            <p:ph type="body" idx="1"/>
          </p:nvPr>
        </p:nvSpPr>
        <p:spPr>
          <a:xfrm>
            <a:off x="395288" y="3644900"/>
            <a:ext cx="8512175" cy="2590800"/>
          </a:xfrm>
        </p:spPr>
        <p:txBody>
          <a:bodyPr/>
          <a:lstStyle/>
          <a:p>
            <a:pPr algn="just" eaLnBrk="1" hangingPunct="1">
              <a:lnSpc>
                <a:spcPct val="90000"/>
              </a:lnSpc>
            </a:pPr>
            <a:r>
              <a:rPr lang="en-US" altLang="zh-CN" sz="2400" b="1">
                <a:latin typeface="Times New Roman" panose="02020603050405020304" pitchFamily="18" charset="0"/>
              </a:rPr>
              <a:t>BG</a:t>
            </a:r>
            <a:r>
              <a:rPr lang="zh-CN" altLang="en-US" sz="2400" b="1">
                <a:latin typeface="Times New Roman" panose="02020603050405020304" pitchFamily="18" charset="0"/>
              </a:rPr>
              <a:t>按优先级由高至低依次传送的总线查询方式。</a:t>
            </a:r>
            <a:endParaRPr lang="zh-CN" altLang="en-US" sz="2400" b="1">
              <a:latin typeface="宋体" panose="02010600030101010101" pitchFamily="2" charset="-122"/>
            </a:endParaRPr>
          </a:p>
          <a:p>
            <a:pPr algn="just" eaLnBrk="1" hangingPunct="1">
              <a:lnSpc>
                <a:spcPct val="90000"/>
              </a:lnSpc>
              <a:buFontTx/>
              <a:buNone/>
            </a:pPr>
            <a:r>
              <a:rPr lang="zh-CN" altLang="en-US" sz="2800" b="1">
                <a:latin typeface="Times New Roman" panose="02020603050405020304" pitchFamily="18" charset="0"/>
              </a:rPr>
              <a:t>   </a:t>
            </a:r>
            <a:r>
              <a:rPr lang="zh-CN" altLang="en-US" sz="2400" b="1">
                <a:latin typeface="Times New Roman" panose="02020603050405020304" pitchFamily="18" charset="0"/>
              </a:rPr>
              <a:t>① 设备的优先级取决于设备与中央仲裁器的远近</a:t>
            </a:r>
            <a:r>
              <a:rPr lang="en-US" altLang="zh-CN" sz="2400" b="1">
                <a:latin typeface="宋体" panose="02010600030101010101" pitchFamily="2" charset="-122"/>
              </a:rPr>
              <a:t>(</a:t>
            </a:r>
            <a:r>
              <a:rPr lang="zh-CN" altLang="en-US" sz="2400" b="1">
                <a:latin typeface="Times New Roman" panose="02020603050405020304" pitchFamily="18" charset="0"/>
              </a:rPr>
              <a:t>逻辑上</a:t>
            </a:r>
            <a:r>
              <a:rPr lang="en-US" altLang="zh-CN" sz="2400" b="1">
                <a:latin typeface="宋体" panose="02010600030101010101" pitchFamily="2" charset="-122"/>
              </a:rPr>
              <a:t>)</a:t>
            </a:r>
            <a:r>
              <a:rPr lang="zh-CN" altLang="en-US" sz="2400" b="1">
                <a:latin typeface="Times New Roman" panose="02020603050405020304" pitchFamily="18" charset="0"/>
              </a:rPr>
              <a:t>。</a:t>
            </a:r>
            <a:endParaRPr lang="zh-CN" altLang="en-US" sz="2400" b="1">
              <a:latin typeface="宋体" panose="02010600030101010101" pitchFamily="2" charset="-122"/>
            </a:endParaRPr>
          </a:p>
          <a:p>
            <a:pPr algn="just" eaLnBrk="1" hangingPunct="1">
              <a:lnSpc>
                <a:spcPct val="90000"/>
              </a:lnSpc>
              <a:buFontTx/>
              <a:buNone/>
            </a:pPr>
            <a:r>
              <a:rPr lang="zh-CN" altLang="en-US" sz="2800" b="1">
                <a:latin typeface="Times New Roman" panose="02020603050405020304" pitchFamily="18" charset="0"/>
              </a:rPr>
              <a:t>   </a:t>
            </a:r>
            <a:r>
              <a:rPr lang="zh-CN" altLang="en-US" sz="2400" b="1">
                <a:latin typeface="Times New Roman" panose="02020603050405020304" pitchFamily="18" charset="0"/>
              </a:rPr>
              <a:t>② 优点：所需传输线少，便于更改和扩充。</a:t>
            </a:r>
            <a:endParaRPr lang="zh-CN" altLang="en-US" sz="2400" b="1">
              <a:latin typeface="宋体" panose="02010600030101010101" pitchFamily="2" charset="-122"/>
            </a:endParaRPr>
          </a:p>
          <a:p>
            <a:pPr algn="just" eaLnBrk="1" hangingPunct="1">
              <a:lnSpc>
                <a:spcPct val="90000"/>
              </a:lnSpc>
              <a:buFontTx/>
              <a:buNone/>
            </a:pPr>
            <a:r>
              <a:rPr lang="zh-CN" altLang="en-US" sz="2800" b="1">
                <a:latin typeface="Times New Roman" panose="02020603050405020304" pitchFamily="18" charset="0"/>
              </a:rPr>
              <a:t>   </a:t>
            </a:r>
            <a:r>
              <a:rPr lang="zh-CN" altLang="en-US" sz="2400" b="1">
                <a:latin typeface="Times New Roman" panose="02020603050405020304" pitchFamily="18" charset="0"/>
              </a:rPr>
              <a:t>③ 缺点：对询问链电路的故障很敏感；优先级别低的设备可</a:t>
            </a:r>
          </a:p>
          <a:p>
            <a:pPr algn="just" eaLnBrk="1" hangingPunct="1">
              <a:lnSpc>
                <a:spcPct val="90000"/>
              </a:lnSpc>
              <a:buFontTx/>
              <a:buNone/>
            </a:pPr>
            <a:r>
              <a:rPr lang="zh-CN" altLang="en-US" sz="2400" b="1">
                <a:latin typeface="Times New Roman" panose="02020603050405020304" pitchFamily="18" charset="0"/>
              </a:rPr>
              <a:t>         能长期得不到总线的使用。</a:t>
            </a:r>
          </a:p>
        </p:txBody>
      </p:sp>
      <p:grpSp>
        <p:nvGrpSpPr>
          <p:cNvPr id="120836" name="Group 4">
            <a:extLst>
              <a:ext uri="{FF2B5EF4-FFF2-40B4-BE49-F238E27FC236}">
                <a16:creationId xmlns:a16="http://schemas.microsoft.com/office/drawing/2014/main" id="{A8F11E44-8F6E-4B12-82CA-CAF36F97EF61}"/>
              </a:ext>
            </a:extLst>
          </p:cNvPr>
          <p:cNvGrpSpPr>
            <a:grpSpLocks/>
          </p:cNvGrpSpPr>
          <p:nvPr/>
        </p:nvGrpSpPr>
        <p:grpSpPr bwMode="auto">
          <a:xfrm>
            <a:off x="4495800" y="685800"/>
            <a:ext cx="4572000" cy="2819400"/>
            <a:chOff x="0" y="0"/>
            <a:chExt cx="2880" cy="1776"/>
          </a:xfrm>
        </p:grpSpPr>
        <p:sp>
          <p:nvSpPr>
            <p:cNvPr id="120839" name="Rectangle 5">
              <a:extLst>
                <a:ext uri="{FF2B5EF4-FFF2-40B4-BE49-F238E27FC236}">
                  <a16:creationId xmlns:a16="http://schemas.microsoft.com/office/drawing/2014/main" id="{B005B621-1514-4DDC-9E84-0778773B094F}"/>
                </a:ext>
              </a:extLst>
            </p:cNvPr>
            <p:cNvSpPr>
              <a:spLocks noChangeArrowheads="1"/>
            </p:cNvSpPr>
            <p:nvPr/>
          </p:nvSpPr>
          <p:spPr bwMode="auto">
            <a:xfrm>
              <a:off x="0" y="74"/>
              <a:ext cx="401" cy="1491"/>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40" name="Text Box 6">
              <a:extLst>
                <a:ext uri="{FF2B5EF4-FFF2-40B4-BE49-F238E27FC236}">
                  <a16:creationId xmlns:a16="http://schemas.microsoft.com/office/drawing/2014/main" id="{68D58932-DE19-4201-B596-0DECD9CEBDA4}"/>
                </a:ext>
              </a:extLst>
            </p:cNvPr>
            <p:cNvSpPr txBox="1">
              <a:spLocks noChangeArrowheads="1"/>
            </p:cNvSpPr>
            <p:nvPr/>
          </p:nvSpPr>
          <p:spPr bwMode="auto">
            <a:xfrm>
              <a:off x="120" y="475"/>
              <a:ext cx="172"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Times New Roman" panose="02020603050405020304" pitchFamily="18" charset="0"/>
                </a:rPr>
                <a:t>总线仲裁器</a:t>
              </a:r>
            </a:p>
          </p:txBody>
        </p:sp>
        <p:sp>
          <p:nvSpPr>
            <p:cNvPr id="120841" name="Text Box 7">
              <a:extLst>
                <a:ext uri="{FF2B5EF4-FFF2-40B4-BE49-F238E27FC236}">
                  <a16:creationId xmlns:a16="http://schemas.microsoft.com/office/drawing/2014/main" id="{C412C846-2300-44A9-8727-59BBF94926DC}"/>
                </a:ext>
              </a:extLst>
            </p:cNvPr>
            <p:cNvSpPr txBox="1">
              <a:spLocks noChangeArrowheads="1"/>
            </p:cNvSpPr>
            <p:nvPr/>
          </p:nvSpPr>
          <p:spPr bwMode="auto">
            <a:xfrm>
              <a:off x="2752" y="0"/>
              <a:ext cx="122"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b="1">
                  <a:latin typeface="Times New Roman" panose="02020603050405020304" pitchFamily="18" charset="0"/>
                </a:rPr>
                <a:t>D</a:t>
              </a:r>
            </a:p>
            <a:p>
              <a:pPr algn="ctr"/>
              <a:endParaRPr lang="zh-CN" altLang="en-US" b="1">
                <a:latin typeface="Times New Roman" panose="02020603050405020304" pitchFamily="18" charset="0"/>
              </a:endParaRPr>
            </a:p>
          </p:txBody>
        </p:sp>
        <p:sp>
          <p:nvSpPr>
            <p:cNvPr id="120842" name="Line 8">
              <a:extLst>
                <a:ext uri="{FF2B5EF4-FFF2-40B4-BE49-F238E27FC236}">
                  <a16:creationId xmlns:a16="http://schemas.microsoft.com/office/drawing/2014/main" id="{84E0E131-DDBA-4930-99BD-9A76C88650BE}"/>
                </a:ext>
              </a:extLst>
            </p:cNvPr>
            <p:cNvSpPr>
              <a:spLocks noChangeShapeType="1"/>
            </p:cNvSpPr>
            <p:nvPr/>
          </p:nvSpPr>
          <p:spPr bwMode="auto">
            <a:xfrm>
              <a:off x="403" y="149"/>
              <a:ext cx="232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3" name="Line 9">
              <a:extLst>
                <a:ext uri="{FF2B5EF4-FFF2-40B4-BE49-F238E27FC236}">
                  <a16:creationId xmlns:a16="http://schemas.microsoft.com/office/drawing/2014/main" id="{DA7250E2-B8C4-4621-9478-7C092A971FEE}"/>
                </a:ext>
              </a:extLst>
            </p:cNvPr>
            <p:cNvSpPr>
              <a:spLocks noChangeShapeType="1"/>
            </p:cNvSpPr>
            <p:nvPr/>
          </p:nvSpPr>
          <p:spPr bwMode="auto">
            <a:xfrm>
              <a:off x="403" y="297"/>
              <a:ext cx="232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44" name="Line 10">
              <a:extLst>
                <a:ext uri="{FF2B5EF4-FFF2-40B4-BE49-F238E27FC236}">
                  <a16:creationId xmlns:a16="http://schemas.microsoft.com/office/drawing/2014/main" id="{9F431C75-4E27-4E84-9B07-03B091692D71}"/>
                </a:ext>
              </a:extLst>
            </p:cNvPr>
            <p:cNvSpPr>
              <a:spLocks noChangeShapeType="1"/>
            </p:cNvSpPr>
            <p:nvPr/>
          </p:nvSpPr>
          <p:spPr bwMode="auto">
            <a:xfrm>
              <a:off x="409" y="446"/>
              <a:ext cx="2321" cy="0"/>
            </a:xfrm>
            <a:prstGeom prst="line">
              <a:avLst/>
            </a:prstGeom>
            <a:noFill/>
            <a:ln w="19050">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20845" name="Line 11">
              <a:extLst>
                <a:ext uri="{FF2B5EF4-FFF2-40B4-BE49-F238E27FC236}">
                  <a16:creationId xmlns:a16="http://schemas.microsoft.com/office/drawing/2014/main" id="{1F5AA167-2268-4AD1-9091-A19FA2F33DE3}"/>
                </a:ext>
              </a:extLst>
            </p:cNvPr>
            <p:cNvSpPr>
              <a:spLocks noChangeShapeType="1"/>
            </p:cNvSpPr>
            <p:nvPr/>
          </p:nvSpPr>
          <p:spPr bwMode="auto">
            <a:xfrm>
              <a:off x="409" y="604"/>
              <a:ext cx="1592" cy="0"/>
            </a:xfrm>
            <a:prstGeom prst="line">
              <a:avLst/>
            </a:prstGeom>
            <a:noFill/>
            <a:ln w="19050">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20846" name="Text Box 12">
              <a:extLst>
                <a:ext uri="{FF2B5EF4-FFF2-40B4-BE49-F238E27FC236}">
                  <a16:creationId xmlns:a16="http://schemas.microsoft.com/office/drawing/2014/main" id="{A7E14F53-BD99-46F5-AAF9-1A82E0938968}"/>
                </a:ext>
              </a:extLst>
            </p:cNvPr>
            <p:cNvSpPr txBox="1">
              <a:spLocks noChangeArrowheads="1"/>
            </p:cNvSpPr>
            <p:nvPr/>
          </p:nvSpPr>
          <p:spPr bwMode="auto">
            <a:xfrm>
              <a:off x="442" y="446"/>
              <a:ext cx="27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latin typeface="Times New Roman" panose="02020603050405020304" pitchFamily="18" charset="0"/>
                </a:rPr>
                <a:t>BS</a:t>
              </a:r>
            </a:p>
          </p:txBody>
        </p:sp>
        <p:sp>
          <p:nvSpPr>
            <p:cNvPr id="120847" name="Text Box 13">
              <a:extLst>
                <a:ext uri="{FF2B5EF4-FFF2-40B4-BE49-F238E27FC236}">
                  <a16:creationId xmlns:a16="http://schemas.microsoft.com/office/drawing/2014/main" id="{A93A81A6-7E33-4C46-9F91-59BC0882B897}"/>
                </a:ext>
              </a:extLst>
            </p:cNvPr>
            <p:cNvSpPr txBox="1">
              <a:spLocks noChangeArrowheads="1"/>
            </p:cNvSpPr>
            <p:nvPr/>
          </p:nvSpPr>
          <p:spPr bwMode="auto">
            <a:xfrm>
              <a:off x="448" y="614"/>
              <a:ext cx="27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latin typeface="Times New Roman" panose="02020603050405020304" pitchFamily="18" charset="0"/>
                </a:rPr>
                <a:t>BR</a:t>
              </a:r>
            </a:p>
          </p:txBody>
        </p:sp>
        <p:sp>
          <p:nvSpPr>
            <p:cNvPr id="120848" name="Rectangle 14">
              <a:extLst>
                <a:ext uri="{FF2B5EF4-FFF2-40B4-BE49-F238E27FC236}">
                  <a16:creationId xmlns:a16="http://schemas.microsoft.com/office/drawing/2014/main" id="{E7042875-F395-4B46-A093-9153B4C0397A}"/>
                </a:ext>
              </a:extLst>
            </p:cNvPr>
            <p:cNvSpPr>
              <a:spLocks noChangeArrowheads="1"/>
            </p:cNvSpPr>
            <p:nvPr/>
          </p:nvSpPr>
          <p:spPr bwMode="auto">
            <a:xfrm>
              <a:off x="779" y="778"/>
              <a:ext cx="479" cy="529"/>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49" name="Text Box 15">
              <a:extLst>
                <a:ext uri="{FF2B5EF4-FFF2-40B4-BE49-F238E27FC236}">
                  <a16:creationId xmlns:a16="http://schemas.microsoft.com/office/drawing/2014/main" id="{91F9A5ED-0C0E-496F-BCCB-6EB3974A3133}"/>
                </a:ext>
              </a:extLst>
            </p:cNvPr>
            <p:cNvSpPr txBox="1">
              <a:spLocks noChangeArrowheads="1"/>
            </p:cNvSpPr>
            <p:nvPr/>
          </p:nvSpPr>
          <p:spPr bwMode="auto">
            <a:xfrm>
              <a:off x="768" y="827"/>
              <a:ext cx="47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a:t>
              </a:r>
            </a:p>
            <a:p>
              <a:pPr algn="ctr"/>
              <a:r>
                <a:rPr lang="zh-CN" altLang="en-US" b="1">
                  <a:latin typeface="Times New Roman" panose="02020603050405020304" pitchFamily="18" charset="0"/>
                </a:rPr>
                <a:t>接口</a:t>
              </a:r>
              <a:r>
                <a:rPr lang="en-US" altLang="zh-CN" b="1">
                  <a:latin typeface="Times New Roman" panose="02020603050405020304" pitchFamily="18" charset="0"/>
                </a:rPr>
                <a:t>0</a:t>
              </a:r>
            </a:p>
          </p:txBody>
        </p:sp>
        <p:sp>
          <p:nvSpPr>
            <p:cNvPr id="120850" name="未知">
              <a:extLst>
                <a:ext uri="{FF2B5EF4-FFF2-40B4-BE49-F238E27FC236}">
                  <a16:creationId xmlns:a16="http://schemas.microsoft.com/office/drawing/2014/main" id="{BE07E453-238B-4B0C-9EAC-1182C8802950}"/>
                </a:ext>
              </a:extLst>
            </p:cNvPr>
            <p:cNvSpPr>
              <a:spLocks/>
            </p:cNvSpPr>
            <p:nvPr/>
          </p:nvSpPr>
          <p:spPr bwMode="auto">
            <a:xfrm>
              <a:off x="893" y="1186"/>
              <a:ext cx="123" cy="131"/>
            </a:xfrm>
            <a:custGeom>
              <a:avLst/>
              <a:gdLst>
                <a:gd name="T0" fmla="*/ 0 w 220"/>
                <a:gd name="T1" fmla="*/ 119 h 132"/>
                <a:gd name="T2" fmla="*/ 3 w 220"/>
                <a:gd name="T3" fmla="*/ 42 h 132"/>
                <a:gd name="T4" fmla="*/ 20 w 220"/>
                <a:gd name="T5" fmla="*/ 2 h 132"/>
                <a:gd name="T6" fmla="*/ 33 w 220"/>
                <a:gd name="T7" fmla="*/ 52 h 132"/>
                <a:gd name="T8" fmla="*/ 39 w 220"/>
                <a:gd name="T9" fmla="*/ 129 h 132"/>
                <a:gd name="T10" fmla="*/ 0 60000 65536"/>
                <a:gd name="T11" fmla="*/ 0 60000 65536"/>
                <a:gd name="T12" fmla="*/ 0 60000 65536"/>
                <a:gd name="T13" fmla="*/ 0 60000 65536"/>
                <a:gd name="T14" fmla="*/ 0 60000 65536"/>
                <a:gd name="T15" fmla="*/ 0 w 220"/>
                <a:gd name="T16" fmla="*/ 0 h 132"/>
                <a:gd name="T17" fmla="*/ 220 w 220"/>
                <a:gd name="T18" fmla="*/ 132 h 132"/>
              </a:gdLst>
              <a:ahLst/>
              <a:cxnLst>
                <a:cxn ang="T10">
                  <a:pos x="T0" y="T1"/>
                </a:cxn>
                <a:cxn ang="T11">
                  <a:pos x="T2" y="T3"/>
                </a:cxn>
                <a:cxn ang="T12">
                  <a:pos x="T4" y="T5"/>
                </a:cxn>
                <a:cxn ang="T13">
                  <a:pos x="T6" y="T7"/>
                </a:cxn>
                <a:cxn ang="T14">
                  <a:pos x="T8" y="T9"/>
                </a:cxn>
              </a:cxnLst>
              <a:rect l="T15" t="T16" r="T17" b="T18"/>
              <a:pathLst>
                <a:path w="220" h="132">
                  <a:moveTo>
                    <a:pt x="0" y="122"/>
                  </a:moveTo>
                  <a:cubicBezTo>
                    <a:pt x="3" y="109"/>
                    <a:pt x="2" y="62"/>
                    <a:pt x="20" y="42"/>
                  </a:cubicBezTo>
                  <a:cubicBezTo>
                    <a:pt x="38" y="22"/>
                    <a:pt x="82" y="0"/>
                    <a:pt x="110" y="2"/>
                  </a:cubicBezTo>
                  <a:cubicBezTo>
                    <a:pt x="138" y="4"/>
                    <a:pt x="172" y="30"/>
                    <a:pt x="190" y="52"/>
                  </a:cubicBezTo>
                  <a:cubicBezTo>
                    <a:pt x="208" y="74"/>
                    <a:pt x="214" y="116"/>
                    <a:pt x="220" y="132"/>
                  </a:cubicBezTo>
                </a:path>
              </a:pathLst>
            </a:custGeom>
            <a:noFill/>
            <a:ln w="19050" cap="rnd">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51" name="Line 17">
              <a:extLst>
                <a:ext uri="{FF2B5EF4-FFF2-40B4-BE49-F238E27FC236}">
                  <a16:creationId xmlns:a16="http://schemas.microsoft.com/office/drawing/2014/main" id="{B084121A-9714-4016-98D8-85D0156BCDAA}"/>
                </a:ext>
              </a:extLst>
            </p:cNvPr>
            <p:cNvSpPr>
              <a:spLocks noChangeShapeType="1"/>
            </p:cNvSpPr>
            <p:nvPr/>
          </p:nvSpPr>
          <p:spPr bwMode="auto">
            <a:xfrm flipV="1">
              <a:off x="871" y="604"/>
              <a:ext cx="0" cy="178"/>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52" name="Line 18">
              <a:extLst>
                <a:ext uri="{FF2B5EF4-FFF2-40B4-BE49-F238E27FC236}">
                  <a16:creationId xmlns:a16="http://schemas.microsoft.com/office/drawing/2014/main" id="{1997C0DE-1975-481E-AD67-3FDE4FD78189}"/>
                </a:ext>
              </a:extLst>
            </p:cNvPr>
            <p:cNvSpPr>
              <a:spLocks noChangeShapeType="1"/>
            </p:cNvSpPr>
            <p:nvPr/>
          </p:nvSpPr>
          <p:spPr bwMode="auto">
            <a:xfrm flipV="1">
              <a:off x="954" y="446"/>
              <a:ext cx="0" cy="336"/>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53" name="Line 19">
              <a:extLst>
                <a:ext uri="{FF2B5EF4-FFF2-40B4-BE49-F238E27FC236}">
                  <a16:creationId xmlns:a16="http://schemas.microsoft.com/office/drawing/2014/main" id="{30779FAE-3169-4A41-A38C-4B9A1F1D8C23}"/>
                </a:ext>
              </a:extLst>
            </p:cNvPr>
            <p:cNvSpPr>
              <a:spLocks noChangeShapeType="1"/>
            </p:cNvSpPr>
            <p:nvPr/>
          </p:nvSpPr>
          <p:spPr bwMode="auto">
            <a:xfrm>
              <a:off x="1077" y="307"/>
              <a:ext cx="0" cy="475"/>
            </a:xfrm>
            <a:prstGeom prst="line">
              <a:avLst/>
            </a:prstGeom>
            <a:noFill/>
            <a:ln w="19050">
              <a:solidFill>
                <a:srgbClr val="000000"/>
              </a:solidFill>
              <a:round/>
              <a:headEnd type="oval"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54" name="Line 20">
              <a:extLst>
                <a:ext uri="{FF2B5EF4-FFF2-40B4-BE49-F238E27FC236}">
                  <a16:creationId xmlns:a16="http://schemas.microsoft.com/office/drawing/2014/main" id="{0F777EBB-14AF-472E-A6C1-31C96FD64B92}"/>
                </a:ext>
              </a:extLst>
            </p:cNvPr>
            <p:cNvSpPr>
              <a:spLocks noChangeShapeType="1"/>
            </p:cNvSpPr>
            <p:nvPr/>
          </p:nvSpPr>
          <p:spPr bwMode="auto">
            <a:xfrm flipV="1">
              <a:off x="1194" y="149"/>
              <a:ext cx="0" cy="633"/>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0855" name="Line 21">
              <a:extLst>
                <a:ext uri="{FF2B5EF4-FFF2-40B4-BE49-F238E27FC236}">
                  <a16:creationId xmlns:a16="http://schemas.microsoft.com/office/drawing/2014/main" id="{1C06A91B-1C29-4350-B8E4-4168DC23E0AA}"/>
                </a:ext>
              </a:extLst>
            </p:cNvPr>
            <p:cNvSpPr>
              <a:spLocks noChangeShapeType="1"/>
            </p:cNvSpPr>
            <p:nvPr/>
          </p:nvSpPr>
          <p:spPr bwMode="auto">
            <a:xfrm flipV="1">
              <a:off x="893" y="1307"/>
              <a:ext cx="0" cy="169"/>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56" name="Line 22">
              <a:extLst>
                <a:ext uri="{FF2B5EF4-FFF2-40B4-BE49-F238E27FC236}">
                  <a16:creationId xmlns:a16="http://schemas.microsoft.com/office/drawing/2014/main" id="{3D9825A1-096C-45F4-82CD-6C53079ECE69}"/>
                </a:ext>
              </a:extLst>
            </p:cNvPr>
            <p:cNvSpPr>
              <a:spLocks noChangeShapeType="1"/>
            </p:cNvSpPr>
            <p:nvPr/>
          </p:nvSpPr>
          <p:spPr bwMode="auto">
            <a:xfrm flipV="1">
              <a:off x="1014" y="1307"/>
              <a:ext cx="0" cy="169"/>
            </a:xfrm>
            <a:prstGeom prst="line">
              <a:avLst/>
            </a:prstGeom>
            <a:noFill/>
            <a:ln w="19050">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20857" name="Rectangle 23">
              <a:extLst>
                <a:ext uri="{FF2B5EF4-FFF2-40B4-BE49-F238E27FC236}">
                  <a16:creationId xmlns:a16="http://schemas.microsoft.com/office/drawing/2014/main" id="{61B6F961-A5DB-444F-AAB6-BEABB7CE31EE}"/>
                </a:ext>
              </a:extLst>
            </p:cNvPr>
            <p:cNvSpPr>
              <a:spLocks noChangeArrowheads="1"/>
            </p:cNvSpPr>
            <p:nvPr/>
          </p:nvSpPr>
          <p:spPr bwMode="auto">
            <a:xfrm>
              <a:off x="1464" y="778"/>
              <a:ext cx="478" cy="529"/>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58" name="Text Box 24">
              <a:extLst>
                <a:ext uri="{FF2B5EF4-FFF2-40B4-BE49-F238E27FC236}">
                  <a16:creationId xmlns:a16="http://schemas.microsoft.com/office/drawing/2014/main" id="{064AADF8-4FE9-4BBB-B8C4-6B1088226147}"/>
                </a:ext>
              </a:extLst>
            </p:cNvPr>
            <p:cNvSpPr txBox="1">
              <a:spLocks noChangeArrowheads="1"/>
            </p:cNvSpPr>
            <p:nvPr/>
          </p:nvSpPr>
          <p:spPr bwMode="auto">
            <a:xfrm>
              <a:off x="1440" y="816"/>
              <a:ext cx="511"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a:t>
              </a:r>
            </a:p>
            <a:p>
              <a:pPr algn="ctr"/>
              <a:r>
                <a:rPr lang="zh-CN" altLang="en-US" b="1">
                  <a:latin typeface="Times New Roman" panose="02020603050405020304" pitchFamily="18" charset="0"/>
                </a:rPr>
                <a:t>接口</a:t>
              </a:r>
              <a:r>
                <a:rPr lang="en-US" altLang="zh-CN" b="1">
                  <a:latin typeface="Times New Roman" panose="02020603050405020304" pitchFamily="18" charset="0"/>
                </a:rPr>
                <a:t>1</a:t>
              </a:r>
            </a:p>
          </p:txBody>
        </p:sp>
        <p:sp>
          <p:nvSpPr>
            <p:cNvPr id="120859" name="未知">
              <a:extLst>
                <a:ext uri="{FF2B5EF4-FFF2-40B4-BE49-F238E27FC236}">
                  <a16:creationId xmlns:a16="http://schemas.microsoft.com/office/drawing/2014/main" id="{0459CCC7-69DF-45C2-A21B-68B4C845A93A}"/>
                </a:ext>
              </a:extLst>
            </p:cNvPr>
            <p:cNvSpPr>
              <a:spLocks/>
            </p:cNvSpPr>
            <p:nvPr/>
          </p:nvSpPr>
          <p:spPr bwMode="auto">
            <a:xfrm>
              <a:off x="1578" y="1186"/>
              <a:ext cx="122" cy="131"/>
            </a:xfrm>
            <a:custGeom>
              <a:avLst/>
              <a:gdLst>
                <a:gd name="T0" fmla="*/ 0 w 220"/>
                <a:gd name="T1" fmla="*/ 119 h 132"/>
                <a:gd name="T2" fmla="*/ 3 w 220"/>
                <a:gd name="T3" fmla="*/ 42 h 132"/>
                <a:gd name="T4" fmla="*/ 19 w 220"/>
                <a:gd name="T5" fmla="*/ 2 h 132"/>
                <a:gd name="T6" fmla="*/ 32 w 220"/>
                <a:gd name="T7" fmla="*/ 52 h 132"/>
                <a:gd name="T8" fmla="*/ 38 w 220"/>
                <a:gd name="T9" fmla="*/ 129 h 132"/>
                <a:gd name="T10" fmla="*/ 0 60000 65536"/>
                <a:gd name="T11" fmla="*/ 0 60000 65536"/>
                <a:gd name="T12" fmla="*/ 0 60000 65536"/>
                <a:gd name="T13" fmla="*/ 0 60000 65536"/>
                <a:gd name="T14" fmla="*/ 0 60000 65536"/>
                <a:gd name="T15" fmla="*/ 0 w 220"/>
                <a:gd name="T16" fmla="*/ 0 h 132"/>
                <a:gd name="T17" fmla="*/ 220 w 220"/>
                <a:gd name="T18" fmla="*/ 132 h 132"/>
              </a:gdLst>
              <a:ahLst/>
              <a:cxnLst>
                <a:cxn ang="T10">
                  <a:pos x="T0" y="T1"/>
                </a:cxn>
                <a:cxn ang="T11">
                  <a:pos x="T2" y="T3"/>
                </a:cxn>
                <a:cxn ang="T12">
                  <a:pos x="T4" y="T5"/>
                </a:cxn>
                <a:cxn ang="T13">
                  <a:pos x="T6" y="T7"/>
                </a:cxn>
                <a:cxn ang="T14">
                  <a:pos x="T8" y="T9"/>
                </a:cxn>
              </a:cxnLst>
              <a:rect l="T15" t="T16" r="T17" b="T18"/>
              <a:pathLst>
                <a:path w="220" h="132">
                  <a:moveTo>
                    <a:pt x="0" y="122"/>
                  </a:moveTo>
                  <a:cubicBezTo>
                    <a:pt x="3" y="109"/>
                    <a:pt x="2" y="62"/>
                    <a:pt x="20" y="42"/>
                  </a:cubicBezTo>
                  <a:cubicBezTo>
                    <a:pt x="38" y="22"/>
                    <a:pt x="82" y="0"/>
                    <a:pt x="110" y="2"/>
                  </a:cubicBezTo>
                  <a:cubicBezTo>
                    <a:pt x="138" y="4"/>
                    <a:pt x="172" y="30"/>
                    <a:pt x="190" y="52"/>
                  </a:cubicBezTo>
                  <a:cubicBezTo>
                    <a:pt x="208" y="74"/>
                    <a:pt x="214" y="116"/>
                    <a:pt x="220" y="132"/>
                  </a:cubicBezTo>
                </a:path>
              </a:pathLst>
            </a:custGeom>
            <a:noFill/>
            <a:ln w="19050" cap="rnd">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60" name="Line 26">
              <a:extLst>
                <a:ext uri="{FF2B5EF4-FFF2-40B4-BE49-F238E27FC236}">
                  <a16:creationId xmlns:a16="http://schemas.microsoft.com/office/drawing/2014/main" id="{56029281-57FD-4AB9-8411-38F0B966C509}"/>
                </a:ext>
              </a:extLst>
            </p:cNvPr>
            <p:cNvSpPr>
              <a:spLocks noChangeShapeType="1"/>
            </p:cNvSpPr>
            <p:nvPr/>
          </p:nvSpPr>
          <p:spPr bwMode="auto">
            <a:xfrm flipV="1">
              <a:off x="1555" y="604"/>
              <a:ext cx="0" cy="178"/>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61" name="Line 27">
              <a:extLst>
                <a:ext uri="{FF2B5EF4-FFF2-40B4-BE49-F238E27FC236}">
                  <a16:creationId xmlns:a16="http://schemas.microsoft.com/office/drawing/2014/main" id="{0F8C49F0-6695-4FD0-85F0-3E565F0DDD00}"/>
                </a:ext>
              </a:extLst>
            </p:cNvPr>
            <p:cNvSpPr>
              <a:spLocks noChangeShapeType="1"/>
            </p:cNvSpPr>
            <p:nvPr/>
          </p:nvSpPr>
          <p:spPr bwMode="auto">
            <a:xfrm flipV="1">
              <a:off x="1639" y="446"/>
              <a:ext cx="0" cy="336"/>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62" name="Line 28">
              <a:extLst>
                <a:ext uri="{FF2B5EF4-FFF2-40B4-BE49-F238E27FC236}">
                  <a16:creationId xmlns:a16="http://schemas.microsoft.com/office/drawing/2014/main" id="{C8772978-D6F0-444D-A793-1E40012799A1}"/>
                </a:ext>
              </a:extLst>
            </p:cNvPr>
            <p:cNvSpPr>
              <a:spLocks noChangeShapeType="1"/>
            </p:cNvSpPr>
            <p:nvPr/>
          </p:nvSpPr>
          <p:spPr bwMode="auto">
            <a:xfrm>
              <a:off x="1761" y="307"/>
              <a:ext cx="0" cy="475"/>
            </a:xfrm>
            <a:prstGeom prst="line">
              <a:avLst/>
            </a:prstGeom>
            <a:noFill/>
            <a:ln w="19050">
              <a:solidFill>
                <a:srgbClr val="000000"/>
              </a:solidFill>
              <a:round/>
              <a:headEnd type="oval"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63" name="Line 29">
              <a:extLst>
                <a:ext uri="{FF2B5EF4-FFF2-40B4-BE49-F238E27FC236}">
                  <a16:creationId xmlns:a16="http://schemas.microsoft.com/office/drawing/2014/main" id="{ACABD8EB-0DE7-4881-A4F7-2311F8B968B7}"/>
                </a:ext>
              </a:extLst>
            </p:cNvPr>
            <p:cNvSpPr>
              <a:spLocks noChangeShapeType="1"/>
            </p:cNvSpPr>
            <p:nvPr/>
          </p:nvSpPr>
          <p:spPr bwMode="auto">
            <a:xfrm flipV="1">
              <a:off x="1878" y="149"/>
              <a:ext cx="0" cy="633"/>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0864" name="Line 30">
              <a:extLst>
                <a:ext uri="{FF2B5EF4-FFF2-40B4-BE49-F238E27FC236}">
                  <a16:creationId xmlns:a16="http://schemas.microsoft.com/office/drawing/2014/main" id="{AFB14F1B-C911-492D-963E-8017FCEABE26}"/>
                </a:ext>
              </a:extLst>
            </p:cNvPr>
            <p:cNvSpPr>
              <a:spLocks noChangeShapeType="1"/>
            </p:cNvSpPr>
            <p:nvPr/>
          </p:nvSpPr>
          <p:spPr bwMode="auto">
            <a:xfrm flipV="1">
              <a:off x="1578" y="1307"/>
              <a:ext cx="0" cy="169"/>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65" name="Line 31">
              <a:extLst>
                <a:ext uri="{FF2B5EF4-FFF2-40B4-BE49-F238E27FC236}">
                  <a16:creationId xmlns:a16="http://schemas.microsoft.com/office/drawing/2014/main" id="{B85032EB-1CA1-4756-B2A0-AAF555EB0FA0}"/>
                </a:ext>
              </a:extLst>
            </p:cNvPr>
            <p:cNvSpPr>
              <a:spLocks noChangeShapeType="1"/>
            </p:cNvSpPr>
            <p:nvPr/>
          </p:nvSpPr>
          <p:spPr bwMode="auto">
            <a:xfrm flipV="1">
              <a:off x="1699" y="1307"/>
              <a:ext cx="0" cy="169"/>
            </a:xfrm>
            <a:prstGeom prst="line">
              <a:avLst/>
            </a:prstGeom>
            <a:noFill/>
            <a:ln w="19050">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20866" name="Rectangle 32">
              <a:extLst>
                <a:ext uri="{FF2B5EF4-FFF2-40B4-BE49-F238E27FC236}">
                  <a16:creationId xmlns:a16="http://schemas.microsoft.com/office/drawing/2014/main" id="{87027E82-694D-48C4-A1DC-31FA3319E5A3}"/>
                </a:ext>
              </a:extLst>
            </p:cNvPr>
            <p:cNvSpPr>
              <a:spLocks noChangeArrowheads="1"/>
            </p:cNvSpPr>
            <p:nvPr/>
          </p:nvSpPr>
          <p:spPr bwMode="auto">
            <a:xfrm>
              <a:off x="2237" y="778"/>
              <a:ext cx="479" cy="529"/>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867" name="Text Box 33">
              <a:extLst>
                <a:ext uri="{FF2B5EF4-FFF2-40B4-BE49-F238E27FC236}">
                  <a16:creationId xmlns:a16="http://schemas.microsoft.com/office/drawing/2014/main" id="{B70349E2-F676-41B1-9EB0-C5BD1CBF25D7}"/>
                </a:ext>
              </a:extLst>
            </p:cNvPr>
            <p:cNvSpPr txBox="1">
              <a:spLocks noChangeArrowheads="1"/>
            </p:cNvSpPr>
            <p:nvPr/>
          </p:nvSpPr>
          <p:spPr bwMode="auto">
            <a:xfrm>
              <a:off x="2256" y="816"/>
              <a:ext cx="457"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a:t>
              </a:r>
            </a:p>
            <a:p>
              <a:pPr algn="ctr"/>
              <a:r>
                <a:rPr lang="zh-CN" altLang="en-US" b="1">
                  <a:latin typeface="Times New Roman" panose="02020603050405020304" pitchFamily="18" charset="0"/>
                </a:rPr>
                <a:t>接口</a:t>
              </a:r>
              <a:r>
                <a:rPr lang="en-US" altLang="zh-CN" b="1">
                  <a:latin typeface="Times New Roman" panose="02020603050405020304" pitchFamily="18" charset="0"/>
                </a:rPr>
                <a:t>n</a:t>
              </a:r>
            </a:p>
          </p:txBody>
        </p:sp>
        <p:sp>
          <p:nvSpPr>
            <p:cNvPr id="120868" name="未知">
              <a:extLst>
                <a:ext uri="{FF2B5EF4-FFF2-40B4-BE49-F238E27FC236}">
                  <a16:creationId xmlns:a16="http://schemas.microsoft.com/office/drawing/2014/main" id="{B6EDCC79-D3EC-42ED-B40C-98DD49BA2761}"/>
                </a:ext>
              </a:extLst>
            </p:cNvPr>
            <p:cNvSpPr>
              <a:spLocks/>
            </p:cNvSpPr>
            <p:nvPr/>
          </p:nvSpPr>
          <p:spPr bwMode="auto">
            <a:xfrm>
              <a:off x="2351" y="1186"/>
              <a:ext cx="123" cy="131"/>
            </a:xfrm>
            <a:custGeom>
              <a:avLst/>
              <a:gdLst>
                <a:gd name="T0" fmla="*/ 0 w 220"/>
                <a:gd name="T1" fmla="*/ 119 h 132"/>
                <a:gd name="T2" fmla="*/ 3 w 220"/>
                <a:gd name="T3" fmla="*/ 42 h 132"/>
                <a:gd name="T4" fmla="*/ 20 w 220"/>
                <a:gd name="T5" fmla="*/ 2 h 132"/>
                <a:gd name="T6" fmla="*/ 33 w 220"/>
                <a:gd name="T7" fmla="*/ 52 h 132"/>
                <a:gd name="T8" fmla="*/ 39 w 220"/>
                <a:gd name="T9" fmla="*/ 129 h 132"/>
                <a:gd name="T10" fmla="*/ 0 60000 65536"/>
                <a:gd name="T11" fmla="*/ 0 60000 65536"/>
                <a:gd name="T12" fmla="*/ 0 60000 65536"/>
                <a:gd name="T13" fmla="*/ 0 60000 65536"/>
                <a:gd name="T14" fmla="*/ 0 60000 65536"/>
                <a:gd name="T15" fmla="*/ 0 w 220"/>
                <a:gd name="T16" fmla="*/ 0 h 132"/>
                <a:gd name="T17" fmla="*/ 220 w 220"/>
                <a:gd name="T18" fmla="*/ 132 h 132"/>
              </a:gdLst>
              <a:ahLst/>
              <a:cxnLst>
                <a:cxn ang="T10">
                  <a:pos x="T0" y="T1"/>
                </a:cxn>
                <a:cxn ang="T11">
                  <a:pos x="T2" y="T3"/>
                </a:cxn>
                <a:cxn ang="T12">
                  <a:pos x="T4" y="T5"/>
                </a:cxn>
                <a:cxn ang="T13">
                  <a:pos x="T6" y="T7"/>
                </a:cxn>
                <a:cxn ang="T14">
                  <a:pos x="T8" y="T9"/>
                </a:cxn>
              </a:cxnLst>
              <a:rect l="T15" t="T16" r="T17" b="T18"/>
              <a:pathLst>
                <a:path w="220" h="132">
                  <a:moveTo>
                    <a:pt x="0" y="122"/>
                  </a:moveTo>
                  <a:cubicBezTo>
                    <a:pt x="3" y="109"/>
                    <a:pt x="2" y="62"/>
                    <a:pt x="20" y="42"/>
                  </a:cubicBezTo>
                  <a:cubicBezTo>
                    <a:pt x="38" y="22"/>
                    <a:pt x="82" y="0"/>
                    <a:pt x="110" y="2"/>
                  </a:cubicBezTo>
                  <a:cubicBezTo>
                    <a:pt x="138" y="4"/>
                    <a:pt x="172" y="30"/>
                    <a:pt x="190" y="52"/>
                  </a:cubicBezTo>
                  <a:cubicBezTo>
                    <a:pt x="208" y="74"/>
                    <a:pt x="214" y="116"/>
                    <a:pt x="220" y="132"/>
                  </a:cubicBezTo>
                </a:path>
              </a:pathLst>
            </a:custGeom>
            <a:noFill/>
            <a:ln w="19050" cap="rnd">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69" name="Line 35">
              <a:extLst>
                <a:ext uri="{FF2B5EF4-FFF2-40B4-BE49-F238E27FC236}">
                  <a16:creationId xmlns:a16="http://schemas.microsoft.com/office/drawing/2014/main" id="{CCC29651-A757-48EE-BDB0-FABD8BA71C1E}"/>
                </a:ext>
              </a:extLst>
            </p:cNvPr>
            <p:cNvSpPr>
              <a:spLocks noChangeShapeType="1"/>
            </p:cNvSpPr>
            <p:nvPr/>
          </p:nvSpPr>
          <p:spPr bwMode="auto">
            <a:xfrm flipV="1">
              <a:off x="2329" y="604"/>
              <a:ext cx="0" cy="178"/>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70" name="Line 36">
              <a:extLst>
                <a:ext uri="{FF2B5EF4-FFF2-40B4-BE49-F238E27FC236}">
                  <a16:creationId xmlns:a16="http://schemas.microsoft.com/office/drawing/2014/main" id="{38102F17-7BE7-4115-AF54-0C43C6646D58}"/>
                </a:ext>
              </a:extLst>
            </p:cNvPr>
            <p:cNvSpPr>
              <a:spLocks noChangeShapeType="1"/>
            </p:cNvSpPr>
            <p:nvPr/>
          </p:nvSpPr>
          <p:spPr bwMode="auto">
            <a:xfrm flipV="1">
              <a:off x="2413" y="446"/>
              <a:ext cx="0" cy="336"/>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71" name="Line 37">
              <a:extLst>
                <a:ext uri="{FF2B5EF4-FFF2-40B4-BE49-F238E27FC236}">
                  <a16:creationId xmlns:a16="http://schemas.microsoft.com/office/drawing/2014/main" id="{0AD93A2F-0052-4327-B487-D6A63C235219}"/>
                </a:ext>
              </a:extLst>
            </p:cNvPr>
            <p:cNvSpPr>
              <a:spLocks noChangeShapeType="1"/>
            </p:cNvSpPr>
            <p:nvPr/>
          </p:nvSpPr>
          <p:spPr bwMode="auto">
            <a:xfrm>
              <a:off x="2535" y="307"/>
              <a:ext cx="0" cy="475"/>
            </a:xfrm>
            <a:prstGeom prst="line">
              <a:avLst/>
            </a:prstGeom>
            <a:noFill/>
            <a:ln w="19050">
              <a:solidFill>
                <a:srgbClr val="000000"/>
              </a:solidFill>
              <a:round/>
              <a:headEnd type="oval"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72" name="Line 38">
              <a:extLst>
                <a:ext uri="{FF2B5EF4-FFF2-40B4-BE49-F238E27FC236}">
                  <a16:creationId xmlns:a16="http://schemas.microsoft.com/office/drawing/2014/main" id="{3344E4CA-CF8B-4052-9EEB-7F2B646E5A7C}"/>
                </a:ext>
              </a:extLst>
            </p:cNvPr>
            <p:cNvSpPr>
              <a:spLocks noChangeShapeType="1"/>
            </p:cNvSpPr>
            <p:nvPr/>
          </p:nvSpPr>
          <p:spPr bwMode="auto">
            <a:xfrm flipV="1">
              <a:off x="2652" y="149"/>
              <a:ext cx="0" cy="633"/>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0873" name="Line 39">
              <a:extLst>
                <a:ext uri="{FF2B5EF4-FFF2-40B4-BE49-F238E27FC236}">
                  <a16:creationId xmlns:a16="http://schemas.microsoft.com/office/drawing/2014/main" id="{6230EA07-9C99-47C2-87F8-6792C8547D2E}"/>
                </a:ext>
              </a:extLst>
            </p:cNvPr>
            <p:cNvSpPr>
              <a:spLocks noChangeShapeType="1"/>
            </p:cNvSpPr>
            <p:nvPr/>
          </p:nvSpPr>
          <p:spPr bwMode="auto">
            <a:xfrm flipV="1">
              <a:off x="2351" y="1307"/>
              <a:ext cx="0" cy="169"/>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74" name="Line 40">
              <a:extLst>
                <a:ext uri="{FF2B5EF4-FFF2-40B4-BE49-F238E27FC236}">
                  <a16:creationId xmlns:a16="http://schemas.microsoft.com/office/drawing/2014/main" id="{11982768-E293-4C75-9F50-2BD7D29DC434}"/>
                </a:ext>
              </a:extLst>
            </p:cNvPr>
            <p:cNvSpPr>
              <a:spLocks noChangeShapeType="1"/>
            </p:cNvSpPr>
            <p:nvPr/>
          </p:nvSpPr>
          <p:spPr bwMode="auto">
            <a:xfrm flipV="1">
              <a:off x="2472" y="1307"/>
              <a:ext cx="0" cy="169"/>
            </a:xfrm>
            <a:prstGeom prst="line">
              <a:avLst/>
            </a:prstGeom>
            <a:noFill/>
            <a:ln w="19050">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20875" name="Line 41">
              <a:extLst>
                <a:ext uri="{FF2B5EF4-FFF2-40B4-BE49-F238E27FC236}">
                  <a16:creationId xmlns:a16="http://schemas.microsoft.com/office/drawing/2014/main" id="{A66AFC94-00E4-4009-A2E2-E2EC6CA2F831}"/>
                </a:ext>
              </a:extLst>
            </p:cNvPr>
            <p:cNvSpPr>
              <a:spLocks noChangeShapeType="1"/>
            </p:cNvSpPr>
            <p:nvPr/>
          </p:nvSpPr>
          <p:spPr bwMode="auto">
            <a:xfrm>
              <a:off x="403" y="1476"/>
              <a:ext cx="49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6" name="Line 42">
              <a:extLst>
                <a:ext uri="{FF2B5EF4-FFF2-40B4-BE49-F238E27FC236}">
                  <a16:creationId xmlns:a16="http://schemas.microsoft.com/office/drawing/2014/main" id="{54F8FD6B-7935-4872-9281-3E3F19EB2F5C}"/>
                </a:ext>
              </a:extLst>
            </p:cNvPr>
            <p:cNvSpPr>
              <a:spLocks noChangeShapeType="1"/>
            </p:cNvSpPr>
            <p:nvPr/>
          </p:nvSpPr>
          <p:spPr bwMode="auto">
            <a:xfrm>
              <a:off x="1016" y="1476"/>
              <a:ext cx="5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7" name="Line 43">
              <a:extLst>
                <a:ext uri="{FF2B5EF4-FFF2-40B4-BE49-F238E27FC236}">
                  <a16:creationId xmlns:a16="http://schemas.microsoft.com/office/drawing/2014/main" id="{8E97524B-5D49-41B3-8A93-0F38BEE57A81}"/>
                </a:ext>
              </a:extLst>
            </p:cNvPr>
            <p:cNvSpPr>
              <a:spLocks noChangeShapeType="1"/>
            </p:cNvSpPr>
            <p:nvPr/>
          </p:nvSpPr>
          <p:spPr bwMode="auto">
            <a:xfrm>
              <a:off x="1706" y="1476"/>
              <a:ext cx="64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8" name="Line 44">
              <a:extLst>
                <a:ext uri="{FF2B5EF4-FFF2-40B4-BE49-F238E27FC236}">
                  <a16:creationId xmlns:a16="http://schemas.microsoft.com/office/drawing/2014/main" id="{E75E9397-2164-47F2-BD67-CE7474F0A105}"/>
                </a:ext>
              </a:extLst>
            </p:cNvPr>
            <p:cNvSpPr>
              <a:spLocks noChangeShapeType="1"/>
            </p:cNvSpPr>
            <p:nvPr/>
          </p:nvSpPr>
          <p:spPr bwMode="auto">
            <a:xfrm>
              <a:off x="2474" y="1476"/>
              <a:ext cx="32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79" name="Line 45">
              <a:extLst>
                <a:ext uri="{FF2B5EF4-FFF2-40B4-BE49-F238E27FC236}">
                  <a16:creationId xmlns:a16="http://schemas.microsoft.com/office/drawing/2014/main" id="{19DB08EE-CC3A-4EFD-86B8-79CDCF0ADC13}"/>
                </a:ext>
              </a:extLst>
            </p:cNvPr>
            <p:cNvSpPr>
              <a:spLocks noChangeShapeType="1"/>
            </p:cNvSpPr>
            <p:nvPr/>
          </p:nvSpPr>
          <p:spPr bwMode="auto">
            <a:xfrm>
              <a:off x="587" y="1476"/>
              <a:ext cx="95" cy="0"/>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0880" name="Text Box 46">
              <a:extLst>
                <a:ext uri="{FF2B5EF4-FFF2-40B4-BE49-F238E27FC236}">
                  <a16:creationId xmlns:a16="http://schemas.microsoft.com/office/drawing/2014/main" id="{B18F7627-40A7-4808-9390-7963D3B8ED19}"/>
                </a:ext>
              </a:extLst>
            </p:cNvPr>
            <p:cNvSpPr txBox="1">
              <a:spLocks noChangeArrowheads="1"/>
            </p:cNvSpPr>
            <p:nvPr/>
          </p:nvSpPr>
          <p:spPr bwMode="auto">
            <a:xfrm>
              <a:off x="2758" y="158"/>
              <a:ext cx="122"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b="1">
                  <a:latin typeface="Times New Roman" panose="02020603050405020304" pitchFamily="18" charset="0"/>
                </a:rPr>
                <a:t>A</a:t>
              </a:r>
            </a:p>
            <a:p>
              <a:pPr algn="ctr"/>
              <a:endParaRPr lang="zh-CN" altLang="en-US" b="1">
                <a:latin typeface="Times New Roman" panose="02020603050405020304" pitchFamily="18" charset="0"/>
              </a:endParaRPr>
            </a:p>
          </p:txBody>
        </p:sp>
        <p:sp>
          <p:nvSpPr>
            <p:cNvPr id="120881" name="Line 47">
              <a:extLst>
                <a:ext uri="{FF2B5EF4-FFF2-40B4-BE49-F238E27FC236}">
                  <a16:creationId xmlns:a16="http://schemas.microsoft.com/office/drawing/2014/main" id="{2FFD94EC-5E58-4604-9FDB-20C6445354E3}"/>
                </a:ext>
              </a:extLst>
            </p:cNvPr>
            <p:cNvSpPr>
              <a:spLocks noChangeShapeType="1"/>
            </p:cNvSpPr>
            <p:nvPr/>
          </p:nvSpPr>
          <p:spPr bwMode="auto">
            <a:xfrm>
              <a:off x="2012" y="604"/>
              <a:ext cx="239"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82" name="Line 48">
              <a:extLst>
                <a:ext uri="{FF2B5EF4-FFF2-40B4-BE49-F238E27FC236}">
                  <a16:creationId xmlns:a16="http://schemas.microsoft.com/office/drawing/2014/main" id="{D3C91905-3FC8-49C4-A4BA-B00FDC0F6484}"/>
                </a:ext>
              </a:extLst>
            </p:cNvPr>
            <p:cNvSpPr>
              <a:spLocks noChangeShapeType="1"/>
            </p:cNvSpPr>
            <p:nvPr/>
          </p:nvSpPr>
          <p:spPr bwMode="auto">
            <a:xfrm>
              <a:off x="2251" y="604"/>
              <a:ext cx="48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883" name="Text Box 49">
              <a:extLst>
                <a:ext uri="{FF2B5EF4-FFF2-40B4-BE49-F238E27FC236}">
                  <a16:creationId xmlns:a16="http://schemas.microsoft.com/office/drawing/2014/main" id="{60A8F314-759A-4BBF-AE46-B7700014B3CB}"/>
                </a:ext>
              </a:extLst>
            </p:cNvPr>
            <p:cNvSpPr txBox="1">
              <a:spLocks noChangeArrowheads="1"/>
            </p:cNvSpPr>
            <p:nvPr/>
          </p:nvSpPr>
          <p:spPr bwMode="auto">
            <a:xfrm>
              <a:off x="624" y="1584"/>
              <a:ext cx="19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b="1">
                  <a:solidFill>
                    <a:srgbClr val="993366"/>
                  </a:solidFill>
                  <a:latin typeface="宋体" panose="02010600030101010101" pitchFamily="2" charset="-122"/>
                </a:rPr>
                <a:t>图</a:t>
              </a:r>
              <a:r>
                <a:rPr lang="en-US" altLang="zh-CN" sz="2000" b="1">
                  <a:solidFill>
                    <a:srgbClr val="993366"/>
                  </a:solidFill>
                  <a:latin typeface="宋体" panose="02010600030101010101" pitchFamily="2" charset="-122"/>
                </a:rPr>
                <a:t>6.6 </a:t>
              </a:r>
              <a:r>
                <a:rPr lang="en-US" altLang="zh-CN" sz="2000" b="1">
                  <a:solidFill>
                    <a:srgbClr val="993366"/>
                  </a:solidFill>
                  <a:latin typeface="Times New Roman" panose="02020603050405020304" pitchFamily="18" charset="0"/>
                </a:rPr>
                <a:t>(a) </a:t>
              </a:r>
              <a:r>
                <a:rPr lang="zh-CN" altLang="en-US" sz="2000" b="1">
                  <a:solidFill>
                    <a:srgbClr val="993366"/>
                  </a:solidFill>
                  <a:latin typeface="Times New Roman" panose="02020603050405020304" pitchFamily="18" charset="0"/>
                </a:rPr>
                <a:t>菊花链查询方式</a:t>
              </a:r>
            </a:p>
          </p:txBody>
        </p:sp>
        <p:sp>
          <p:nvSpPr>
            <p:cNvPr id="120884" name="Text Box 50">
              <a:extLst>
                <a:ext uri="{FF2B5EF4-FFF2-40B4-BE49-F238E27FC236}">
                  <a16:creationId xmlns:a16="http://schemas.microsoft.com/office/drawing/2014/main" id="{363C4410-B2A0-4E08-AB4E-514F01C06A22}"/>
                </a:ext>
              </a:extLst>
            </p:cNvPr>
            <p:cNvSpPr txBox="1">
              <a:spLocks noChangeArrowheads="1"/>
            </p:cNvSpPr>
            <p:nvPr/>
          </p:nvSpPr>
          <p:spPr bwMode="auto">
            <a:xfrm>
              <a:off x="392" y="1317"/>
              <a:ext cx="27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latin typeface="Times New Roman" panose="02020603050405020304" pitchFamily="18" charset="0"/>
                </a:rPr>
                <a:t>BG</a:t>
              </a:r>
            </a:p>
          </p:txBody>
        </p:sp>
        <p:sp>
          <p:nvSpPr>
            <p:cNvPr id="120885" name="Text Box 51">
              <a:extLst>
                <a:ext uri="{FF2B5EF4-FFF2-40B4-BE49-F238E27FC236}">
                  <a16:creationId xmlns:a16="http://schemas.microsoft.com/office/drawing/2014/main" id="{02BBC22A-22D5-483D-A69E-969B853679F2}"/>
                </a:ext>
              </a:extLst>
            </p:cNvPr>
            <p:cNvSpPr txBox="1">
              <a:spLocks noChangeArrowheads="1"/>
            </p:cNvSpPr>
            <p:nvPr/>
          </p:nvSpPr>
          <p:spPr bwMode="auto">
            <a:xfrm>
              <a:off x="1946" y="938"/>
              <a:ext cx="3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latin typeface="Times New Roman" panose="02020603050405020304" pitchFamily="18" charset="0"/>
                </a:rPr>
                <a:t>……</a:t>
              </a:r>
            </a:p>
          </p:txBody>
        </p:sp>
      </p:grpSp>
      <p:sp>
        <p:nvSpPr>
          <p:cNvPr id="120837" name="Rectangle 52">
            <a:extLst>
              <a:ext uri="{FF2B5EF4-FFF2-40B4-BE49-F238E27FC236}">
                <a16:creationId xmlns:a16="http://schemas.microsoft.com/office/drawing/2014/main" id="{26005914-F89D-41FE-B500-51E3D23D3509}"/>
              </a:ext>
            </a:extLst>
          </p:cNvPr>
          <p:cNvSpPr>
            <a:spLocks noChangeArrowheads="1"/>
          </p:cNvSpPr>
          <p:nvPr/>
        </p:nvSpPr>
        <p:spPr bwMode="auto">
          <a:xfrm>
            <a:off x="250825" y="981075"/>
            <a:ext cx="41910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SzPct val="90000"/>
              <a:buFontTx/>
              <a:buBlip>
                <a:blip r:embed="rId2"/>
              </a:buBlip>
            </a:pPr>
            <a:r>
              <a:rPr lang="zh-CN" altLang="en-US" sz="2400" b="1">
                <a:latin typeface="Times New Roman" panose="02020603050405020304" pitchFamily="18" charset="0"/>
              </a:rPr>
              <a:t>     由中央仲裁器（总线控制部件）对主方的总线请求信号</a:t>
            </a:r>
            <a:r>
              <a:rPr lang="en-US" altLang="zh-CN" sz="2400" b="1">
                <a:latin typeface="Times New Roman" panose="02020603050405020304" pitchFamily="18" charset="0"/>
              </a:rPr>
              <a:t>(BR)</a:t>
            </a:r>
            <a:r>
              <a:rPr lang="zh-CN" altLang="en-US" sz="2400" b="1">
                <a:latin typeface="Times New Roman" panose="02020603050405020304" pitchFamily="18" charset="0"/>
              </a:rPr>
              <a:t>进行裁决，并送出总线授权信号</a:t>
            </a:r>
            <a:r>
              <a:rPr lang="en-US" altLang="zh-CN" sz="2400" b="1">
                <a:latin typeface="Times New Roman" panose="02020603050405020304" pitchFamily="18" charset="0"/>
              </a:rPr>
              <a:t>(BG)</a:t>
            </a:r>
            <a:r>
              <a:rPr lang="zh-CN" altLang="en-US" sz="2400" b="1">
                <a:latin typeface="Times New Roman" panose="02020603050405020304" pitchFamily="18" charset="0"/>
              </a:rPr>
              <a:t>。</a:t>
            </a:r>
            <a:r>
              <a:rPr lang="zh-CN" altLang="en-US" sz="2800" b="1">
                <a:latin typeface="宋体" panose="02010600030101010101" pitchFamily="2" charset="-122"/>
              </a:rPr>
              <a:t> </a:t>
            </a:r>
            <a:r>
              <a:rPr lang="en-US" altLang="zh-CN" sz="2400" b="1">
                <a:latin typeface="Times New Roman" panose="02020603050405020304" pitchFamily="18" charset="0"/>
              </a:rPr>
              <a:t>BS</a:t>
            </a:r>
            <a:r>
              <a:rPr lang="zh-CN" altLang="en-US" sz="2400" b="1">
                <a:latin typeface="Times New Roman" panose="02020603050405020304" pitchFamily="18" charset="0"/>
              </a:rPr>
              <a:t>是总线状态（是否忙）</a:t>
            </a:r>
            <a:r>
              <a:rPr lang="en-US" altLang="zh-CN" sz="2400" b="1">
                <a:latin typeface="Times New Roman" panose="02020603050405020304" pitchFamily="18" charset="0"/>
              </a:rPr>
              <a:t>,</a:t>
            </a:r>
            <a:r>
              <a:rPr lang="zh-CN" altLang="en-US" sz="2400" b="1">
                <a:latin typeface="Times New Roman" panose="02020603050405020304" pitchFamily="18" charset="0"/>
              </a:rPr>
              <a:t>也写作</a:t>
            </a:r>
            <a:r>
              <a:rPr lang="en-US" altLang="zh-CN" sz="2400" b="1">
                <a:latin typeface="Times New Roman" panose="02020603050405020304" pitchFamily="18" charset="0"/>
              </a:rPr>
              <a:t>BB</a:t>
            </a:r>
            <a:r>
              <a:rPr lang="zh-CN" altLang="en-US" sz="2400" b="1">
                <a:latin typeface="Times New Roman" panose="02020603050405020304" pitchFamily="18" charset="0"/>
              </a:rPr>
              <a:t>。</a:t>
            </a:r>
          </a:p>
        </p:txBody>
      </p:sp>
      <p:sp>
        <p:nvSpPr>
          <p:cNvPr id="120838" name="Rectangle 53">
            <a:extLst>
              <a:ext uri="{FF2B5EF4-FFF2-40B4-BE49-F238E27FC236}">
                <a16:creationId xmlns:a16="http://schemas.microsoft.com/office/drawing/2014/main" id="{21C0023D-7D92-42DF-85EA-70C4C44C8AD8}"/>
              </a:ext>
            </a:extLst>
          </p:cNvPr>
          <p:cNvSpPr>
            <a:spLocks noChangeArrowheads="1"/>
          </p:cNvSpPr>
          <p:nvPr/>
        </p:nvSpPr>
        <p:spPr bwMode="auto">
          <a:xfrm>
            <a:off x="258763" y="3106738"/>
            <a:ext cx="24701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20000"/>
              </a:spcBef>
              <a:buSzPct val="90000"/>
            </a:pPr>
            <a:r>
              <a:rPr lang="en-US" altLang="zh-CN" sz="2400" b="1">
                <a:solidFill>
                  <a:srgbClr val="181B8E"/>
                </a:solidFill>
                <a:latin typeface="宋体" panose="02010600030101010101" pitchFamily="2" charset="-122"/>
              </a:rPr>
              <a:t>(1)</a:t>
            </a:r>
            <a:r>
              <a:rPr lang="zh-CN" altLang="en-US" sz="2400" b="1">
                <a:solidFill>
                  <a:srgbClr val="181B8E"/>
                </a:solidFill>
                <a:latin typeface="宋体" panose="02010600030101010101" pitchFamily="2" charset="-122"/>
              </a:rPr>
              <a:t>链式查询方式</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F3EB11C0-6F28-4EF7-ADC8-B196CFA6F7EB}"/>
              </a:ext>
            </a:extLst>
          </p:cNvPr>
          <p:cNvSpPr>
            <a:spLocks noGrp="1" noChangeArrowheads="1"/>
          </p:cNvSpPr>
          <p:nvPr>
            <p:ph type="title"/>
          </p:nvPr>
        </p:nvSpPr>
        <p:spPr>
          <a:xfrm>
            <a:off x="76200" y="692150"/>
            <a:ext cx="4495800" cy="603250"/>
          </a:xfrm>
        </p:spPr>
        <p:txBody>
          <a:bodyPr/>
          <a:lstStyle/>
          <a:p>
            <a:pPr algn="l" eaLnBrk="1" hangingPunct="1"/>
            <a:r>
              <a:rPr lang="en-US" altLang="zh-CN" sz="2800" b="1">
                <a:solidFill>
                  <a:srgbClr val="181B8E"/>
                </a:solidFill>
                <a:latin typeface="宋体" panose="02010600030101010101" pitchFamily="2" charset="-122"/>
              </a:rPr>
              <a:t>(2)</a:t>
            </a:r>
            <a:r>
              <a:rPr lang="zh-CN" altLang="en-US" sz="2800" b="1">
                <a:solidFill>
                  <a:srgbClr val="181B8E"/>
                </a:solidFill>
                <a:latin typeface="宋体" panose="02010600030101010101" pitchFamily="2" charset="-122"/>
              </a:rPr>
              <a:t>计数器定时查询方式</a:t>
            </a:r>
            <a:r>
              <a:rPr lang="zh-CN" altLang="en-US" sz="3200" b="1">
                <a:solidFill>
                  <a:srgbClr val="181B8E"/>
                </a:solidFill>
                <a:latin typeface="宋体" panose="02010600030101010101" pitchFamily="2" charset="-122"/>
              </a:rPr>
              <a:t> </a:t>
            </a:r>
          </a:p>
        </p:txBody>
      </p:sp>
      <p:sp>
        <p:nvSpPr>
          <p:cNvPr id="121859" name="Rectangle 3">
            <a:extLst>
              <a:ext uri="{FF2B5EF4-FFF2-40B4-BE49-F238E27FC236}">
                <a16:creationId xmlns:a16="http://schemas.microsoft.com/office/drawing/2014/main" id="{DFC65C57-6629-483B-B6F0-3F511A5B19C1}"/>
              </a:ext>
            </a:extLst>
          </p:cNvPr>
          <p:cNvSpPr>
            <a:spLocks noGrp="1" noChangeArrowheads="1"/>
          </p:cNvSpPr>
          <p:nvPr>
            <p:ph type="body" idx="1"/>
          </p:nvPr>
        </p:nvSpPr>
        <p:spPr>
          <a:xfrm>
            <a:off x="0" y="2590800"/>
            <a:ext cx="4419600" cy="3276600"/>
          </a:xfrm>
        </p:spPr>
        <p:txBody>
          <a:bodyPr/>
          <a:lstStyle/>
          <a:p>
            <a:pPr algn="just" eaLnBrk="1" hangingPunct="1"/>
            <a:r>
              <a:rPr lang="zh-CN" altLang="en-US" sz="2400" b="1">
                <a:latin typeface="Times New Roman" panose="02020603050405020304" pitchFamily="18" charset="0"/>
              </a:rPr>
              <a:t>优点：</a:t>
            </a:r>
          </a:p>
          <a:p>
            <a:pPr algn="just" eaLnBrk="1" hangingPunct="1">
              <a:buFontTx/>
              <a:buNone/>
            </a:pPr>
            <a:r>
              <a:rPr lang="zh-CN" altLang="en-US" sz="2400" b="1">
                <a:latin typeface="Times New Roman" panose="02020603050405020304" pitchFamily="18" charset="0"/>
              </a:rPr>
              <a:t>            优先次序可灵活变动。</a:t>
            </a:r>
          </a:p>
          <a:p>
            <a:pPr algn="just" eaLnBrk="1" hangingPunct="1"/>
            <a:endParaRPr lang="zh-CN" altLang="en-US" sz="1000" b="1"/>
          </a:p>
          <a:p>
            <a:pPr algn="just" eaLnBrk="1" hangingPunct="1"/>
            <a:r>
              <a:rPr lang="zh-CN" altLang="en-US" sz="2400" b="1">
                <a:latin typeface="Times New Roman" panose="02020603050405020304" pitchFamily="18" charset="0"/>
              </a:rPr>
              <a:t>  </a:t>
            </a:r>
            <a:r>
              <a:rPr lang="en-US" altLang="zh-CN" sz="2400" b="1">
                <a:latin typeface="Times New Roman" panose="02020603050405020304" pitchFamily="18" charset="0"/>
              </a:rPr>
              <a:t>A. </a:t>
            </a:r>
            <a:r>
              <a:rPr lang="zh-CN" altLang="en-US" sz="2400" b="1">
                <a:latin typeface="Times New Roman" panose="02020603050405020304" pitchFamily="18" charset="0"/>
              </a:rPr>
              <a:t>固定优先级：</a:t>
            </a:r>
          </a:p>
          <a:p>
            <a:pPr algn="just" eaLnBrk="1" hangingPunct="1"/>
            <a:r>
              <a:rPr lang="zh-CN" altLang="en-US" sz="2400" b="1">
                <a:latin typeface="Times New Roman" panose="02020603050405020304" pitchFamily="18" charset="0"/>
              </a:rPr>
              <a:t>       计数器每次初值均为</a:t>
            </a:r>
            <a:r>
              <a:rPr lang="en-US" altLang="zh-CN" sz="2400" b="1"/>
              <a:t>0</a:t>
            </a:r>
            <a:r>
              <a:rPr lang="zh-CN" altLang="en-US" sz="2400" b="1">
                <a:latin typeface="Times New Roman" panose="02020603050405020304" pitchFamily="18" charset="0"/>
              </a:rPr>
              <a:t>。</a:t>
            </a:r>
          </a:p>
          <a:p>
            <a:pPr algn="just" eaLnBrk="1" hangingPunct="1"/>
            <a:endParaRPr lang="zh-CN" altLang="en-US" sz="1000" b="1"/>
          </a:p>
          <a:p>
            <a:pPr algn="just" eaLnBrk="1" hangingPunct="1"/>
            <a:r>
              <a:rPr lang="zh-CN" altLang="en-US" sz="2400" b="1">
                <a:latin typeface="Times New Roman" panose="02020603050405020304" pitchFamily="18" charset="0"/>
              </a:rPr>
              <a:t> </a:t>
            </a:r>
            <a:r>
              <a:rPr lang="en-US" altLang="zh-CN" sz="2400" b="1">
                <a:latin typeface="Times New Roman" panose="02020603050405020304" pitchFamily="18" charset="0"/>
              </a:rPr>
              <a:t>B. </a:t>
            </a:r>
            <a:r>
              <a:rPr lang="zh-CN" altLang="en-US" sz="2400" b="1">
                <a:latin typeface="Times New Roman" panose="02020603050405020304" pitchFamily="18" charset="0"/>
              </a:rPr>
              <a:t>循环优先级：</a:t>
            </a:r>
          </a:p>
          <a:p>
            <a:pPr algn="just" eaLnBrk="1" hangingPunct="1"/>
            <a:r>
              <a:rPr lang="zh-CN" altLang="en-US" sz="2400" b="1">
                <a:latin typeface="Times New Roman" panose="02020603050405020304" pitchFamily="18" charset="0"/>
              </a:rPr>
              <a:t>      计数器从中止点开始计数</a:t>
            </a:r>
            <a:r>
              <a:rPr lang="en-US" altLang="zh-CN" sz="2400" b="1"/>
              <a:t>(</a:t>
            </a:r>
            <a:r>
              <a:rPr lang="zh-CN" altLang="en-US" sz="2400" b="1">
                <a:latin typeface="Times New Roman" panose="02020603050405020304" pitchFamily="18" charset="0"/>
              </a:rPr>
              <a:t>优先级相等</a:t>
            </a:r>
            <a:r>
              <a:rPr lang="en-US" altLang="zh-CN" sz="2400" b="1"/>
              <a:t>)</a:t>
            </a:r>
            <a:r>
              <a:rPr lang="zh-CN" altLang="en-US" sz="2400" b="1"/>
              <a:t>。</a:t>
            </a:r>
          </a:p>
        </p:txBody>
      </p:sp>
      <p:sp>
        <p:nvSpPr>
          <p:cNvPr id="121860" name="Rectangle 4">
            <a:extLst>
              <a:ext uri="{FF2B5EF4-FFF2-40B4-BE49-F238E27FC236}">
                <a16:creationId xmlns:a16="http://schemas.microsoft.com/office/drawing/2014/main" id="{140D8BBB-86A3-43CD-9086-104A63F274B7}"/>
              </a:ext>
            </a:extLst>
          </p:cNvPr>
          <p:cNvSpPr>
            <a:spLocks noChangeArrowheads="1"/>
          </p:cNvSpPr>
          <p:nvPr/>
        </p:nvSpPr>
        <p:spPr bwMode="auto">
          <a:xfrm>
            <a:off x="304800" y="1447800"/>
            <a:ext cx="792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buFontTx/>
              <a:buBlip>
                <a:blip r:embed="rId2"/>
              </a:buBlip>
            </a:pPr>
            <a:r>
              <a:rPr lang="zh-CN" altLang="en-US" sz="2400" b="1">
                <a:latin typeface="宋体" panose="02010600030101010101" pitchFamily="2" charset="-122"/>
              </a:rPr>
              <a:t>  在</a:t>
            </a:r>
            <a:r>
              <a:rPr lang="en-US" altLang="zh-CN" sz="2400" b="1">
                <a:latin typeface="Times New Roman" panose="02020603050405020304" pitchFamily="18" charset="0"/>
              </a:rPr>
              <a:t>BS=0</a:t>
            </a:r>
            <a:r>
              <a:rPr lang="zh-CN" altLang="en-US" sz="2400" b="1">
                <a:latin typeface="Times New Roman" panose="02020603050405020304" pitchFamily="18" charset="0"/>
              </a:rPr>
              <a:t>时，请求总线的设备，若其地址与计数值一致时， </a:t>
            </a:r>
            <a:r>
              <a:rPr lang="en-US" altLang="zh-CN" sz="2400" b="1">
                <a:latin typeface="Times New Roman" panose="02020603050405020304" pitchFamily="18" charset="0"/>
              </a:rPr>
              <a:t>BS</a:t>
            </a:r>
            <a:r>
              <a:rPr lang="zh-CN" altLang="en-US" sz="2400" b="1">
                <a:latin typeface="Times New Roman" panose="02020603050405020304" pitchFamily="18" charset="0"/>
              </a:rPr>
              <a:t>置“</a:t>
            </a:r>
            <a:r>
              <a:rPr lang="en-US" altLang="zh-CN" sz="2400" b="1">
                <a:latin typeface="Times New Roman" panose="02020603050405020304" pitchFamily="18" charset="0"/>
              </a:rPr>
              <a:t>1” </a:t>
            </a:r>
            <a:r>
              <a:rPr lang="zh-CN" altLang="en-US" sz="2400" b="1">
                <a:latin typeface="宋体" panose="02010600030101010101" pitchFamily="2" charset="-122"/>
              </a:rPr>
              <a:t>，获得了总线使用权，并中止计数查询。</a:t>
            </a:r>
          </a:p>
        </p:txBody>
      </p:sp>
      <p:grpSp>
        <p:nvGrpSpPr>
          <p:cNvPr id="121861" name="Group 5">
            <a:extLst>
              <a:ext uri="{FF2B5EF4-FFF2-40B4-BE49-F238E27FC236}">
                <a16:creationId xmlns:a16="http://schemas.microsoft.com/office/drawing/2014/main" id="{7FF5B652-9EF3-4EF6-87DB-A66F37D395BC}"/>
              </a:ext>
            </a:extLst>
          </p:cNvPr>
          <p:cNvGrpSpPr>
            <a:grpSpLocks/>
          </p:cNvGrpSpPr>
          <p:nvPr/>
        </p:nvGrpSpPr>
        <p:grpSpPr bwMode="auto">
          <a:xfrm>
            <a:off x="4572000" y="2743200"/>
            <a:ext cx="4191000" cy="3429000"/>
            <a:chOff x="0" y="0"/>
            <a:chExt cx="2640" cy="1776"/>
          </a:xfrm>
        </p:grpSpPr>
        <p:sp>
          <p:nvSpPr>
            <p:cNvPr id="121862" name="Rectangle 6">
              <a:extLst>
                <a:ext uri="{FF2B5EF4-FFF2-40B4-BE49-F238E27FC236}">
                  <a16:creationId xmlns:a16="http://schemas.microsoft.com/office/drawing/2014/main" id="{DB45E62E-542F-4D29-A098-8C4535E4B82A}"/>
                </a:ext>
              </a:extLst>
            </p:cNvPr>
            <p:cNvSpPr>
              <a:spLocks noChangeArrowheads="1"/>
            </p:cNvSpPr>
            <p:nvPr/>
          </p:nvSpPr>
          <p:spPr bwMode="auto">
            <a:xfrm>
              <a:off x="0" y="0"/>
              <a:ext cx="388" cy="1426"/>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863" name="Text Box 7">
              <a:extLst>
                <a:ext uri="{FF2B5EF4-FFF2-40B4-BE49-F238E27FC236}">
                  <a16:creationId xmlns:a16="http://schemas.microsoft.com/office/drawing/2014/main" id="{E5687FCB-8A52-4DA9-A7DC-F8E6B00925B0}"/>
                </a:ext>
              </a:extLst>
            </p:cNvPr>
            <p:cNvSpPr txBox="1">
              <a:spLocks noChangeArrowheads="1"/>
            </p:cNvSpPr>
            <p:nvPr/>
          </p:nvSpPr>
          <p:spPr bwMode="auto">
            <a:xfrm>
              <a:off x="116" y="384"/>
              <a:ext cx="167"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Times New Roman" panose="02020603050405020304" pitchFamily="18" charset="0"/>
                </a:rPr>
                <a:t>总线仲裁器</a:t>
              </a:r>
            </a:p>
          </p:txBody>
        </p:sp>
        <p:sp>
          <p:nvSpPr>
            <p:cNvPr id="121864" name="Line 8">
              <a:extLst>
                <a:ext uri="{FF2B5EF4-FFF2-40B4-BE49-F238E27FC236}">
                  <a16:creationId xmlns:a16="http://schemas.microsoft.com/office/drawing/2014/main" id="{B161A553-3DB1-47F2-A08A-D8A540CA82B8}"/>
                </a:ext>
              </a:extLst>
            </p:cNvPr>
            <p:cNvSpPr>
              <a:spLocks noChangeShapeType="1"/>
            </p:cNvSpPr>
            <p:nvPr/>
          </p:nvSpPr>
          <p:spPr bwMode="auto">
            <a:xfrm>
              <a:off x="391" y="279"/>
              <a:ext cx="158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65" name="Line 9">
              <a:extLst>
                <a:ext uri="{FF2B5EF4-FFF2-40B4-BE49-F238E27FC236}">
                  <a16:creationId xmlns:a16="http://schemas.microsoft.com/office/drawing/2014/main" id="{54EAC3BD-9231-4F76-AF8D-4FECB86C51D4}"/>
                </a:ext>
              </a:extLst>
            </p:cNvPr>
            <p:cNvSpPr>
              <a:spLocks noChangeShapeType="1"/>
            </p:cNvSpPr>
            <p:nvPr/>
          </p:nvSpPr>
          <p:spPr bwMode="auto">
            <a:xfrm>
              <a:off x="391" y="422"/>
              <a:ext cx="154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66" name="Line 10">
              <a:extLst>
                <a:ext uri="{FF2B5EF4-FFF2-40B4-BE49-F238E27FC236}">
                  <a16:creationId xmlns:a16="http://schemas.microsoft.com/office/drawing/2014/main" id="{8B052BF2-6CBB-405F-89DC-94657104483D}"/>
                </a:ext>
              </a:extLst>
            </p:cNvPr>
            <p:cNvSpPr>
              <a:spLocks noChangeShapeType="1"/>
            </p:cNvSpPr>
            <p:nvPr/>
          </p:nvSpPr>
          <p:spPr bwMode="auto">
            <a:xfrm>
              <a:off x="396" y="630"/>
              <a:ext cx="1478" cy="0"/>
            </a:xfrm>
            <a:prstGeom prst="line">
              <a:avLst/>
            </a:prstGeom>
            <a:noFill/>
            <a:ln w="19050">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21867" name="Line 11">
              <a:extLst>
                <a:ext uri="{FF2B5EF4-FFF2-40B4-BE49-F238E27FC236}">
                  <a16:creationId xmlns:a16="http://schemas.microsoft.com/office/drawing/2014/main" id="{AEEAB02F-AF0B-4253-BA19-60451057A714}"/>
                </a:ext>
              </a:extLst>
            </p:cNvPr>
            <p:cNvSpPr>
              <a:spLocks noChangeShapeType="1"/>
            </p:cNvSpPr>
            <p:nvPr/>
          </p:nvSpPr>
          <p:spPr bwMode="auto">
            <a:xfrm>
              <a:off x="396" y="781"/>
              <a:ext cx="1543" cy="0"/>
            </a:xfrm>
            <a:prstGeom prst="line">
              <a:avLst/>
            </a:prstGeom>
            <a:noFill/>
            <a:ln w="19050">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21868" name="Text Box 12">
              <a:extLst>
                <a:ext uri="{FF2B5EF4-FFF2-40B4-BE49-F238E27FC236}">
                  <a16:creationId xmlns:a16="http://schemas.microsoft.com/office/drawing/2014/main" id="{4A922B2D-D586-4802-8E99-5CEE426B88B5}"/>
                </a:ext>
              </a:extLst>
            </p:cNvPr>
            <p:cNvSpPr txBox="1">
              <a:spLocks noChangeArrowheads="1"/>
            </p:cNvSpPr>
            <p:nvPr/>
          </p:nvSpPr>
          <p:spPr bwMode="auto">
            <a:xfrm>
              <a:off x="429" y="630"/>
              <a:ext cx="26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latin typeface="Times New Roman" panose="02020603050405020304" pitchFamily="18" charset="0"/>
                </a:rPr>
                <a:t>BS</a:t>
              </a:r>
            </a:p>
          </p:txBody>
        </p:sp>
        <p:sp>
          <p:nvSpPr>
            <p:cNvPr id="121869" name="Text Box 13">
              <a:extLst>
                <a:ext uri="{FF2B5EF4-FFF2-40B4-BE49-F238E27FC236}">
                  <a16:creationId xmlns:a16="http://schemas.microsoft.com/office/drawing/2014/main" id="{2A53D2F9-727B-42BF-8CFA-D66234919A15}"/>
                </a:ext>
              </a:extLst>
            </p:cNvPr>
            <p:cNvSpPr txBox="1">
              <a:spLocks noChangeArrowheads="1"/>
            </p:cNvSpPr>
            <p:nvPr/>
          </p:nvSpPr>
          <p:spPr bwMode="auto">
            <a:xfrm>
              <a:off x="434" y="791"/>
              <a:ext cx="26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latin typeface="Times New Roman" panose="02020603050405020304" pitchFamily="18" charset="0"/>
                </a:rPr>
                <a:t>BR</a:t>
              </a:r>
            </a:p>
          </p:txBody>
        </p:sp>
        <p:sp>
          <p:nvSpPr>
            <p:cNvPr id="121870" name="Rectangle 14">
              <a:extLst>
                <a:ext uri="{FF2B5EF4-FFF2-40B4-BE49-F238E27FC236}">
                  <a16:creationId xmlns:a16="http://schemas.microsoft.com/office/drawing/2014/main" id="{A6072773-2F72-4C4B-9019-FD0A9C75DE85}"/>
                </a:ext>
              </a:extLst>
            </p:cNvPr>
            <p:cNvSpPr>
              <a:spLocks noChangeArrowheads="1"/>
            </p:cNvSpPr>
            <p:nvPr/>
          </p:nvSpPr>
          <p:spPr bwMode="auto">
            <a:xfrm>
              <a:off x="755" y="947"/>
              <a:ext cx="464" cy="431"/>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871" name="Text Box 15">
              <a:extLst>
                <a:ext uri="{FF2B5EF4-FFF2-40B4-BE49-F238E27FC236}">
                  <a16:creationId xmlns:a16="http://schemas.microsoft.com/office/drawing/2014/main" id="{9F38D2C0-D0FF-4103-9AE6-AD53CCC8C340}"/>
                </a:ext>
              </a:extLst>
            </p:cNvPr>
            <p:cNvSpPr txBox="1">
              <a:spLocks noChangeArrowheads="1"/>
            </p:cNvSpPr>
            <p:nvPr/>
          </p:nvSpPr>
          <p:spPr bwMode="auto">
            <a:xfrm>
              <a:off x="720" y="999"/>
              <a:ext cx="548"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a:t>
              </a:r>
            </a:p>
            <a:p>
              <a:pPr algn="ctr"/>
              <a:r>
                <a:rPr lang="zh-CN" altLang="en-US" b="1">
                  <a:latin typeface="Times New Roman" panose="02020603050405020304" pitchFamily="18" charset="0"/>
                </a:rPr>
                <a:t>接口</a:t>
              </a:r>
              <a:r>
                <a:rPr lang="en-US" altLang="zh-CN" b="1">
                  <a:latin typeface="Times New Roman" panose="02020603050405020304" pitchFamily="18" charset="0"/>
                </a:rPr>
                <a:t>0</a:t>
              </a:r>
            </a:p>
          </p:txBody>
        </p:sp>
        <p:sp>
          <p:nvSpPr>
            <p:cNvPr id="121872" name="Line 16">
              <a:extLst>
                <a:ext uri="{FF2B5EF4-FFF2-40B4-BE49-F238E27FC236}">
                  <a16:creationId xmlns:a16="http://schemas.microsoft.com/office/drawing/2014/main" id="{D82E372D-2CDA-45B2-B35B-1BE9AA535F20}"/>
                </a:ext>
              </a:extLst>
            </p:cNvPr>
            <p:cNvSpPr>
              <a:spLocks noChangeShapeType="1"/>
            </p:cNvSpPr>
            <p:nvPr/>
          </p:nvSpPr>
          <p:spPr bwMode="auto">
            <a:xfrm flipV="1">
              <a:off x="828" y="781"/>
              <a:ext cx="0" cy="171"/>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1873" name="Line 17">
              <a:extLst>
                <a:ext uri="{FF2B5EF4-FFF2-40B4-BE49-F238E27FC236}">
                  <a16:creationId xmlns:a16="http://schemas.microsoft.com/office/drawing/2014/main" id="{E63E33A8-419C-4D1D-94E7-E3EB13F07BF5}"/>
                </a:ext>
              </a:extLst>
            </p:cNvPr>
            <p:cNvSpPr>
              <a:spLocks noChangeShapeType="1"/>
            </p:cNvSpPr>
            <p:nvPr/>
          </p:nvSpPr>
          <p:spPr bwMode="auto">
            <a:xfrm flipV="1">
              <a:off x="903" y="630"/>
              <a:ext cx="0" cy="322"/>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1874" name="Line 18">
              <a:extLst>
                <a:ext uri="{FF2B5EF4-FFF2-40B4-BE49-F238E27FC236}">
                  <a16:creationId xmlns:a16="http://schemas.microsoft.com/office/drawing/2014/main" id="{6122F95C-68A8-465F-8791-16A2986E8304}"/>
                </a:ext>
              </a:extLst>
            </p:cNvPr>
            <p:cNvSpPr>
              <a:spLocks noChangeShapeType="1"/>
            </p:cNvSpPr>
            <p:nvPr/>
          </p:nvSpPr>
          <p:spPr bwMode="auto">
            <a:xfrm>
              <a:off x="984" y="431"/>
              <a:ext cx="0" cy="521"/>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1875" name="Line 19">
              <a:extLst>
                <a:ext uri="{FF2B5EF4-FFF2-40B4-BE49-F238E27FC236}">
                  <a16:creationId xmlns:a16="http://schemas.microsoft.com/office/drawing/2014/main" id="{599B2B29-70B7-42B1-A13F-22F7250BA670}"/>
                </a:ext>
              </a:extLst>
            </p:cNvPr>
            <p:cNvSpPr>
              <a:spLocks noChangeShapeType="1"/>
            </p:cNvSpPr>
            <p:nvPr/>
          </p:nvSpPr>
          <p:spPr bwMode="auto">
            <a:xfrm flipV="1">
              <a:off x="1071" y="279"/>
              <a:ext cx="0" cy="673"/>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1876" name="Rectangle 20">
              <a:extLst>
                <a:ext uri="{FF2B5EF4-FFF2-40B4-BE49-F238E27FC236}">
                  <a16:creationId xmlns:a16="http://schemas.microsoft.com/office/drawing/2014/main" id="{46259F7B-BDE8-4DD9-960D-402B780A8B77}"/>
                </a:ext>
              </a:extLst>
            </p:cNvPr>
            <p:cNvSpPr>
              <a:spLocks noChangeArrowheads="1"/>
            </p:cNvSpPr>
            <p:nvPr/>
          </p:nvSpPr>
          <p:spPr bwMode="auto">
            <a:xfrm>
              <a:off x="1418" y="947"/>
              <a:ext cx="464" cy="431"/>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877" name="Text Box 21">
              <a:extLst>
                <a:ext uri="{FF2B5EF4-FFF2-40B4-BE49-F238E27FC236}">
                  <a16:creationId xmlns:a16="http://schemas.microsoft.com/office/drawing/2014/main" id="{57BE17EF-76AA-452C-A83E-2534F929DCC7}"/>
                </a:ext>
              </a:extLst>
            </p:cNvPr>
            <p:cNvSpPr txBox="1">
              <a:spLocks noChangeArrowheads="1"/>
            </p:cNvSpPr>
            <p:nvPr/>
          </p:nvSpPr>
          <p:spPr bwMode="auto">
            <a:xfrm>
              <a:off x="1363" y="1008"/>
              <a:ext cx="557"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a:t>
              </a:r>
            </a:p>
            <a:p>
              <a:pPr algn="ctr"/>
              <a:r>
                <a:rPr lang="zh-CN" altLang="en-US" b="1">
                  <a:latin typeface="Times New Roman" panose="02020603050405020304" pitchFamily="18" charset="0"/>
                </a:rPr>
                <a:t>接口</a:t>
              </a:r>
              <a:r>
                <a:rPr lang="en-US" altLang="zh-CN" b="1">
                  <a:latin typeface="Times New Roman" panose="02020603050405020304" pitchFamily="18" charset="0"/>
                </a:rPr>
                <a:t>1</a:t>
              </a:r>
            </a:p>
          </p:txBody>
        </p:sp>
        <p:sp>
          <p:nvSpPr>
            <p:cNvPr id="121878" name="Rectangle 22">
              <a:extLst>
                <a:ext uri="{FF2B5EF4-FFF2-40B4-BE49-F238E27FC236}">
                  <a16:creationId xmlns:a16="http://schemas.microsoft.com/office/drawing/2014/main" id="{894C728F-0192-411C-986E-A239B1DF0579}"/>
                </a:ext>
              </a:extLst>
            </p:cNvPr>
            <p:cNvSpPr>
              <a:spLocks noChangeArrowheads="1"/>
            </p:cNvSpPr>
            <p:nvPr/>
          </p:nvSpPr>
          <p:spPr bwMode="auto">
            <a:xfrm>
              <a:off x="2168" y="947"/>
              <a:ext cx="464" cy="431"/>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879" name="Text Box 23">
              <a:extLst>
                <a:ext uri="{FF2B5EF4-FFF2-40B4-BE49-F238E27FC236}">
                  <a16:creationId xmlns:a16="http://schemas.microsoft.com/office/drawing/2014/main" id="{D0BC2CDD-251B-4C30-BFA8-B3BF2536748B}"/>
                </a:ext>
              </a:extLst>
            </p:cNvPr>
            <p:cNvSpPr txBox="1">
              <a:spLocks noChangeArrowheads="1"/>
            </p:cNvSpPr>
            <p:nvPr/>
          </p:nvSpPr>
          <p:spPr bwMode="auto">
            <a:xfrm>
              <a:off x="2160" y="1008"/>
              <a:ext cx="479"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a:t>
              </a:r>
            </a:p>
            <a:p>
              <a:pPr algn="ctr"/>
              <a:r>
                <a:rPr lang="zh-CN" altLang="en-US" b="1">
                  <a:latin typeface="Times New Roman" panose="02020603050405020304" pitchFamily="18" charset="0"/>
                </a:rPr>
                <a:t>接口</a:t>
              </a:r>
              <a:r>
                <a:rPr lang="en-US" altLang="zh-CN" b="1">
                  <a:latin typeface="Times New Roman" panose="02020603050405020304" pitchFamily="18" charset="0"/>
                </a:rPr>
                <a:t>n</a:t>
              </a:r>
            </a:p>
          </p:txBody>
        </p:sp>
        <p:sp>
          <p:nvSpPr>
            <p:cNvPr id="121880" name="Line 24">
              <a:extLst>
                <a:ext uri="{FF2B5EF4-FFF2-40B4-BE49-F238E27FC236}">
                  <a16:creationId xmlns:a16="http://schemas.microsoft.com/office/drawing/2014/main" id="{29A330DF-9FED-404F-A8AC-092681F4CCB5}"/>
                </a:ext>
              </a:extLst>
            </p:cNvPr>
            <p:cNvSpPr>
              <a:spLocks noChangeShapeType="1"/>
            </p:cNvSpPr>
            <p:nvPr/>
          </p:nvSpPr>
          <p:spPr bwMode="auto">
            <a:xfrm flipV="1">
              <a:off x="2257" y="781"/>
              <a:ext cx="0" cy="171"/>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1881" name="Line 25">
              <a:extLst>
                <a:ext uri="{FF2B5EF4-FFF2-40B4-BE49-F238E27FC236}">
                  <a16:creationId xmlns:a16="http://schemas.microsoft.com/office/drawing/2014/main" id="{50415961-430F-4EC9-ADE2-A84197BF2C06}"/>
                </a:ext>
              </a:extLst>
            </p:cNvPr>
            <p:cNvSpPr>
              <a:spLocks noChangeShapeType="1"/>
            </p:cNvSpPr>
            <p:nvPr/>
          </p:nvSpPr>
          <p:spPr bwMode="auto">
            <a:xfrm flipV="1">
              <a:off x="2338" y="630"/>
              <a:ext cx="0" cy="322"/>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1882" name="Line 26">
              <a:extLst>
                <a:ext uri="{FF2B5EF4-FFF2-40B4-BE49-F238E27FC236}">
                  <a16:creationId xmlns:a16="http://schemas.microsoft.com/office/drawing/2014/main" id="{331B4579-C65B-4F44-AEE9-AF06E7DD451E}"/>
                </a:ext>
              </a:extLst>
            </p:cNvPr>
            <p:cNvSpPr>
              <a:spLocks noChangeShapeType="1"/>
            </p:cNvSpPr>
            <p:nvPr/>
          </p:nvSpPr>
          <p:spPr bwMode="auto">
            <a:xfrm>
              <a:off x="2408" y="422"/>
              <a:ext cx="0" cy="530"/>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1883" name="Line 27">
              <a:extLst>
                <a:ext uri="{FF2B5EF4-FFF2-40B4-BE49-F238E27FC236}">
                  <a16:creationId xmlns:a16="http://schemas.microsoft.com/office/drawing/2014/main" id="{BE89176D-73AC-4917-9F47-78E86ED2AD34}"/>
                </a:ext>
              </a:extLst>
            </p:cNvPr>
            <p:cNvSpPr>
              <a:spLocks noChangeShapeType="1"/>
            </p:cNvSpPr>
            <p:nvPr/>
          </p:nvSpPr>
          <p:spPr bwMode="auto">
            <a:xfrm flipV="1">
              <a:off x="2484" y="279"/>
              <a:ext cx="0" cy="663"/>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1884" name="Line 28">
              <a:extLst>
                <a:ext uri="{FF2B5EF4-FFF2-40B4-BE49-F238E27FC236}">
                  <a16:creationId xmlns:a16="http://schemas.microsoft.com/office/drawing/2014/main" id="{DDEA92DE-0012-4A54-BFEA-80ACE22AB948}"/>
                </a:ext>
              </a:extLst>
            </p:cNvPr>
            <p:cNvSpPr>
              <a:spLocks noChangeShapeType="1"/>
            </p:cNvSpPr>
            <p:nvPr/>
          </p:nvSpPr>
          <p:spPr bwMode="auto">
            <a:xfrm>
              <a:off x="1950" y="781"/>
              <a:ext cx="232"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5" name="Line 29">
              <a:extLst>
                <a:ext uri="{FF2B5EF4-FFF2-40B4-BE49-F238E27FC236}">
                  <a16:creationId xmlns:a16="http://schemas.microsoft.com/office/drawing/2014/main" id="{308C453E-8A2F-4D1B-A4AE-D656349150C8}"/>
                </a:ext>
              </a:extLst>
            </p:cNvPr>
            <p:cNvSpPr>
              <a:spLocks noChangeShapeType="1"/>
            </p:cNvSpPr>
            <p:nvPr/>
          </p:nvSpPr>
          <p:spPr bwMode="auto">
            <a:xfrm>
              <a:off x="2182" y="781"/>
              <a:ext cx="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6" name="Line 30">
              <a:extLst>
                <a:ext uri="{FF2B5EF4-FFF2-40B4-BE49-F238E27FC236}">
                  <a16:creationId xmlns:a16="http://schemas.microsoft.com/office/drawing/2014/main" id="{F720F118-21A4-457B-B02C-76F359D48764}"/>
                </a:ext>
              </a:extLst>
            </p:cNvPr>
            <p:cNvSpPr>
              <a:spLocks noChangeShapeType="1"/>
            </p:cNvSpPr>
            <p:nvPr/>
          </p:nvSpPr>
          <p:spPr bwMode="auto">
            <a:xfrm>
              <a:off x="391" y="137"/>
              <a:ext cx="224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87" name="Text Box 31">
              <a:extLst>
                <a:ext uri="{FF2B5EF4-FFF2-40B4-BE49-F238E27FC236}">
                  <a16:creationId xmlns:a16="http://schemas.microsoft.com/office/drawing/2014/main" id="{EF41BE43-8007-4E9F-87F0-40E307D9FF28}"/>
                </a:ext>
              </a:extLst>
            </p:cNvPr>
            <p:cNvSpPr txBox="1">
              <a:spLocks noChangeArrowheads="1"/>
            </p:cNvSpPr>
            <p:nvPr/>
          </p:nvSpPr>
          <p:spPr bwMode="auto">
            <a:xfrm>
              <a:off x="296" y="432"/>
              <a:ext cx="760"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设备地址</a:t>
              </a:r>
            </a:p>
          </p:txBody>
        </p:sp>
        <p:sp>
          <p:nvSpPr>
            <p:cNvPr id="121888" name="Line 32">
              <a:extLst>
                <a:ext uri="{FF2B5EF4-FFF2-40B4-BE49-F238E27FC236}">
                  <a16:creationId xmlns:a16="http://schemas.microsoft.com/office/drawing/2014/main" id="{360FCDFB-81F0-4AB1-B8A1-29D82259F77B}"/>
                </a:ext>
              </a:extLst>
            </p:cNvPr>
            <p:cNvSpPr>
              <a:spLocks noChangeShapeType="1"/>
            </p:cNvSpPr>
            <p:nvPr/>
          </p:nvSpPr>
          <p:spPr bwMode="auto">
            <a:xfrm flipV="1">
              <a:off x="1157" y="137"/>
              <a:ext cx="0" cy="815"/>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1889" name="Line 33">
              <a:extLst>
                <a:ext uri="{FF2B5EF4-FFF2-40B4-BE49-F238E27FC236}">
                  <a16:creationId xmlns:a16="http://schemas.microsoft.com/office/drawing/2014/main" id="{BBAA2D64-0978-4DBC-9F1A-C9B41BBF1F23}"/>
                </a:ext>
              </a:extLst>
            </p:cNvPr>
            <p:cNvSpPr>
              <a:spLocks noChangeShapeType="1"/>
            </p:cNvSpPr>
            <p:nvPr/>
          </p:nvSpPr>
          <p:spPr bwMode="auto">
            <a:xfrm flipV="1">
              <a:off x="1497" y="781"/>
              <a:ext cx="0" cy="171"/>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1890" name="Line 34">
              <a:extLst>
                <a:ext uri="{FF2B5EF4-FFF2-40B4-BE49-F238E27FC236}">
                  <a16:creationId xmlns:a16="http://schemas.microsoft.com/office/drawing/2014/main" id="{78DEB282-9EBE-419F-9DC7-DE26DB4CF445}"/>
                </a:ext>
              </a:extLst>
            </p:cNvPr>
            <p:cNvSpPr>
              <a:spLocks noChangeShapeType="1"/>
            </p:cNvSpPr>
            <p:nvPr/>
          </p:nvSpPr>
          <p:spPr bwMode="auto">
            <a:xfrm flipV="1">
              <a:off x="1572" y="630"/>
              <a:ext cx="0" cy="322"/>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1891" name="Line 35">
              <a:extLst>
                <a:ext uri="{FF2B5EF4-FFF2-40B4-BE49-F238E27FC236}">
                  <a16:creationId xmlns:a16="http://schemas.microsoft.com/office/drawing/2014/main" id="{106A4FCC-441B-4D1F-B693-38C4631BDBFC}"/>
                </a:ext>
              </a:extLst>
            </p:cNvPr>
            <p:cNvSpPr>
              <a:spLocks noChangeShapeType="1"/>
            </p:cNvSpPr>
            <p:nvPr/>
          </p:nvSpPr>
          <p:spPr bwMode="auto">
            <a:xfrm>
              <a:off x="1653" y="431"/>
              <a:ext cx="0" cy="521"/>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1892" name="Line 36">
              <a:extLst>
                <a:ext uri="{FF2B5EF4-FFF2-40B4-BE49-F238E27FC236}">
                  <a16:creationId xmlns:a16="http://schemas.microsoft.com/office/drawing/2014/main" id="{3364C938-7915-4EA0-BB80-9A0E11585496}"/>
                </a:ext>
              </a:extLst>
            </p:cNvPr>
            <p:cNvSpPr>
              <a:spLocks noChangeShapeType="1"/>
            </p:cNvSpPr>
            <p:nvPr/>
          </p:nvSpPr>
          <p:spPr bwMode="auto">
            <a:xfrm flipV="1">
              <a:off x="1739" y="279"/>
              <a:ext cx="0" cy="673"/>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1893" name="Line 37">
              <a:extLst>
                <a:ext uri="{FF2B5EF4-FFF2-40B4-BE49-F238E27FC236}">
                  <a16:creationId xmlns:a16="http://schemas.microsoft.com/office/drawing/2014/main" id="{BC0D713A-AFDF-42E4-8F67-702C6F59D7FC}"/>
                </a:ext>
              </a:extLst>
            </p:cNvPr>
            <p:cNvSpPr>
              <a:spLocks noChangeShapeType="1"/>
            </p:cNvSpPr>
            <p:nvPr/>
          </p:nvSpPr>
          <p:spPr bwMode="auto">
            <a:xfrm flipV="1">
              <a:off x="1826" y="137"/>
              <a:ext cx="0" cy="815"/>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1894" name="Line 38">
              <a:extLst>
                <a:ext uri="{FF2B5EF4-FFF2-40B4-BE49-F238E27FC236}">
                  <a16:creationId xmlns:a16="http://schemas.microsoft.com/office/drawing/2014/main" id="{1236B5BE-EFEF-4130-A92A-AE9B675A3E77}"/>
                </a:ext>
              </a:extLst>
            </p:cNvPr>
            <p:cNvSpPr>
              <a:spLocks noChangeShapeType="1"/>
            </p:cNvSpPr>
            <p:nvPr/>
          </p:nvSpPr>
          <p:spPr bwMode="auto">
            <a:xfrm>
              <a:off x="1880" y="630"/>
              <a:ext cx="231"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5" name="Line 39">
              <a:extLst>
                <a:ext uri="{FF2B5EF4-FFF2-40B4-BE49-F238E27FC236}">
                  <a16:creationId xmlns:a16="http://schemas.microsoft.com/office/drawing/2014/main" id="{EC0A8D6D-E327-4D3B-A9A6-D89B52878BC0}"/>
                </a:ext>
              </a:extLst>
            </p:cNvPr>
            <p:cNvSpPr>
              <a:spLocks noChangeShapeType="1"/>
            </p:cNvSpPr>
            <p:nvPr/>
          </p:nvSpPr>
          <p:spPr bwMode="auto">
            <a:xfrm>
              <a:off x="2117" y="630"/>
              <a:ext cx="22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6" name="Line 40">
              <a:extLst>
                <a:ext uri="{FF2B5EF4-FFF2-40B4-BE49-F238E27FC236}">
                  <a16:creationId xmlns:a16="http://schemas.microsoft.com/office/drawing/2014/main" id="{78B00ED5-68C8-4D48-BFB9-0B6F1A8341F7}"/>
                </a:ext>
              </a:extLst>
            </p:cNvPr>
            <p:cNvSpPr>
              <a:spLocks noChangeShapeType="1"/>
            </p:cNvSpPr>
            <p:nvPr/>
          </p:nvSpPr>
          <p:spPr bwMode="auto">
            <a:xfrm>
              <a:off x="1944" y="422"/>
              <a:ext cx="232"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7" name="Line 41">
              <a:extLst>
                <a:ext uri="{FF2B5EF4-FFF2-40B4-BE49-F238E27FC236}">
                  <a16:creationId xmlns:a16="http://schemas.microsoft.com/office/drawing/2014/main" id="{A4399726-AB15-4C80-BDAD-96628EE2C2AF}"/>
                </a:ext>
              </a:extLst>
            </p:cNvPr>
            <p:cNvSpPr>
              <a:spLocks noChangeShapeType="1"/>
            </p:cNvSpPr>
            <p:nvPr/>
          </p:nvSpPr>
          <p:spPr bwMode="auto">
            <a:xfrm>
              <a:off x="2182" y="422"/>
              <a:ext cx="22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898" name="Line 42">
              <a:extLst>
                <a:ext uri="{FF2B5EF4-FFF2-40B4-BE49-F238E27FC236}">
                  <a16:creationId xmlns:a16="http://schemas.microsoft.com/office/drawing/2014/main" id="{F9F28839-9437-4350-B641-A14FF39CBC67}"/>
                </a:ext>
              </a:extLst>
            </p:cNvPr>
            <p:cNvSpPr>
              <a:spLocks noChangeShapeType="1"/>
            </p:cNvSpPr>
            <p:nvPr/>
          </p:nvSpPr>
          <p:spPr bwMode="auto">
            <a:xfrm flipV="1">
              <a:off x="2564" y="128"/>
              <a:ext cx="0" cy="824"/>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1899" name="Line 43">
              <a:extLst>
                <a:ext uri="{FF2B5EF4-FFF2-40B4-BE49-F238E27FC236}">
                  <a16:creationId xmlns:a16="http://schemas.microsoft.com/office/drawing/2014/main" id="{CB17D565-E55F-4FD4-ACD1-5AE29CEAEFE6}"/>
                </a:ext>
              </a:extLst>
            </p:cNvPr>
            <p:cNvSpPr>
              <a:spLocks noChangeShapeType="1"/>
            </p:cNvSpPr>
            <p:nvPr/>
          </p:nvSpPr>
          <p:spPr bwMode="auto">
            <a:xfrm>
              <a:off x="1977" y="279"/>
              <a:ext cx="232"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00" name="Line 44">
              <a:extLst>
                <a:ext uri="{FF2B5EF4-FFF2-40B4-BE49-F238E27FC236}">
                  <a16:creationId xmlns:a16="http://schemas.microsoft.com/office/drawing/2014/main" id="{6DC3EB4E-F739-45B6-942F-66F584E43368}"/>
                </a:ext>
              </a:extLst>
            </p:cNvPr>
            <p:cNvSpPr>
              <a:spLocks noChangeShapeType="1"/>
            </p:cNvSpPr>
            <p:nvPr/>
          </p:nvSpPr>
          <p:spPr bwMode="auto">
            <a:xfrm>
              <a:off x="2214" y="279"/>
              <a:ext cx="42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1901" name="Text Box 45">
              <a:extLst>
                <a:ext uri="{FF2B5EF4-FFF2-40B4-BE49-F238E27FC236}">
                  <a16:creationId xmlns:a16="http://schemas.microsoft.com/office/drawing/2014/main" id="{1C66192D-3B46-4EEF-8D83-BB84D2F96D31}"/>
                </a:ext>
              </a:extLst>
            </p:cNvPr>
            <p:cNvSpPr txBox="1">
              <a:spLocks noChangeArrowheads="1"/>
            </p:cNvSpPr>
            <p:nvPr/>
          </p:nvSpPr>
          <p:spPr bwMode="auto">
            <a:xfrm>
              <a:off x="240" y="1584"/>
              <a:ext cx="21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b="1">
                  <a:solidFill>
                    <a:srgbClr val="993366"/>
                  </a:solidFill>
                  <a:latin typeface="Times New Roman" panose="02020603050405020304" pitchFamily="18" charset="0"/>
                </a:rPr>
                <a:t>图</a:t>
              </a:r>
              <a:r>
                <a:rPr lang="en-US" altLang="zh-CN" sz="2000" b="1">
                  <a:solidFill>
                    <a:srgbClr val="993366"/>
                  </a:solidFill>
                  <a:latin typeface="Times New Roman" panose="02020603050405020304" pitchFamily="18" charset="0"/>
                </a:rPr>
                <a:t>6.6 (b) </a:t>
              </a:r>
              <a:r>
                <a:rPr lang="zh-CN" altLang="en-US" sz="2000" b="1">
                  <a:solidFill>
                    <a:srgbClr val="993366"/>
                  </a:solidFill>
                  <a:latin typeface="Times New Roman" panose="02020603050405020304" pitchFamily="18" charset="0"/>
                </a:rPr>
                <a:t>计数器定时查询方式</a:t>
              </a:r>
            </a:p>
            <a:p>
              <a:pPr algn="ctr"/>
              <a:endParaRPr lang="zh-CN" altLang="en-US" sz="2000" b="1">
                <a:solidFill>
                  <a:srgbClr val="993366"/>
                </a:solidFill>
                <a:latin typeface="Times New Roman" panose="02020603050405020304" pitchFamily="18" charset="0"/>
              </a:endParaRPr>
            </a:p>
          </p:txBody>
        </p:sp>
        <p:sp>
          <p:nvSpPr>
            <p:cNvPr id="121902" name="Text Box 46">
              <a:extLst>
                <a:ext uri="{FF2B5EF4-FFF2-40B4-BE49-F238E27FC236}">
                  <a16:creationId xmlns:a16="http://schemas.microsoft.com/office/drawing/2014/main" id="{852423D0-B75D-496C-9700-194DCDA24CE2}"/>
                </a:ext>
              </a:extLst>
            </p:cNvPr>
            <p:cNvSpPr txBox="1">
              <a:spLocks noChangeArrowheads="1"/>
            </p:cNvSpPr>
            <p:nvPr/>
          </p:nvSpPr>
          <p:spPr bwMode="auto">
            <a:xfrm>
              <a:off x="1886" y="1077"/>
              <a:ext cx="30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latin typeface="Times New Roman" panose="02020603050405020304" pitchFamily="18" charset="0"/>
                </a:rPr>
                <a:t>……</a:t>
              </a: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6EE5A4A8-73E7-4234-92F8-1178AC1BDD21}"/>
              </a:ext>
            </a:extLst>
          </p:cNvPr>
          <p:cNvSpPr>
            <a:spLocks noGrp="1" noChangeArrowheads="1"/>
          </p:cNvSpPr>
          <p:nvPr>
            <p:ph type="title"/>
          </p:nvPr>
        </p:nvSpPr>
        <p:spPr>
          <a:xfrm>
            <a:off x="-225425" y="914400"/>
            <a:ext cx="3883025" cy="527050"/>
          </a:xfrm>
        </p:spPr>
        <p:txBody>
          <a:bodyPr/>
          <a:lstStyle/>
          <a:p>
            <a:pPr eaLnBrk="1" hangingPunct="1"/>
            <a:r>
              <a:rPr lang="en-US" altLang="zh-CN" sz="2400" b="1">
                <a:solidFill>
                  <a:srgbClr val="181B8E"/>
                </a:solidFill>
                <a:latin typeface="宋体" panose="02010600030101010101" pitchFamily="2" charset="-122"/>
              </a:rPr>
              <a:t>(3)</a:t>
            </a:r>
            <a:r>
              <a:rPr lang="zh-CN" altLang="en-US" sz="2400" b="1">
                <a:solidFill>
                  <a:srgbClr val="181B8E"/>
                </a:solidFill>
                <a:latin typeface="宋体" panose="02010600030101010101" pitchFamily="2" charset="-122"/>
              </a:rPr>
              <a:t>独立请求方式</a:t>
            </a:r>
            <a:r>
              <a:rPr lang="zh-CN" altLang="en-US" sz="3200" b="1">
                <a:solidFill>
                  <a:srgbClr val="181B8E"/>
                </a:solidFill>
                <a:latin typeface="宋体" panose="02010600030101010101" pitchFamily="2" charset="-122"/>
              </a:rPr>
              <a:t> </a:t>
            </a:r>
          </a:p>
        </p:txBody>
      </p:sp>
      <p:sp>
        <p:nvSpPr>
          <p:cNvPr id="122883" name="Rectangle 3">
            <a:extLst>
              <a:ext uri="{FF2B5EF4-FFF2-40B4-BE49-F238E27FC236}">
                <a16:creationId xmlns:a16="http://schemas.microsoft.com/office/drawing/2014/main" id="{51D61DFA-E5CD-4ED4-A306-F0B3674E8940}"/>
              </a:ext>
            </a:extLst>
          </p:cNvPr>
          <p:cNvSpPr>
            <a:spLocks noGrp="1" noChangeArrowheads="1"/>
          </p:cNvSpPr>
          <p:nvPr>
            <p:ph type="body" idx="1"/>
          </p:nvPr>
        </p:nvSpPr>
        <p:spPr>
          <a:xfrm>
            <a:off x="381000" y="2667000"/>
            <a:ext cx="4495800" cy="2286000"/>
          </a:xfrm>
        </p:spPr>
        <p:txBody>
          <a:bodyPr/>
          <a:lstStyle/>
          <a:p>
            <a:pPr eaLnBrk="1" hangingPunct="1">
              <a:buFontTx/>
              <a:buNone/>
            </a:pPr>
            <a:endParaRPr lang="zh-CN" altLang="en-US" b="1"/>
          </a:p>
          <a:p>
            <a:pPr eaLnBrk="1" hangingPunct="1"/>
            <a:r>
              <a:rPr lang="zh-CN" altLang="en-US" sz="2400" b="1">
                <a:latin typeface="宋体" panose="02010600030101010101" pitchFamily="2" charset="-122"/>
              </a:rPr>
              <a:t>优点：响应速度快，对优先次 序的控制灵活。</a:t>
            </a:r>
            <a:r>
              <a:rPr lang="zh-CN" altLang="en-US" b="1"/>
              <a:t> </a:t>
            </a:r>
          </a:p>
          <a:p>
            <a:pPr eaLnBrk="1" hangingPunct="1"/>
            <a:r>
              <a:rPr lang="zh-CN" altLang="en-US" sz="2400" b="1">
                <a:latin typeface="宋体" panose="02010600030101010101" pitchFamily="2" charset="-122"/>
              </a:rPr>
              <a:t>缺点：控制线数量多。</a:t>
            </a:r>
            <a:r>
              <a:rPr lang="zh-CN" altLang="en-US" b="1"/>
              <a:t> </a:t>
            </a:r>
          </a:p>
        </p:txBody>
      </p:sp>
      <p:grpSp>
        <p:nvGrpSpPr>
          <p:cNvPr id="122884" name="Group 4">
            <a:extLst>
              <a:ext uri="{FF2B5EF4-FFF2-40B4-BE49-F238E27FC236}">
                <a16:creationId xmlns:a16="http://schemas.microsoft.com/office/drawing/2014/main" id="{FFF250CC-8AF5-4166-929A-72B644FDC51A}"/>
              </a:ext>
            </a:extLst>
          </p:cNvPr>
          <p:cNvGrpSpPr>
            <a:grpSpLocks/>
          </p:cNvGrpSpPr>
          <p:nvPr/>
        </p:nvGrpSpPr>
        <p:grpSpPr bwMode="auto">
          <a:xfrm>
            <a:off x="4876800" y="2743200"/>
            <a:ext cx="3962400" cy="3536950"/>
            <a:chOff x="0" y="0"/>
            <a:chExt cx="2496" cy="2228"/>
          </a:xfrm>
        </p:grpSpPr>
        <p:grpSp>
          <p:nvGrpSpPr>
            <p:cNvPr id="122886" name="Group 5">
              <a:extLst>
                <a:ext uri="{FF2B5EF4-FFF2-40B4-BE49-F238E27FC236}">
                  <a16:creationId xmlns:a16="http://schemas.microsoft.com/office/drawing/2014/main" id="{379ADAA3-D602-4938-A3F8-1D4B813F899F}"/>
                </a:ext>
              </a:extLst>
            </p:cNvPr>
            <p:cNvGrpSpPr>
              <a:grpSpLocks/>
            </p:cNvGrpSpPr>
            <p:nvPr/>
          </p:nvGrpSpPr>
          <p:grpSpPr bwMode="auto">
            <a:xfrm>
              <a:off x="0" y="0"/>
              <a:ext cx="2496" cy="1872"/>
              <a:chOff x="0" y="0"/>
              <a:chExt cx="2496" cy="1872"/>
            </a:xfrm>
          </p:grpSpPr>
          <p:sp>
            <p:nvSpPr>
              <p:cNvPr id="122888" name="Rectangle 6">
                <a:extLst>
                  <a:ext uri="{FF2B5EF4-FFF2-40B4-BE49-F238E27FC236}">
                    <a16:creationId xmlns:a16="http://schemas.microsoft.com/office/drawing/2014/main" id="{BC4597CB-B253-4859-9783-E5E7F8B043E4}"/>
                  </a:ext>
                </a:extLst>
              </p:cNvPr>
              <p:cNvSpPr>
                <a:spLocks noChangeArrowheads="1"/>
              </p:cNvSpPr>
              <p:nvPr/>
            </p:nvSpPr>
            <p:spPr bwMode="auto">
              <a:xfrm>
                <a:off x="0" y="0"/>
                <a:ext cx="368" cy="1860"/>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89" name="Text Box 7">
                <a:extLst>
                  <a:ext uri="{FF2B5EF4-FFF2-40B4-BE49-F238E27FC236}">
                    <a16:creationId xmlns:a16="http://schemas.microsoft.com/office/drawing/2014/main" id="{071EC2DD-4283-4BC1-9270-A5C19BCD6C8F}"/>
                  </a:ext>
                </a:extLst>
              </p:cNvPr>
              <p:cNvSpPr txBox="1">
                <a:spLocks noChangeArrowheads="1"/>
              </p:cNvSpPr>
              <p:nvPr/>
            </p:nvSpPr>
            <p:spPr bwMode="auto">
              <a:xfrm>
                <a:off x="110" y="501"/>
                <a:ext cx="159"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Times New Roman" panose="02020603050405020304" pitchFamily="18" charset="0"/>
                  </a:rPr>
                  <a:t>总线仲裁器</a:t>
                </a:r>
              </a:p>
            </p:txBody>
          </p:sp>
          <p:sp>
            <p:nvSpPr>
              <p:cNvPr id="122890" name="Line 8">
                <a:extLst>
                  <a:ext uri="{FF2B5EF4-FFF2-40B4-BE49-F238E27FC236}">
                    <a16:creationId xmlns:a16="http://schemas.microsoft.com/office/drawing/2014/main" id="{38E10527-C4A7-4F54-A89C-0B7DA01FF0EA}"/>
                  </a:ext>
                </a:extLst>
              </p:cNvPr>
              <p:cNvSpPr>
                <a:spLocks noChangeShapeType="1"/>
              </p:cNvSpPr>
              <p:nvPr/>
            </p:nvSpPr>
            <p:spPr bwMode="auto">
              <a:xfrm>
                <a:off x="371" y="68"/>
                <a:ext cx="150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1" name="Line 9">
                <a:extLst>
                  <a:ext uri="{FF2B5EF4-FFF2-40B4-BE49-F238E27FC236}">
                    <a16:creationId xmlns:a16="http://schemas.microsoft.com/office/drawing/2014/main" id="{0AB91356-CF52-41A5-8032-FAD230FA0347}"/>
                  </a:ext>
                </a:extLst>
              </p:cNvPr>
              <p:cNvSpPr>
                <a:spLocks noChangeShapeType="1"/>
              </p:cNvSpPr>
              <p:nvPr/>
            </p:nvSpPr>
            <p:spPr bwMode="auto">
              <a:xfrm>
                <a:off x="371" y="216"/>
                <a:ext cx="146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2" name="Line 10">
                <a:extLst>
                  <a:ext uri="{FF2B5EF4-FFF2-40B4-BE49-F238E27FC236}">
                    <a16:creationId xmlns:a16="http://schemas.microsoft.com/office/drawing/2014/main" id="{6272C793-B4EC-448E-A1CB-1BD06A2CF0A8}"/>
                  </a:ext>
                </a:extLst>
              </p:cNvPr>
              <p:cNvSpPr>
                <a:spLocks noChangeShapeType="1"/>
              </p:cNvSpPr>
              <p:nvPr/>
            </p:nvSpPr>
            <p:spPr bwMode="auto">
              <a:xfrm>
                <a:off x="376" y="389"/>
                <a:ext cx="1401" cy="0"/>
              </a:xfrm>
              <a:prstGeom prst="line">
                <a:avLst/>
              </a:prstGeom>
              <a:noFill/>
              <a:ln w="19050">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22893" name="Rectangle 11">
                <a:extLst>
                  <a:ext uri="{FF2B5EF4-FFF2-40B4-BE49-F238E27FC236}">
                    <a16:creationId xmlns:a16="http://schemas.microsoft.com/office/drawing/2014/main" id="{C74C5E23-2250-4BB8-BA70-07675BF92A01}"/>
                  </a:ext>
                </a:extLst>
              </p:cNvPr>
              <p:cNvSpPr>
                <a:spLocks noChangeArrowheads="1"/>
              </p:cNvSpPr>
              <p:nvPr/>
            </p:nvSpPr>
            <p:spPr bwMode="auto">
              <a:xfrm>
                <a:off x="716" y="1309"/>
                <a:ext cx="440" cy="563"/>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4" name="Text Box 12">
                <a:extLst>
                  <a:ext uri="{FF2B5EF4-FFF2-40B4-BE49-F238E27FC236}">
                    <a16:creationId xmlns:a16="http://schemas.microsoft.com/office/drawing/2014/main" id="{F08B1B8A-8DD0-4534-9019-D59C57BCAD00}"/>
                  </a:ext>
                </a:extLst>
              </p:cNvPr>
              <p:cNvSpPr txBox="1">
                <a:spLocks noChangeArrowheads="1"/>
              </p:cNvSpPr>
              <p:nvPr/>
            </p:nvSpPr>
            <p:spPr bwMode="auto">
              <a:xfrm>
                <a:off x="754" y="1344"/>
                <a:ext cx="384"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设备接口</a:t>
                </a:r>
              </a:p>
              <a:p>
                <a:pPr algn="ctr"/>
                <a:r>
                  <a:rPr lang="en-US" altLang="zh-CN" b="1">
                    <a:latin typeface="Times New Roman" panose="02020603050405020304" pitchFamily="18" charset="0"/>
                  </a:rPr>
                  <a:t>0</a:t>
                </a:r>
              </a:p>
            </p:txBody>
          </p:sp>
          <p:sp>
            <p:nvSpPr>
              <p:cNvPr id="122895" name="Line 13">
                <a:extLst>
                  <a:ext uri="{FF2B5EF4-FFF2-40B4-BE49-F238E27FC236}">
                    <a16:creationId xmlns:a16="http://schemas.microsoft.com/office/drawing/2014/main" id="{6102C0FC-18B4-42A9-B8C0-4FF52ECAE2A1}"/>
                  </a:ext>
                </a:extLst>
              </p:cNvPr>
              <p:cNvSpPr>
                <a:spLocks noChangeShapeType="1"/>
              </p:cNvSpPr>
              <p:nvPr/>
            </p:nvSpPr>
            <p:spPr bwMode="auto">
              <a:xfrm>
                <a:off x="933" y="1056"/>
                <a:ext cx="0" cy="247"/>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2896" name="Line 14">
                <a:extLst>
                  <a:ext uri="{FF2B5EF4-FFF2-40B4-BE49-F238E27FC236}">
                    <a16:creationId xmlns:a16="http://schemas.microsoft.com/office/drawing/2014/main" id="{A302835C-3977-4279-8D44-48545714A418}"/>
                  </a:ext>
                </a:extLst>
              </p:cNvPr>
              <p:cNvSpPr>
                <a:spLocks noChangeShapeType="1"/>
              </p:cNvSpPr>
              <p:nvPr/>
            </p:nvSpPr>
            <p:spPr bwMode="auto">
              <a:xfrm flipV="1">
                <a:off x="1015" y="228"/>
                <a:ext cx="0" cy="1087"/>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2897" name="Rectangle 15">
                <a:extLst>
                  <a:ext uri="{FF2B5EF4-FFF2-40B4-BE49-F238E27FC236}">
                    <a16:creationId xmlns:a16="http://schemas.microsoft.com/office/drawing/2014/main" id="{C6E5D4E9-2029-4C98-A242-50B03B22744C}"/>
                  </a:ext>
                </a:extLst>
              </p:cNvPr>
              <p:cNvSpPr>
                <a:spLocks noChangeArrowheads="1"/>
              </p:cNvSpPr>
              <p:nvPr/>
            </p:nvSpPr>
            <p:spPr bwMode="auto">
              <a:xfrm>
                <a:off x="1345" y="1309"/>
                <a:ext cx="440" cy="563"/>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898" name="Text Box 16">
                <a:extLst>
                  <a:ext uri="{FF2B5EF4-FFF2-40B4-BE49-F238E27FC236}">
                    <a16:creationId xmlns:a16="http://schemas.microsoft.com/office/drawing/2014/main" id="{67E40BAC-392B-4918-9D5F-88D53A14397F}"/>
                  </a:ext>
                </a:extLst>
              </p:cNvPr>
              <p:cNvSpPr txBox="1">
                <a:spLocks noChangeArrowheads="1"/>
              </p:cNvSpPr>
              <p:nvPr/>
            </p:nvSpPr>
            <p:spPr bwMode="auto">
              <a:xfrm>
                <a:off x="1384" y="1344"/>
                <a:ext cx="383"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设备接口</a:t>
                </a:r>
              </a:p>
              <a:p>
                <a:pPr algn="ctr"/>
                <a:r>
                  <a:rPr lang="en-US" altLang="zh-CN" b="1">
                    <a:latin typeface="Times New Roman" panose="02020603050405020304" pitchFamily="18" charset="0"/>
                  </a:rPr>
                  <a:t>1</a:t>
                </a:r>
              </a:p>
            </p:txBody>
          </p:sp>
          <p:sp>
            <p:nvSpPr>
              <p:cNvPr id="122899" name="Rectangle 17">
                <a:extLst>
                  <a:ext uri="{FF2B5EF4-FFF2-40B4-BE49-F238E27FC236}">
                    <a16:creationId xmlns:a16="http://schemas.microsoft.com/office/drawing/2014/main" id="{9F6F56D6-D394-4F57-AED8-A3794FCCC36C}"/>
                  </a:ext>
                </a:extLst>
              </p:cNvPr>
              <p:cNvSpPr>
                <a:spLocks noChangeArrowheads="1"/>
              </p:cNvSpPr>
              <p:nvPr/>
            </p:nvSpPr>
            <p:spPr bwMode="auto">
              <a:xfrm>
                <a:off x="2056" y="1309"/>
                <a:ext cx="440" cy="563"/>
              </a:xfrm>
              <a:prstGeom prst="rect">
                <a:avLst/>
              </a:prstGeom>
              <a:solidFill>
                <a:srgbClr val="FFFFFF"/>
              </a:solidFill>
              <a:ln w="1905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00" name="Text Box 18">
                <a:extLst>
                  <a:ext uri="{FF2B5EF4-FFF2-40B4-BE49-F238E27FC236}">
                    <a16:creationId xmlns:a16="http://schemas.microsoft.com/office/drawing/2014/main" id="{2D0B6AC5-9F31-4CFB-B33F-DDD6BD62F618}"/>
                  </a:ext>
                </a:extLst>
              </p:cNvPr>
              <p:cNvSpPr txBox="1">
                <a:spLocks noChangeArrowheads="1"/>
              </p:cNvSpPr>
              <p:nvPr/>
            </p:nvSpPr>
            <p:spPr bwMode="auto">
              <a:xfrm>
                <a:off x="2094" y="1344"/>
                <a:ext cx="384"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设备接口</a:t>
                </a:r>
              </a:p>
              <a:p>
                <a:pPr algn="ctr"/>
                <a:r>
                  <a:rPr lang="en-US" altLang="zh-CN" b="1">
                    <a:latin typeface="Times New Roman" panose="02020603050405020304" pitchFamily="18" charset="0"/>
                  </a:rPr>
                  <a:t>n</a:t>
                </a:r>
              </a:p>
            </p:txBody>
          </p:sp>
          <p:sp>
            <p:nvSpPr>
              <p:cNvPr id="122901" name="Line 19">
                <a:extLst>
                  <a:ext uri="{FF2B5EF4-FFF2-40B4-BE49-F238E27FC236}">
                    <a16:creationId xmlns:a16="http://schemas.microsoft.com/office/drawing/2014/main" id="{0CE5FF29-8233-4BD6-9D86-EFC314014741}"/>
                  </a:ext>
                </a:extLst>
              </p:cNvPr>
              <p:cNvSpPr>
                <a:spLocks noChangeShapeType="1"/>
              </p:cNvSpPr>
              <p:nvPr/>
            </p:nvSpPr>
            <p:spPr bwMode="auto">
              <a:xfrm flipV="1">
                <a:off x="2217" y="550"/>
                <a:ext cx="0" cy="7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2" name="Line 20">
                <a:extLst>
                  <a:ext uri="{FF2B5EF4-FFF2-40B4-BE49-F238E27FC236}">
                    <a16:creationId xmlns:a16="http://schemas.microsoft.com/office/drawing/2014/main" id="{57C4B13D-962E-4817-88CE-2026A16ECCA9}"/>
                  </a:ext>
                </a:extLst>
              </p:cNvPr>
              <p:cNvSpPr>
                <a:spLocks noChangeShapeType="1"/>
              </p:cNvSpPr>
              <p:nvPr/>
            </p:nvSpPr>
            <p:spPr bwMode="auto">
              <a:xfrm>
                <a:off x="2284" y="401"/>
                <a:ext cx="0" cy="914"/>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2903" name="Line 21">
                <a:extLst>
                  <a:ext uri="{FF2B5EF4-FFF2-40B4-BE49-F238E27FC236}">
                    <a16:creationId xmlns:a16="http://schemas.microsoft.com/office/drawing/2014/main" id="{486A7307-3E20-4BBB-998B-0680950077DB}"/>
                  </a:ext>
                </a:extLst>
              </p:cNvPr>
              <p:cNvSpPr>
                <a:spLocks noChangeShapeType="1"/>
              </p:cNvSpPr>
              <p:nvPr/>
            </p:nvSpPr>
            <p:spPr bwMode="auto">
              <a:xfrm flipV="1">
                <a:off x="2355" y="204"/>
                <a:ext cx="0" cy="111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4" name="Line 22">
                <a:extLst>
                  <a:ext uri="{FF2B5EF4-FFF2-40B4-BE49-F238E27FC236}">
                    <a16:creationId xmlns:a16="http://schemas.microsoft.com/office/drawing/2014/main" id="{844CDBF5-D37A-4A06-BE79-79E2287EF196}"/>
                  </a:ext>
                </a:extLst>
              </p:cNvPr>
              <p:cNvSpPr>
                <a:spLocks noChangeShapeType="1"/>
              </p:cNvSpPr>
              <p:nvPr/>
            </p:nvSpPr>
            <p:spPr bwMode="auto">
              <a:xfrm flipV="1">
                <a:off x="1097" y="68"/>
                <a:ext cx="0" cy="1247"/>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2905" name="Line 23">
                <a:extLst>
                  <a:ext uri="{FF2B5EF4-FFF2-40B4-BE49-F238E27FC236}">
                    <a16:creationId xmlns:a16="http://schemas.microsoft.com/office/drawing/2014/main" id="{0F5CC544-17AB-4CA9-8F29-9A846F9F98FE}"/>
                  </a:ext>
                </a:extLst>
              </p:cNvPr>
              <p:cNvSpPr>
                <a:spLocks noChangeShapeType="1"/>
              </p:cNvSpPr>
              <p:nvPr/>
            </p:nvSpPr>
            <p:spPr bwMode="auto">
              <a:xfrm flipV="1">
                <a:off x="1491" y="884"/>
                <a:ext cx="0" cy="41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6" name="Line 24">
                <a:extLst>
                  <a:ext uri="{FF2B5EF4-FFF2-40B4-BE49-F238E27FC236}">
                    <a16:creationId xmlns:a16="http://schemas.microsoft.com/office/drawing/2014/main" id="{7EAB86EB-45A1-41DF-AD37-3A6B6DA2C37F}"/>
                  </a:ext>
                </a:extLst>
              </p:cNvPr>
              <p:cNvSpPr>
                <a:spLocks noChangeShapeType="1"/>
              </p:cNvSpPr>
              <p:nvPr/>
            </p:nvSpPr>
            <p:spPr bwMode="auto">
              <a:xfrm>
                <a:off x="1568" y="723"/>
                <a:ext cx="0" cy="580"/>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2907" name="Line 25">
                <a:extLst>
                  <a:ext uri="{FF2B5EF4-FFF2-40B4-BE49-F238E27FC236}">
                    <a16:creationId xmlns:a16="http://schemas.microsoft.com/office/drawing/2014/main" id="{7D396B53-9910-44C2-AAAC-615414C83901}"/>
                  </a:ext>
                </a:extLst>
              </p:cNvPr>
              <p:cNvSpPr>
                <a:spLocks noChangeShapeType="1"/>
              </p:cNvSpPr>
              <p:nvPr/>
            </p:nvSpPr>
            <p:spPr bwMode="auto">
              <a:xfrm flipV="1">
                <a:off x="1650" y="216"/>
                <a:ext cx="0" cy="1112"/>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2908" name="Line 26">
                <a:extLst>
                  <a:ext uri="{FF2B5EF4-FFF2-40B4-BE49-F238E27FC236}">
                    <a16:creationId xmlns:a16="http://schemas.microsoft.com/office/drawing/2014/main" id="{2251BE92-19FE-47AD-BD73-8F7D57EE55B3}"/>
                  </a:ext>
                </a:extLst>
              </p:cNvPr>
              <p:cNvSpPr>
                <a:spLocks noChangeShapeType="1"/>
              </p:cNvSpPr>
              <p:nvPr/>
            </p:nvSpPr>
            <p:spPr bwMode="auto">
              <a:xfrm flipV="1">
                <a:off x="1731" y="80"/>
                <a:ext cx="0" cy="1235"/>
              </a:xfrm>
              <a:prstGeom prst="line">
                <a:avLst/>
              </a:prstGeom>
              <a:noFill/>
              <a:ln w="19050">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2909" name="Line 27">
                <a:extLst>
                  <a:ext uri="{FF2B5EF4-FFF2-40B4-BE49-F238E27FC236}">
                    <a16:creationId xmlns:a16="http://schemas.microsoft.com/office/drawing/2014/main" id="{90D3D1F4-6E36-4C0A-B8E5-472EC2EC7531}"/>
                  </a:ext>
                </a:extLst>
              </p:cNvPr>
              <p:cNvSpPr>
                <a:spLocks noChangeShapeType="1"/>
              </p:cNvSpPr>
              <p:nvPr/>
            </p:nvSpPr>
            <p:spPr bwMode="auto">
              <a:xfrm>
                <a:off x="1782" y="389"/>
                <a:ext cx="220"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0" name="Line 28">
                <a:extLst>
                  <a:ext uri="{FF2B5EF4-FFF2-40B4-BE49-F238E27FC236}">
                    <a16:creationId xmlns:a16="http://schemas.microsoft.com/office/drawing/2014/main" id="{51B8B918-4D74-496B-87A1-B3DE954574B3}"/>
                  </a:ext>
                </a:extLst>
              </p:cNvPr>
              <p:cNvSpPr>
                <a:spLocks noChangeShapeType="1"/>
              </p:cNvSpPr>
              <p:nvPr/>
            </p:nvSpPr>
            <p:spPr bwMode="auto">
              <a:xfrm>
                <a:off x="2008" y="389"/>
                <a:ext cx="28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1" name="Line 29">
                <a:extLst>
                  <a:ext uri="{FF2B5EF4-FFF2-40B4-BE49-F238E27FC236}">
                    <a16:creationId xmlns:a16="http://schemas.microsoft.com/office/drawing/2014/main" id="{1870B45C-81D2-4EAF-8327-C9C566B31A5D}"/>
                  </a:ext>
                </a:extLst>
              </p:cNvPr>
              <p:cNvSpPr>
                <a:spLocks noChangeShapeType="1"/>
              </p:cNvSpPr>
              <p:nvPr/>
            </p:nvSpPr>
            <p:spPr bwMode="auto">
              <a:xfrm>
                <a:off x="1844" y="216"/>
                <a:ext cx="220"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2" name="Line 30">
                <a:extLst>
                  <a:ext uri="{FF2B5EF4-FFF2-40B4-BE49-F238E27FC236}">
                    <a16:creationId xmlns:a16="http://schemas.microsoft.com/office/drawing/2014/main" id="{47B3F937-2746-45E7-8D95-FD32E13654A7}"/>
                  </a:ext>
                </a:extLst>
              </p:cNvPr>
              <p:cNvSpPr>
                <a:spLocks noChangeShapeType="1"/>
              </p:cNvSpPr>
              <p:nvPr/>
            </p:nvSpPr>
            <p:spPr bwMode="auto">
              <a:xfrm>
                <a:off x="2069" y="216"/>
                <a:ext cx="28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3" name="Line 31">
                <a:extLst>
                  <a:ext uri="{FF2B5EF4-FFF2-40B4-BE49-F238E27FC236}">
                    <a16:creationId xmlns:a16="http://schemas.microsoft.com/office/drawing/2014/main" id="{E3AB7485-81C3-4A90-A34C-6B3E83C20D21}"/>
                  </a:ext>
                </a:extLst>
              </p:cNvPr>
              <p:cNvSpPr>
                <a:spLocks noChangeShapeType="1"/>
              </p:cNvSpPr>
              <p:nvPr/>
            </p:nvSpPr>
            <p:spPr bwMode="auto">
              <a:xfrm flipV="1">
                <a:off x="2432" y="56"/>
                <a:ext cx="0" cy="12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4" name="Line 32">
                <a:extLst>
                  <a:ext uri="{FF2B5EF4-FFF2-40B4-BE49-F238E27FC236}">
                    <a16:creationId xmlns:a16="http://schemas.microsoft.com/office/drawing/2014/main" id="{BB199EBE-5ADC-4454-9D26-23815E5695DE}"/>
                  </a:ext>
                </a:extLst>
              </p:cNvPr>
              <p:cNvSpPr>
                <a:spLocks noChangeShapeType="1"/>
              </p:cNvSpPr>
              <p:nvPr/>
            </p:nvSpPr>
            <p:spPr bwMode="auto">
              <a:xfrm>
                <a:off x="1875" y="68"/>
                <a:ext cx="219"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5" name="Line 33">
                <a:extLst>
                  <a:ext uri="{FF2B5EF4-FFF2-40B4-BE49-F238E27FC236}">
                    <a16:creationId xmlns:a16="http://schemas.microsoft.com/office/drawing/2014/main" id="{E8A94F6A-E34C-4767-A95A-35EE3388A564}"/>
                  </a:ext>
                </a:extLst>
              </p:cNvPr>
              <p:cNvSpPr>
                <a:spLocks noChangeShapeType="1"/>
              </p:cNvSpPr>
              <p:nvPr/>
            </p:nvSpPr>
            <p:spPr bwMode="auto">
              <a:xfrm>
                <a:off x="2100" y="68"/>
                <a:ext cx="33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6" name="Line 34">
                <a:extLst>
                  <a:ext uri="{FF2B5EF4-FFF2-40B4-BE49-F238E27FC236}">
                    <a16:creationId xmlns:a16="http://schemas.microsoft.com/office/drawing/2014/main" id="{E2674499-C063-4289-A2B3-CEC91C547F11}"/>
                  </a:ext>
                </a:extLst>
              </p:cNvPr>
              <p:cNvSpPr>
                <a:spLocks noChangeShapeType="1"/>
              </p:cNvSpPr>
              <p:nvPr/>
            </p:nvSpPr>
            <p:spPr bwMode="auto">
              <a:xfrm>
                <a:off x="376" y="550"/>
                <a:ext cx="1401" cy="0"/>
              </a:xfrm>
              <a:prstGeom prst="line">
                <a:avLst/>
              </a:prstGeom>
              <a:noFill/>
              <a:ln w="19050">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22917" name="Line 35">
                <a:extLst>
                  <a:ext uri="{FF2B5EF4-FFF2-40B4-BE49-F238E27FC236}">
                    <a16:creationId xmlns:a16="http://schemas.microsoft.com/office/drawing/2014/main" id="{083F2D28-CD07-4FC3-ACB2-9E900C38E0EF}"/>
                  </a:ext>
                </a:extLst>
              </p:cNvPr>
              <p:cNvSpPr>
                <a:spLocks noChangeShapeType="1"/>
              </p:cNvSpPr>
              <p:nvPr/>
            </p:nvSpPr>
            <p:spPr bwMode="auto">
              <a:xfrm>
                <a:off x="1782" y="550"/>
                <a:ext cx="220"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8" name="Line 36">
                <a:extLst>
                  <a:ext uri="{FF2B5EF4-FFF2-40B4-BE49-F238E27FC236}">
                    <a16:creationId xmlns:a16="http://schemas.microsoft.com/office/drawing/2014/main" id="{AC69E3BD-A555-407B-9202-84B00000DD46}"/>
                  </a:ext>
                </a:extLst>
              </p:cNvPr>
              <p:cNvSpPr>
                <a:spLocks noChangeShapeType="1"/>
              </p:cNvSpPr>
              <p:nvPr/>
            </p:nvSpPr>
            <p:spPr bwMode="auto">
              <a:xfrm>
                <a:off x="2008" y="550"/>
                <a:ext cx="21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19" name="Line 37">
                <a:extLst>
                  <a:ext uri="{FF2B5EF4-FFF2-40B4-BE49-F238E27FC236}">
                    <a16:creationId xmlns:a16="http://schemas.microsoft.com/office/drawing/2014/main" id="{FA009215-E0AA-4A5A-8621-51D4BB274057}"/>
                  </a:ext>
                </a:extLst>
              </p:cNvPr>
              <p:cNvSpPr>
                <a:spLocks noChangeShapeType="1"/>
              </p:cNvSpPr>
              <p:nvPr/>
            </p:nvSpPr>
            <p:spPr bwMode="auto">
              <a:xfrm flipV="1">
                <a:off x="841" y="1204"/>
                <a:ext cx="0" cy="9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0" name="Line 38">
                <a:extLst>
                  <a:ext uri="{FF2B5EF4-FFF2-40B4-BE49-F238E27FC236}">
                    <a16:creationId xmlns:a16="http://schemas.microsoft.com/office/drawing/2014/main" id="{19ABD296-6826-4F2E-95E7-C24C34A6E32B}"/>
                  </a:ext>
                </a:extLst>
              </p:cNvPr>
              <p:cNvSpPr>
                <a:spLocks noChangeShapeType="1"/>
              </p:cNvSpPr>
              <p:nvPr/>
            </p:nvSpPr>
            <p:spPr bwMode="auto">
              <a:xfrm flipH="1">
                <a:off x="370" y="1217"/>
                <a:ext cx="470" cy="0"/>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2921" name="Line 39">
                <a:extLst>
                  <a:ext uri="{FF2B5EF4-FFF2-40B4-BE49-F238E27FC236}">
                    <a16:creationId xmlns:a16="http://schemas.microsoft.com/office/drawing/2014/main" id="{6ECB90C5-E443-4C48-89C6-10D528B66F11}"/>
                  </a:ext>
                </a:extLst>
              </p:cNvPr>
              <p:cNvSpPr>
                <a:spLocks noChangeShapeType="1"/>
              </p:cNvSpPr>
              <p:nvPr/>
            </p:nvSpPr>
            <p:spPr bwMode="auto">
              <a:xfrm>
                <a:off x="371" y="1056"/>
                <a:ext cx="5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2" name="Line 40">
                <a:extLst>
                  <a:ext uri="{FF2B5EF4-FFF2-40B4-BE49-F238E27FC236}">
                    <a16:creationId xmlns:a16="http://schemas.microsoft.com/office/drawing/2014/main" id="{DECF2B5D-389B-4E07-9628-D4DA14F87201}"/>
                  </a:ext>
                </a:extLst>
              </p:cNvPr>
              <p:cNvSpPr>
                <a:spLocks noChangeShapeType="1"/>
              </p:cNvSpPr>
              <p:nvPr/>
            </p:nvSpPr>
            <p:spPr bwMode="auto">
              <a:xfrm flipH="1">
                <a:off x="370" y="884"/>
                <a:ext cx="1120" cy="0"/>
              </a:xfrm>
              <a:prstGeom prst="line">
                <a:avLst/>
              </a:prstGeom>
              <a:noFill/>
              <a:ln w="190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22923" name="Line 41">
                <a:extLst>
                  <a:ext uri="{FF2B5EF4-FFF2-40B4-BE49-F238E27FC236}">
                    <a16:creationId xmlns:a16="http://schemas.microsoft.com/office/drawing/2014/main" id="{D257C60C-E54F-4E04-ACC2-B1CEBF96CF7C}"/>
                  </a:ext>
                </a:extLst>
              </p:cNvPr>
              <p:cNvSpPr>
                <a:spLocks noChangeShapeType="1"/>
              </p:cNvSpPr>
              <p:nvPr/>
            </p:nvSpPr>
            <p:spPr bwMode="auto">
              <a:xfrm>
                <a:off x="371" y="711"/>
                <a:ext cx="119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4" name="Text Box 42">
                <a:extLst>
                  <a:ext uri="{FF2B5EF4-FFF2-40B4-BE49-F238E27FC236}">
                    <a16:creationId xmlns:a16="http://schemas.microsoft.com/office/drawing/2014/main" id="{C478F6D9-9882-49F6-8D43-7B2A7520F0BA}"/>
                  </a:ext>
                </a:extLst>
              </p:cNvPr>
              <p:cNvSpPr txBox="1">
                <a:spLocks noChangeArrowheads="1"/>
              </p:cNvSpPr>
              <p:nvPr/>
            </p:nvSpPr>
            <p:spPr bwMode="auto">
              <a:xfrm>
                <a:off x="480" y="1085"/>
                <a:ext cx="33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rPr>
                  <a:t>BR</a:t>
                </a:r>
                <a:r>
                  <a:rPr lang="en-US" altLang="zh-CN" sz="1600" b="1" baseline="-25000">
                    <a:latin typeface="Times New Roman" panose="02020603050405020304" pitchFamily="18" charset="0"/>
                  </a:rPr>
                  <a:t>0</a:t>
                </a:r>
                <a:endParaRPr lang="en-US" altLang="zh-CN" sz="1600" b="1">
                  <a:latin typeface="Times New Roman" panose="02020603050405020304" pitchFamily="18" charset="0"/>
                </a:endParaRPr>
              </a:p>
            </p:txBody>
          </p:sp>
          <p:sp>
            <p:nvSpPr>
              <p:cNvPr id="122925" name="Text Box 43">
                <a:extLst>
                  <a:ext uri="{FF2B5EF4-FFF2-40B4-BE49-F238E27FC236}">
                    <a16:creationId xmlns:a16="http://schemas.microsoft.com/office/drawing/2014/main" id="{03C4F768-E571-4AD6-8EEE-22C142EC6532}"/>
                  </a:ext>
                </a:extLst>
              </p:cNvPr>
              <p:cNvSpPr txBox="1">
                <a:spLocks noChangeArrowheads="1"/>
              </p:cNvSpPr>
              <p:nvPr/>
            </p:nvSpPr>
            <p:spPr bwMode="auto">
              <a:xfrm>
                <a:off x="437" y="888"/>
                <a:ext cx="42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rPr>
                  <a:t>BG</a:t>
                </a:r>
                <a:r>
                  <a:rPr lang="en-US" altLang="zh-CN" sz="1600" b="1" baseline="-25000">
                    <a:latin typeface="Times New Roman" panose="02020603050405020304" pitchFamily="18" charset="0"/>
                  </a:rPr>
                  <a:t>0</a:t>
                </a:r>
                <a:endParaRPr lang="en-US" altLang="zh-CN" sz="1600" b="1">
                  <a:latin typeface="Times New Roman" panose="02020603050405020304" pitchFamily="18" charset="0"/>
                </a:endParaRPr>
              </a:p>
            </p:txBody>
          </p:sp>
          <p:sp>
            <p:nvSpPr>
              <p:cNvPr id="122926" name="Text Box 44">
                <a:extLst>
                  <a:ext uri="{FF2B5EF4-FFF2-40B4-BE49-F238E27FC236}">
                    <a16:creationId xmlns:a16="http://schemas.microsoft.com/office/drawing/2014/main" id="{073D3176-8E67-43F4-B74B-9577FC62E8F4}"/>
                  </a:ext>
                </a:extLst>
              </p:cNvPr>
              <p:cNvSpPr txBox="1">
                <a:spLocks noChangeArrowheads="1"/>
              </p:cNvSpPr>
              <p:nvPr/>
            </p:nvSpPr>
            <p:spPr bwMode="auto">
              <a:xfrm>
                <a:off x="437" y="711"/>
                <a:ext cx="4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rPr>
                  <a:t>BR</a:t>
                </a:r>
                <a:r>
                  <a:rPr lang="en-US" altLang="zh-CN" sz="1600" b="1" baseline="-25000">
                    <a:latin typeface="Times New Roman" panose="02020603050405020304" pitchFamily="18" charset="0"/>
                  </a:rPr>
                  <a:t>1</a:t>
                </a:r>
                <a:endParaRPr lang="en-US" altLang="zh-CN" sz="1600" b="1">
                  <a:latin typeface="Times New Roman" panose="02020603050405020304" pitchFamily="18" charset="0"/>
                </a:endParaRPr>
              </a:p>
            </p:txBody>
          </p:sp>
          <p:sp>
            <p:nvSpPr>
              <p:cNvPr id="122927" name="Text Box 45">
                <a:extLst>
                  <a:ext uri="{FF2B5EF4-FFF2-40B4-BE49-F238E27FC236}">
                    <a16:creationId xmlns:a16="http://schemas.microsoft.com/office/drawing/2014/main" id="{82747EBA-3E1E-49FC-9AA4-7FC0963055EC}"/>
                  </a:ext>
                </a:extLst>
              </p:cNvPr>
              <p:cNvSpPr txBox="1">
                <a:spLocks noChangeArrowheads="1"/>
              </p:cNvSpPr>
              <p:nvPr/>
            </p:nvSpPr>
            <p:spPr bwMode="auto">
              <a:xfrm>
                <a:off x="437" y="533"/>
                <a:ext cx="42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rPr>
                  <a:t>BG</a:t>
                </a:r>
                <a:r>
                  <a:rPr lang="en-US" altLang="zh-CN" sz="1600" b="1" baseline="-25000">
                    <a:latin typeface="Times New Roman" panose="02020603050405020304" pitchFamily="18" charset="0"/>
                  </a:rPr>
                  <a:t>1</a:t>
                </a:r>
                <a:endParaRPr lang="en-US" altLang="zh-CN" sz="1600" b="1">
                  <a:latin typeface="Times New Roman" panose="02020603050405020304" pitchFamily="18" charset="0"/>
                </a:endParaRPr>
              </a:p>
            </p:txBody>
          </p:sp>
          <p:sp>
            <p:nvSpPr>
              <p:cNvPr id="122928" name="Text Box 46">
                <a:extLst>
                  <a:ext uri="{FF2B5EF4-FFF2-40B4-BE49-F238E27FC236}">
                    <a16:creationId xmlns:a16="http://schemas.microsoft.com/office/drawing/2014/main" id="{43265EF2-1E77-4A7B-B4C9-118004E4DFD6}"/>
                  </a:ext>
                </a:extLst>
              </p:cNvPr>
              <p:cNvSpPr txBox="1">
                <a:spLocks noChangeArrowheads="1"/>
              </p:cNvSpPr>
              <p:nvPr/>
            </p:nvSpPr>
            <p:spPr bwMode="auto">
              <a:xfrm>
                <a:off x="384" y="379"/>
                <a:ext cx="475"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rPr>
                  <a:t>BR</a:t>
                </a:r>
                <a:r>
                  <a:rPr lang="en-US" altLang="zh-CN" sz="1600" b="1" baseline="-25000">
                    <a:latin typeface="Times New Roman" panose="02020603050405020304" pitchFamily="18" charset="0"/>
                  </a:rPr>
                  <a:t>n</a:t>
                </a:r>
                <a:endParaRPr lang="en-US" altLang="zh-CN" sz="1600" b="1">
                  <a:latin typeface="Times New Roman" panose="02020603050405020304" pitchFamily="18" charset="0"/>
                </a:endParaRPr>
              </a:p>
            </p:txBody>
          </p:sp>
          <p:sp>
            <p:nvSpPr>
              <p:cNvPr id="122929" name="Text Box 47">
                <a:extLst>
                  <a:ext uri="{FF2B5EF4-FFF2-40B4-BE49-F238E27FC236}">
                    <a16:creationId xmlns:a16="http://schemas.microsoft.com/office/drawing/2014/main" id="{01503577-CEB7-46CF-A511-3E4E08E1679F}"/>
                  </a:ext>
                </a:extLst>
              </p:cNvPr>
              <p:cNvSpPr txBox="1">
                <a:spLocks noChangeArrowheads="1"/>
              </p:cNvSpPr>
              <p:nvPr/>
            </p:nvSpPr>
            <p:spPr bwMode="auto">
              <a:xfrm>
                <a:off x="437" y="226"/>
                <a:ext cx="42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latin typeface="Times New Roman" panose="02020603050405020304" pitchFamily="18" charset="0"/>
                  </a:rPr>
                  <a:t>BG</a:t>
                </a:r>
                <a:r>
                  <a:rPr lang="en-US" altLang="zh-CN" sz="1600" b="1" baseline="-25000">
                    <a:latin typeface="Times New Roman" panose="02020603050405020304" pitchFamily="18" charset="0"/>
                  </a:rPr>
                  <a:t>n</a:t>
                </a:r>
                <a:endParaRPr lang="en-US" altLang="zh-CN" sz="1600" b="1">
                  <a:latin typeface="Times New Roman" panose="02020603050405020304" pitchFamily="18" charset="0"/>
                </a:endParaRPr>
              </a:p>
            </p:txBody>
          </p:sp>
          <p:sp>
            <p:nvSpPr>
              <p:cNvPr id="122930" name="Text Box 48">
                <a:extLst>
                  <a:ext uri="{FF2B5EF4-FFF2-40B4-BE49-F238E27FC236}">
                    <a16:creationId xmlns:a16="http://schemas.microsoft.com/office/drawing/2014/main" id="{C8CC8BC5-754E-419E-AC3B-E1DCD0B90F2E}"/>
                  </a:ext>
                </a:extLst>
              </p:cNvPr>
              <p:cNvSpPr txBox="1">
                <a:spLocks noChangeArrowheads="1"/>
              </p:cNvSpPr>
              <p:nvPr/>
            </p:nvSpPr>
            <p:spPr bwMode="auto">
              <a:xfrm>
                <a:off x="565" y="501"/>
                <a:ext cx="15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600" b="1">
                    <a:latin typeface="Times New Roman" panose="02020603050405020304" pitchFamily="18" charset="0"/>
                  </a:rPr>
                  <a:t>··</a:t>
                </a:r>
              </a:p>
            </p:txBody>
          </p:sp>
          <p:sp>
            <p:nvSpPr>
              <p:cNvPr id="122931" name="Text Box 49">
                <a:extLst>
                  <a:ext uri="{FF2B5EF4-FFF2-40B4-BE49-F238E27FC236}">
                    <a16:creationId xmlns:a16="http://schemas.microsoft.com/office/drawing/2014/main" id="{CC2A64D9-76D8-428C-AF55-D05DF54F0989}"/>
                  </a:ext>
                </a:extLst>
              </p:cNvPr>
              <p:cNvSpPr txBox="1">
                <a:spLocks noChangeArrowheads="1"/>
              </p:cNvSpPr>
              <p:nvPr/>
            </p:nvSpPr>
            <p:spPr bwMode="auto">
              <a:xfrm>
                <a:off x="1781" y="1489"/>
                <a:ext cx="28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b="1">
                    <a:latin typeface="Times New Roman" panose="02020603050405020304" pitchFamily="18" charset="0"/>
                  </a:rPr>
                  <a:t>……</a:t>
                </a:r>
              </a:p>
            </p:txBody>
          </p:sp>
        </p:grpSp>
        <p:sp>
          <p:nvSpPr>
            <p:cNvPr id="122887" name="Text Box 50">
              <a:extLst>
                <a:ext uri="{FF2B5EF4-FFF2-40B4-BE49-F238E27FC236}">
                  <a16:creationId xmlns:a16="http://schemas.microsoft.com/office/drawing/2014/main" id="{86FE2E90-D281-4B71-AAF6-A2C00F1436C9}"/>
                </a:ext>
              </a:extLst>
            </p:cNvPr>
            <p:cNvSpPr txBox="1">
              <a:spLocks noChangeArrowheads="1"/>
            </p:cNvSpPr>
            <p:nvPr/>
          </p:nvSpPr>
          <p:spPr bwMode="auto">
            <a:xfrm>
              <a:off x="336" y="1920"/>
              <a:ext cx="201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A50021"/>
                  </a:solidFill>
                  <a:latin typeface="Times New Roman" panose="02020603050405020304" pitchFamily="18" charset="0"/>
                </a:rPr>
                <a:t>图</a:t>
              </a:r>
              <a:r>
                <a:rPr lang="en-US" altLang="zh-CN" sz="2400" b="1">
                  <a:solidFill>
                    <a:srgbClr val="A50021"/>
                  </a:solidFill>
                  <a:latin typeface="Times New Roman" panose="02020603050405020304" pitchFamily="18" charset="0"/>
                </a:rPr>
                <a:t>6.6 (c) </a:t>
              </a:r>
              <a:r>
                <a:rPr lang="zh-CN" altLang="en-US" sz="2400" b="1">
                  <a:solidFill>
                    <a:srgbClr val="A50021"/>
                  </a:solidFill>
                  <a:latin typeface="Times New Roman" panose="02020603050405020304" pitchFamily="18" charset="0"/>
                </a:rPr>
                <a:t>独立请求方式</a:t>
              </a:r>
            </a:p>
            <a:p>
              <a:pPr algn="ctr"/>
              <a:endParaRPr lang="zh-CN" altLang="en-US" sz="2400" b="1">
                <a:solidFill>
                  <a:srgbClr val="A50021"/>
                </a:solidFill>
                <a:latin typeface="Times New Roman" panose="02020603050405020304" pitchFamily="18" charset="0"/>
              </a:endParaRPr>
            </a:p>
          </p:txBody>
        </p:sp>
      </p:grpSp>
      <p:sp>
        <p:nvSpPr>
          <p:cNvPr id="122885" name="Rectangle 51">
            <a:extLst>
              <a:ext uri="{FF2B5EF4-FFF2-40B4-BE49-F238E27FC236}">
                <a16:creationId xmlns:a16="http://schemas.microsoft.com/office/drawing/2014/main" id="{5DFD8587-3826-4FA5-B061-FD55B95BF21D}"/>
              </a:ext>
            </a:extLst>
          </p:cNvPr>
          <p:cNvSpPr>
            <a:spLocks noChangeArrowheads="1"/>
          </p:cNvSpPr>
          <p:nvPr/>
        </p:nvSpPr>
        <p:spPr bwMode="auto">
          <a:xfrm>
            <a:off x="457200" y="1598613"/>
            <a:ext cx="8001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buFontTx/>
              <a:buBlip>
                <a:blip r:embed="rId2"/>
              </a:buBlip>
            </a:pPr>
            <a:r>
              <a:rPr lang="zh-CN" altLang="en-US" sz="2400" b="1">
                <a:latin typeface="Times New Roman" panose="02020603050405020304" pitchFamily="18" charset="0"/>
              </a:rPr>
              <a:t>      每个设备均有一对</a:t>
            </a:r>
            <a:r>
              <a:rPr lang="en-US" altLang="zh-CN" sz="2400" b="1">
                <a:latin typeface="Times New Roman" panose="02020603050405020304" pitchFamily="18" charset="0"/>
              </a:rPr>
              <a:t>BR</a:t>
            </a:r>
            <a:r>
              <a:rPr lang="zh-CN" altLang="en-US" sz="2400" b="1">
                <a:latin typeface="Times New Roman" panose="02020603050405020304" pitchFamily="18" charset="0"/>
              </a:rPr>
              <a:t>和</a:t>
            </a:r>
            <a:r>
              <a:rPr lang="en-US" altLang="zh-CN" sz="2400" b="1">
                <a:latin typeface="Times New Roman" panose="02020603050405020304" pitchFamily="18" charset="0"/>
              </a:rPr>
              <a:t>BG</a:t>
            </a:r>
            <a:r>
              <a:rPr lang="zh-CN" altLang="en-US" sz="2400" b="1">
                <a:latin typeface="Times New Roman" panose="02020603050405020304" pitchFamily="18" charset="0"/>
              </a:rPr>
              <a:t>线，通过自身的</a:t>
            </a:r>
            <a:r>
              <a:rPr lang="en-US" altLang="zh-CN" sz="2400" b="1">
                <a:latin typeface="Times New Roman" panose="02020603050405020304" pitchFamily="18" charset="0"/>
              </a:rPr>
              <a:t>BR</a:t>
            </a:r>
            <a:r>
              <a:rPr lang="en-US" altLang="zh-CN" sz="2400" b="1" baseline="-25000">
                <a:latin typeface="Times New Roman" panose="02020603050405020304" pitchFamily="18" charset="0"/>
              </a:rPr>
              <a:t>i</a:t>
            </a:r>
            <a:r>
              <a:rPr lang="zh-CN" altLang="en-US" sz="2400" b="1">
                <a:latin typeface="Times New Roman" panose="02020603050405020304" pitchFamily="18" charset="0"/>
              </a:rPr>
              <a:t>线请求，由中央仲裁器经判优发出</a:t>
            </a:r>
            <a:r>
              <a:rPr lang="en-US" altLang="zh-CN" sz="2400" b="1">
                <a:latin typeface="Times New Roman" panose="02020603050405020304" pitchFamily="18" charset="0"/>
              </a:rPr>
              <a:t>BG</a:t>
            </a:r>
            <a:r>
              <a:rPr lang="en-US" altLang="zh-CN" sz="2400" b="1" baseline="-30000">
                <a:latin typeface="Times New Roman" panose="02020603050405020304" pitchFamily="18" charset="0"/>
              </a:rPr>
              <a:t>i</a:t>
            </a:r>
            <a:r>
              <a:rPr lang="zh-CN" altLang="en-US" sz="2400" b="1">
                <a:latin typeface="Times New Roman" panose="02020603050405020304" pitchFamily="18" charset="0"/>
              </a:rPr>
              <a:t>以使优先设备获得总线使用权。</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A5BDF242-DF81-4682-AA62-29BFF19F636D}"/>
              </a:ext>
            </a:extLst>
          </p:cNvPr>
          <p:cNvSpPr>
            <a:spLocks noGrp="1" noChangeArrowheads="1"/>
          </p:cNvSpPr>
          <p:nvPr>
            <p:ph type="title"/>
          </p:nvPr>
        </p:nvSpPr>
        <p:spPr>
          <a:xfrm>
            <a:off x="611188" y="1052513"/>
            <a:ext cx="8532812" cy="609600"/>
          </a:xfrm>
        </p:spPr>
        <p:txBody>
          <a:bodyPr/>
          <a:lstStyle/>
          <a:p>
            <a:pPr algn="l" eaLnBrk="1" hangingPunct="1"/>
            <a:r>
              <a:rPr lang="zh-CN" altLang="en-US" sz="3200" b="1">
                <a:solidFill>
                  <a:srgbClr val="892FAD"/>
                </a:solidFill>
                <a:latin typeface="楷体_GB2312" pitchFamily="49" charset="-122"/>
                <a:ea typeface="楷体_GB2312" pitchFamily="49" charset="-122"/>
              </a:rPr>
              <a:t>题</a:t>
            </a:r>
            <a:r>
              <a:rPr lang="en-US" altLang="zh-CN" sz="3200" b="1">
                <a:solidFill>
                  <a:srgbClr val="892FAD"/>
                </a:solidFill>
                <a:latin typeface="楷体_GB2312" pitchFamily="49" charset="-122"/>
                <a:ea typeface="楷体_GB2312" pitchFamily="49" charset="-122"/>
              </a:rPr>
              <a:t>18:</a:t>
            </a:r>
            <a:r>
              <a:rPr lang="zh-CN" altLang="en-US" sz="3200" b="1">
                <a:solidFill>
                  <a:srgbClr val="892FAD"/>
                </a:solidFill>
                <a:latin typeface="楷体_GB2312" pitchFamily="49" charset="-122"/>
                <a:ea typeface="楷体_GB2312" pitchFamily="49" charset="-122"/>
              </a:rPr>
              <a:t>何谓分布式仲裁</a:t>
            </a:r>
            <a:r>
              <a:rPr lang="en-US" altLang="zh-CN" sz="3200" b="1">
                <a:solidFill>
                  <a:srgbClr val="892FAD"/>
                </a:solidFill>
                <a:latin typeface="楷体_GB2312" pitchFamily="49" charset="-122"/>
                <a:ea typeface="楷体_GB2312" pitchFamily="49" charset="-122"/>
              </a:rPr>
              <a:t>?</a:t>
            </a:r>
            <a:r>
              <a:rPr lang="en-US" altLang="zh-CN" b="1"/>
              <a:t> </a:t>
            </a:r>
          </a:p>
        </p:txBody>
      </p:sp>
      <p:sp>
        <p:nvSpPr>
          <p:cNvPr id="123907" name="Rectangle 3">
            <a:extLst>
              <a:ext uri="{FF2B5EF4-FFF2-40B4-BE49-F238E27FC236}">
                <a16:creationId xmlns:a16="http://schemas.microsoft.com/office/drawing/2014/main" id="{E0C25C95-EC81-4AFC-9F97-029F9671D57B}"/>
              </a:ext>
            </a:extLst>
          </p:cNvPr>
          <p:cNvSpPr>
            <a:spLocks noGrp="1" noChangeArrowheads="1"/>
          </p:cNvSpPr>
          <p:nvPr>
            <p:ph type="body" idx="1"/>
          </p:nvPr>
        </p:nvSpPr>
        <p:spPr>
          <a:xfrm>
            <a:off x="685800" y="1905000"/>
            <a:ext cx="7772400" cy="3429000"/>
          </a:xfrm>
        </p:spPr>
        <p:txBody>
          <a:bodyPr/>
          <a:lstStyle/>
          <a:p>
            <a:pPr eaLnBrk="1" hangingPunct="1"/>
            <a:r>
              <a:rPr lang="zh-CN" altLang="en-US" sz="2800" b="1">
                <a:latin typeface="宋体" panose="02010600030101010101" pitchFamily="2" charset="-122"/>
              </a:rPr>
              <a:t>    以优先级仲裁策略为基础，主方它们有总线请求时，把各自惟一的仲裁号发送到共享的仲裁总线上，由各自的仲裁器比较，留大撤小，获胜者的仲裁号保留在仲裁总线上。</a:t>
            </a:r>
            <a:r>
              <a:rPr lang="zh-CN" altLang="en-US" sz="2800" b="1"/>
              <a:t> </a:t>
            </a:r>
          </a:p>
          <a:p>
            <a:pPr eaLnBrk="1" hangingPunct="1"/>
            <a:endParaRPr lang="zh-CN" altLang="en-US" sz="2800" b="1"/>
          </a:p>
          <a:p>
            <a:pPr eaLnBrk="1" hangingPunct="1"/>
            <a:r>
              <a:rPr lang="zh-CN" altLang="en-US" sz="2800" b="1">
                <a:solidFill>
                  <a:srgbClr val="EF2E07"/>
                </a:solidFill>
              </a:rPr>
              <a:t>逻辑结构图见课本 </a:t>
            </a:r>
            <a:r>
              <a:rPr lang="en-US" altLang="zh-CN" sz="2800" b="1">
                <a:solidFill>
                  <a:srgbClr val="EF2E07"/>
                </a:solidFill>
              </a:rPr>
              <a:t>P192!</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98ECDBB-44DC-4C4E-917F-265B5930808F}"/>
              </a:ext>
            </a:extLst>
          </p:cNvPr>
          <p:cNvSpPr>
            <a:spLocks noGrp="1" noChangeArrowheads="1"/>
          </p:cNvSpPr>
          <p:nvPr>
            <p:ph type="title"/>
          </p:nvPr>
        </p:nvSpPr>
        <p:spPr>
          <a:xfrm>
            <a:off x="323850" y="404813"/>
            <a:ext cx="7772400" cy="679450"/>
          </a:xfrm>
        </p:spPr>
        <p:txBody>
          <a:bodyPr/>
          <a:lstStyle/>
          <a:p>
            <a:pPr algn="l" eaLnBrk="1" hangingPunct="1"/>
            <a:r>
              <a:rPr lang="en-US" altLang="zh-CN" sz="3200" b="1">
                <a:solidFill>
                  <a:srgbClr val="993366"/>
                </a:solidFill>
              </a:rPr>
              <a:t>6.4  </a:t>
            </a:r>
            <a:r>
              <a:rPr lang="zh-CN" altLang="en-US" sz="3200" b="1">
                <a:solidFill>
                  <a:srgbClr val="993366"/>
                </a:solidFill>
                <a:latin typeface="宋体" panose="02010600030101010101" pitchFamily="2" charset="-122"/>
              </a:rPr>
              <a:t>总线的定时和数据传送模式</a:t>
            </a:r>
            <a:r>
              <a:rPr lang="zh-CN" altLang="en-US" b="1"/>
              <a:t> </a:t>
            </a:r>
          </a:p>
        </p:txBody>
      </p:sp>
      <p:sp>
        <p:nvSpPr>
          <p:cNvPr id="124931" name="Rectangle 3">
            <a:extLst>
              <a:ext uri="{FF2B5EF4-FFF2-40B4-BE49-F238E27FC236}">
                <a16:creationId xmlns:a16="http://schemas.microsoft.com/office/drawing/2014/main" id="{255E0A66-EDF3-4E3E-9E01-A9071E03AE45}"/>
              </a:ext>
            </a:extLst>
          </p:cNvPr>
          <p:cNvSpPr>
            <a:spLocks noGrp="1" noChangeArrowheads="1"/>
          </p:cNvSpPr>
          <p:nvPr>
            <p:ph type="body" idx="1"/>
          </p:nvPr>
        </p:nvSpPr>
        <p:spPr>
          <a:xfrm>
            <a:off x="685800" y="2438400"/>
            <a:ext cx="8153400" cy="3657600"/>
          </a:xfrm>
        </p:spPr>
        <p:txBody>
          <a:bodyPr/>
          <a:lstStyle/>
          <a:p>
            <a:pPr eaLnBrk="1" hangingPunct="1">
              <a:lnSpc>
                <a:spcPct val="90000"/>
              </a:lnSpc>
              <a:buFontTx/>
              <a:buNone/>
            </a:pPr>
            <a:r>
              <a:rPr lang="en-US" altLang="zh-CN" sz="2400" b="1">
                <a:solidFill>
                  <a:srgbClr val="181B8E"/>
                </a:solidFill>
                <a:latin typeface="宋体" panose="02010600030101010101" pitchFamily="2" charset="-122"/>
              </a:rPr>
              <a:t>(1)</a:t>
            </a:r>
            <a:r>
              <a:rPr lang="zh-CN" altLang="en-US" sz="2400" b="1">
                <a:solidFill>
                  <a:srgbClr val="181B8E"/>
                </a:solidFill>
                <a:latin typeface="宋体" panose="02010600030101010101" pitchFamily="2" charset="-122"/>
              </a:rPr>
              <a:t>总线上信息传送过程的五个阶段：</a:t>
            </a:r>
          </a:p>
          <a:p>
            <a:pPr algn="just" eaLnBrk="1" hangingPunct="1">
              <a:lnSpc>
                <a:spcPct val="90000"/>
              </a:lnSpc>
            </a:pPr>
            <a:r>
              <a:rPr lang="zh-CN" altLang="en-US" sz="2400" b="1">
                <a:latin typeface="宋体" panose="02010600030101010101" pitchFamily="2" charset="-122"/>
              </a:rPr>
              <a:t>请求总线</a:t>
            </a:r>
            <a:r>
              <a:rPr lang="zh-CN" altLang="en-US" sz="2400" b="1">
                <a:solidFill>
                  <a:srgbClr val="C62C02"/>
                </a:solidFill>
                <a:latin typeface="宋体" panose="02010600030101010101" pitchFamily="2" charset="-122"/>
              </a:rPr>
              <a:t>→</a:t>
            </a:r>
            <a:r>
              <a:rPr lang="zh-CN" altLang="en-US" sz="2400" b="1">
                <a:latin typeface="宋体" panose="02010600030101010101" pitchFamily="2" charset="-122"/>
              </a:rPr>
              <a:t>总线仲裁</a:t>
            </a:r>
            <a:r>
              <a:rPr lang="zh-CN" altLang="en-US" sz="2400" b="1">
                <a:solidFill>
                  <a:srgbClr val="C62C02"/>
                </a:solidFill>
                <a:latin typeface="宋体" panose="02010600030101010101" pitchFamily="2" charset="-122"/>
              </a:rPr>
              <a:t>→</a:t>
            </a:r>
            <a:r>
              <a:rPr lang="zh-CN" altLang="en-US" sz="2400" b="1">
                <a:latin typeface="宋体" panose="02010600030101010101" pitchFamily="2" charset="-122"/>
              </a:rPr>
              <a:t>寻址</a:t>
            </a:r>
            <a:r>
              <a:rPr lang="zh-CN" altLang="en-US" sz="2400" b="1">
                <a:solidFill>
                  <a:srgbClr val="C62C02"/>
                </a:solidFill>
                <a:latin typeface="宋体" panose="02010600030101010101" pitchFamily="2" charset="-122"/>
              </a:rPr>
              <a:t>→</a:t>
            </a:r>
            <a:r>
              <a:rPr lang="zh-CN" altLang="en-US" sz="2400" b="1">
                <a:latin typeface="宋体" panose="02010600030101010101" pitchFamily="2" charset="-122"/>
              </a:rPr>
              <a:t>信息传送</a:t>
            </a:r>
            <a:r>
              <a:rPr lang="zh-CN" altLang="en-US" sz="2400" b="1">
                <a:solidFill>
                  <a:srgbClr val="C62C02"/>
                </a:solidFill>
                <a:latin typeface="宋体" panose="02010600030101010101" pitchFamily="2" charset="-122"/>
              </a:rPr>
              <a:t>→</a:t>
            </a:r>
            <a:r>
              <a:rPr lang="zh-CN" altLang="en-US" sz="2400" b="1">
                <a:latin typeface="宋体" panose="02010600030101010101" pitchFamily="2" charset="-122"/>
              </a:rPr>
              <a:t>状态返回。</a:t>
            </a:r>
          </a:p>
          <a:p>
            <a:pPr algn="just" eaLnBrk="1" hangingPunct="1">
              <a:lnSpc>
                <a:spcPct val="90000"/>
              </a:lnSpc>
            </a:pPr>
            <a:endParaRPr lang="zh-CN" altLang="en-US" sz="1400" b="1">
              <a:latin typeface="宋体" panose="02010600030101010101" pitchFamily="2" charset="-122"/>
            </a:endParaRPr>
          </a:p>
          <a:p>
            <a:pPr eaLnBrk="1" hangingPunct="1">
              <a:lnSpc>
                <a:spcPct val="90000"/>
              </a:lnSpc>
              <a:buFontTx/>
              <a:buNone/>
            </a:pPr>
            <a:r>
              <a:rPr lang="en-US" altLang="zh-CN" sz="2400" b="1">
                <a:solidFill>
                  <a:srgbClr val="181B8E"/>
                </a:solidFill>
                <a:latin typeface="宋体" panose="02010600030101010101" pitchFamily="2" charset="-122"/>
              </a:rPr>
              <a:t>(2)</a:t>
            </a:r>
            <a:r>
              <a:rPr lang="zh-CN" altLang="en-US" sz="2400" b="1">
                <a:solidFill>
                  <a:srgbClr val="181B8E"/>
                </a:solidFill>
                <a:latin typeface="宋体" panose="02010600030101010101" pitchFamily="2" charset="-122"/>
              </a:rPr>
              <a:t>定时</a:t>
            </a:r>
          </a:p>
          <a:p>
            <a:pPr eaLnBrk="1" hangingPunct="1">
              <a:lnSpc>
                <a:spcPct val="90000"/>
              </a:lnSpc>
              <a:buFontTx/>
              <a:buNone/>
            </a:pPr>
            <a:r>
              <a:rPr lang="zh-CN" altLang="en-US" sz="2800" b="1">
                <a:solidFill>
                  <a:srgbClr val="181B8E"/>
                </a:solidFill>
                <a:latin typeface="宋体" panose="02010600030101010101" pitchFamily="2" charset="-122"/>
              </a:rPr>
              <a:t>   </a:t>
            </a:r>
            <a:r>
              <a:rPr lang="zh-CN" altLang="en-US" sz="2400" b="1">
                <a:latin typeface="宋体" panose="02010600030101010101" pitchFamily="2" charset="-122"/>
              </a:rPr>
              <a:t>事件出现在总线上的时序关系。</a:t>
            </a:r>
          </a:p>
          <a:p>
            <a:pPr eaLnBrk="1" hangingPunct="1">
              <a:lnSpc>
                <a:spcPct val="90000"/>
              </a:lnSpc>
              <a:buFontTx/>
              <a:buNone/>
            </a:pPr>
            <a:endParaRPr lang="zh-CN" altLang="en-US" sz="1400" b="1">
              <a:latin typeface="宋体" panose="02010600030101010101" pitchFamily="2" charset="-122"/>
            </a:endParaRPr>
          </a:p>
          <a:p>
            <a:pPr eaLnBrk="1" hangingPunct="1">
              <a:lnSpc>
                <a:spcPct val="90000"/>
              </a:lnSpc>
              <a:buFontTx/>
              <a:buNone/>
            </a:pPr>
            <a:r>
              <a:rPr lang="en-US" altLang="zh-CN" sz="2400" b="1">
                <a:latin typeface="宋体" panose="02010600030101010101" pitchFamily="2" charset="-122"/>
              </a:rPr>
              <a:t>(3)</a:t>
            </a:r>
            <a:r>
              <a:rPr lang="zh-CN" altLang="en-US" sz="2400" b="1">
                <a:latin typeface="宋体" panose="02010600030101010101" pitchFamily="2" charset="-122"/>
              </a:rPr>
              <a:t>常用的定时方式：</a:t>
            </a:r>
          </a:p>
          <a:p>
            <a:pPr eaLnBrk="1" hangingPunct="1">
              <a:lnSpc>
                <a:spcPct val="90000"/>
              </a:lnSpc>
              <a:buFontTx/>
              <a:buNone/>
            </a:pPr>
            <a:r>
              <a:rPr lang="zh-CN" altLang="en-US" sz="2800" b="1">
                <a:latin typeface="宋体" panose="02010600030101010101" pitchFamily="2" charset="-122"/>
              </a:rPr>
              <a:t>   </a:t>
            </a:r>
            <a:r>
              <a:rPr lang="zh-CN" altLang="en-US" sz="2400" b="1">
                <a:latin typeface="宋体" panose="02010600030101010101" pitchFamily="2" charset="-122"/>
              </a:rPr>
              <a:t>同步定时</a:t>
            </a:r>
          </a:p>
          <a:p>
            <a:pPr eaLnBrk="1" hangingPunct="1">
              <a:lnSpc>
                <a:spcPct val="90000"/>
              </a:lnSpc>
              <a:buFontTx/>
              <a:buNone/>
            </a:pPr>
            <a:r>
              <a:rPr lang="zh-CN" altLang="en-US" sz="2400" b="1">
                <a:latin typeface="宋体" panose="02010600030101010101" pitchFamily="2" charset="-122"/>
              </a:rPr>
              <a:t>   异步定时</a:t>
            </a:r>
            <a:r>
              <a:rPr lang="zh-CN" altLang="en-US" sz="2800" b="1">
                <a:latin typeface="宋体" panose="02010600030101010101" pitchFamily="2" charset="-122"/>
              </a:rPr>
              <a:t> </a:t>
            </a:r>
          </a:p>
          <a:p>
            <a:pPr eaLnBrk="1" hangingPunct="1">
              <a:lnSpc>
                <a:spcPct val="90000"/>
              </a:lnSpc>
              <a:buFontTx/>
              <a:buNone/>
            </a:pPr>
            <a:endParaRPr lang="zh-CN" altLang="en-US" sz="2800" b="1">
              <a:latin typeface="宋体" panose="02010600030101010101" pitchFamily="2" charset="-122"/>
            </a:endParaRPr>
          </a:p>
        </p:txBody>
      </p:sp>
      <p:sp>
        <p:nvSpPr>
          <p:cNvPr id="124932" name="Rectangle 4">
            <a:extLst>
              <a:ext uri="{FF2B5EF4-FFF2-40B4-BE49-F238E27FC236}">
                <a16:creationId xmlns:a16="http://schemas.microsoft.com/office/drawing/2014/main" id="{C9826FC7-8D3B-408A-B2D6-1101DABF4EDE}"/>
              </a:ext>
            </a:extLst>
          </p:cNvPr>
          <p:cNvSpPr>
            <a:spLocks noChangeArrowheads="1"/>
          </p:cNvSpPr>
          <p:nvPr/>
        </p:nvSpPr>
        <p:spPr bwMode="auto">
          <a:xfrm>
            <a:off x="395288" y="1844675"/>
            <a:ext cx="26019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lang="zh-CN" altLang="en-US" sz="3200" b="1">
                <a:solidFill>
                  <a:srgbClr val="892FAD"/>
                </a:solidFill>
                <a:latin typeface="楷体_GB2312" pitchFamily="49" charset="-122"/>
                <a:ea typeface="楷体_GB2312" pitchFamily="49" charset="-122"/>
              </a:rPr>
              <a:t> </a:t>
            </a:r>
            <a:r>
              <a:rPr lang="en-US" altLang="zh-CN" sz="2800" b="1">
                <a:solidFill>
                  <a:srgbClr val="892FAD"/>
                </a:solidFill>
                <a:latin typeface="楷体_GB2312" pitchFamily="49" charset="-122"/>
                <a:ea typeface="楷体_GB2312" pitchFamily="49" charset="-122"/>
              </a:rPr>
              <a:t>1</a:t>
            </a:r>
            <a:r>
              <a:rPr lang="zh-CN" altLang="en-US" sz="2800" b="1">
                <a:solidFill>
                  <a:srgbClr val="892FAD"/>
                </a:solidFill>
                <a:latin typeface="楷体_GB2312" pitchFamily="49" charset="-122"/>
                <a:ea typeface="楷体_GB2312" pitchFamily="49" charset="-122"/>
              </a:rPr>
              <a:t>、概述</a:t>
            </a:r>
          </a:p>
        </p:txBody>
      </p:sp>
      <p:sp>
        <p:nvSpPr>
          <p:cNvPr id="124933" name="Rectangle 5">
            <a:extLst>
              <a:ext uri="{FF2B5EF4-FFF2-40B4-BE49-F238E27FC236}">
                <a16:creationId xmlns:a16="http://schemas.microsoft.com/office/drawing/2014/main" id="{95098DF7-2054-4622-AA79-6362DBD35AD1}"/>
              </a:ext>
            </a:extLst>
          </p:cNvPr>
          <p:cNvSpPr>
            <a:spLocks noChangeArrowheads="1"/>
          </p:cNvSpPr>
          <p:nvPr/>
        </p:nvSpPr>
        <p:spPr bwMode="auto">
          <a:xfrm>
            <a:off x="468313" y="1052513"/>
            <a:ext cx="7772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993366"/>
                </a:solidFill>
              </a:rPr>
              <a:t>6.4.1  </a:t>
            </a:r>
            <a:r>
              <a:rPr lang="zh-CN" altLang="en-US" sz="2400" b="1">
                <a:solidFill>
                  <a:srgbClr val="993366"/>
                </a:solidFill>
                <a:latin typeface="宋体" panose="02010600030101010101" pitchFamily="2" charset="-122"/>
              </a:rPr>
              <a:t>总线的定时</a:t>
            </a:r>
            <a:endParaRPr lang="zh-CN" altLang="en-US" sz="2400" b="1">
              <a:solidFill>
                <a:schemeClr val="tx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8BE2177-E4AF-4652-8E19-0923716A9A9D}"/>
              </a:ext>
            </a:extLst>
          </p:cNvPr>
          <p:cNvSpPr>
            <a:spLocks noGrp="1" noChangeArrowheads="1"/>
          </p:cNvSpPr>
          <p:nvPr>
            <p:ph type="title"/>
          </p:nvPr>
        </p:nvSpPr>
        <p:spPr>
          <a:xfrm>
            <a:off x="539750" y="1557338"/>
            <a:ext cx="5903913" cy="431800"/>
          </a:xfrm>
        </p:spPr>
        <p:txBody>
          <a:bodyPr/>
          <a:lstStyle/>
          <a:p>
            <a:pPr eaLnBrk="1" hangingPunct="1"/>
            <a:r>
              <a:rPr lang="zh-CN" altLang="en-US" sz="4000" b="1">
                <a:solidFill>
                  <a:schemeClr val="tx1"/>
                </a:solidFill>
              </a:rPr>
              <a:t>例：</a:t>
            </a:r>
          </a:p>
        </p:txBody>
      </p:sp>
      <p:graphicFrame>
        <p:nvGraphicFramePr>
          <p:cNvPr id="16387" name="Group 3">
            <a:extLst>
              <a:ext uri="{FF2B5EF4-FFF2-40B4-BE49-F238E27FC236}">
                <a16:creationId xmlns:a16="http://schemas.microsoft.com/office/drawing/2014/main" id="{164F3C78-10D8-41C2-8423-B61C6EA050CA}"/>
              </a:ext>
            </a:extLst>
          </p:cNvPr>
          <p:cNvGraphicFramePr>
            <a:graphicFrameLocks noGrp="1"/>
          </p:cNvGraphicFramePr>
          <p:nvPr/>
        </p:nvGraphicFramePr>
        <p:xfrm>
          <a:off x="5508625" y="836613"/>
          <a:ext cx="2808288" cy="334962"/>
        </p:xfrm>
        <a:graphic>
          <a:graphicData uri="http://schemas.openxmlformats.org/drawingml/2006/table">
            <a:tbl>
              <a:tblPr/>
              <a:tblGrid>
                <a:gridCol w="719138">
                  <a:extLst>
                    <a:ext uri="{9D8B030D-6E8A-4147-A177-3AD203B41FA5}">
                      <a16:colId xmlns:a16="http://schemas.microsoft.com/office/drawing/2014/main" val="20000"/>
                    </a:ext>
                  </a:extLst>
                </a:gridCol>
                <a:gridCol w="703262">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gridCol w="649288">
                  <a:extLst>
                    <a:ext uri="{9D8B030D-6E8A-4147-A177-3AD203B41FA5}">
                      <a16:colId xmlns:a16="http://schemas.microsoft.com/office/drawing/2014/main" val="20003"/>
                    </a:ext>
                  </a:extLst>
                </a:gridCol>
              </a:tblGrid>
              <a:tr h="33496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OP</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en-US" altLang="zh-CN" sz="1400" b="1" i="0" u="none" strike="noStrike" cap="none" normalizeH="0" baseline="-30000">
                          <a:ln>
                            <a:noFill/>
                          </a:ln>
                          <a:solidFill>
                            <a:schemeClr val="tx1"/>
                          </a:solidFill>
                          <a:effectLst/>
                          <a:latin typeface="Arial" charset="0"/>
                          <a:ea typeface="宋体" pitchFamily="2" charset="-122"/>
                          <a:cs typeface="Times New Roman" pitchFamily="18" charset="0"/>
                        </a:rPr>
                        <a:t>1</a:t>
                      </a:r>
                      <a:endParaRPr kumimoji="0" lang="en-US" altLang="zh-CN"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en-US" altLang="zh-CN" sz="1400" b="1" i="0" u="none" strike="noStrike" cap="none" normalizeH="0" baseline="-30000">
                          <a:ln>
                            <a:noFill/>
                          </a:ln>
                          <a:solidFill>
                            <a:schemeClr val="tx1"/>
                          </a:solidFill>
                          <a:effectLst/>
                          <a:latin typeface="Arial" charset="0"/>
                          <a:ea typeface="宋体" pitchFamily="2" charset="-122"/>
                          <a:cs typeface="Times New Roman" pitchFamily="18" charset="0"/>
                        </a:rPr>
                        <a:t>2</a:t>
                      </a:r>
                      <a:endParaRPr kumimoji="0" lang="en-US" altLang="zh-CN"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en-US" altLang="zh-CN" sz="14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en-US" altLang="zh-CN"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bl>
          </a:graphicData>
        </a:graphic>
      </p:graphicFrame>
      <p:graphicFrame>
        <p:nvGraphicFramePr>
          <p:cNvPr id="16399" name="Group 15">
            <a:extLst>
              <a:ext uri="{FF2B5EF4-FFF2-40B4-BE49-F238E27FC236}">
                <a16:creationId xmlns:a16="http://schemas.microsoft.com/office/drawing/2014/main" id="{B6E37D82-961B-4780-A155-5CD6BAE26E56}"/>
              </a:ext>
            </a:extLst>
          </p:cNvPr>
          <p:cNvGraphicFramePr>
            <a:graphicFrameLocks noGrp="1"/>
          </p:cNvGraphicFramePr>
          <p:nvPr/>
        </p:nvGraphicFramePr>
        <p:xfrm>
          <a:off x="5494338" y="1268413"/>
          <a:ext cx="2809875" cy="1189037"/>
        </p:xfrm>
        <a:graphic>
          <a:graphicData uri="http://schemas.openxmlformats.org/drawingml/2006/table">
            <a:tbl>
              <a:tblPr/>
              <a:tblGrid>
                <a:gridCol w="720725">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719137">
                  <a:extLst>
                    <a:ext uri="{9D8B030D-6E8A-4147-A177-3AD203B41FA5}">
                      <a16:colId xmlns:a16="http://schemas.microsoft.com/office/drawing/2014/main" val="20002"/>
                    </a:ext>
                  </a:extLst>
                </a:gridCol>
                <a:gridCol w="649288">
                  <a:extLst>
                    <a:ext uri="{9D8B030D-6E8A-4147-A177-3AD203B41FA5}">
                      <a16:colId xmlns:a16="http://schemas.microsoft.com/office/drawing/2014/main" val="20003"/>
                    </a:ext>
                  </a:extLst>
                </a:gridCol>
              </a:tblGrid>
              <a:tr h="11890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Arial" charset="0"/>
                          <a:ea typeface="宋体" pitchFamily="2" charset="-122"/>
                          <a:cs typeface="Times New Roman" pitchFamily="18" charset="0"/>
                        </a:rPr>
                        <a:t>0000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Arial" charset="0"/>
                          <a:ea typeface="宋体" pitchFamily="2" charset="-122"/>
                          <a:cs typeface="Times New Roman" pitchFamily="18" charset="0"/>
                        </a:rPr>
                        <a:t>0001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Arial" charset="0"/>
                          <a:ea typeface="宋体" pitchFamily="2" charset="-122"/>
                          <a:cs typeface="Times New Roman" pitchFamily="18" charset="0"/>
                        </a:rPr>
                        <a:t>1110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600" b="1" i="0" u="none" strike="noStrike" cap="none" normalizeH="0" baseline="-30000">
                          <a:ln>
                            <a:noFill/>
                          </a:ln>
                          <a:solidFill>
                            <a:schemeClr val="tx1"/>
                          </a:solidFill>
                          <a:effectLst/>
                          <a:latin typeface="Arial" charset="0"/>
                          <a:ea typeface="宋体" pitchFamily="2" charset="-122"/>
                          <a:cs typeface="Times New Roman" pitchFamily="18" charset="0"/>
                        </a:rPr>
                        <a:t>1</a:t>
                      </a:r>
                      <a:endPar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600" b="1" i="0" u="none" strike="noStrike" cap="none" normalizeH="0" baseline="-30000">
                          <a:ln>
                            <a:noFill/>
                          </a:ln>
                          <a:solidFill>
                            <a:schemeClr val="tx1"/>
                          </a:solidFill>
                          <a:effectLst/>
                          <a:latin typeface="Arial" charset="0"/>
                          <a:ea typeface="宋体" pitchFamily="2" charset="-122"/>
                          <a:cs typeface="Times New Roman" pitchFamily="18" charset="0"/>
                        </a:rPr>
                        <a:t>1</a:t>
                      </a:r>
                      <a:endPar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600" b="1" i="0" u="none" strike="noStrike" cap="none" normalizeH="0" baseline="-30000">
                          <a:ln>
                            <a:noFill/>
                          </a:ln>
                          <a:solidFill>
                            <a:schemeClr val="tx1"/>
                          </a:solidFill>
                          <a:effectLst/>
                          <a:latin typeface="Arial" charset="0"/>
                          <a:ea typeface="宋体" pitchFamily="2" charset="-122"/>
                          <a:cs typeface="Times New Roman" pitchFamily="18" charset="0"/>
                        </a:rPr>
                        <a:t>1</a:t>
                      </a:r>
                      <a:endPar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600" b="1" i="0" u="none" strike="noStrike" cap="none" normalizeH="0" baseline="-30000">
                          <a:ln>
                            <a:noFill/>
                          </a:ln>
                          <a:solidFill>
                            <a:schemeClr val="tx1"/>
                          </a:solidFill>
                          <a:effectLst/>
                          <a:latin typeface="Arial" charset="0"/>
                          <a:ea typeface="宋体" pitchFamily="2" charset="-122"/>
                          <a:cs typeface="Times New Roman" pitchFamily="18" charset="0"/>
                        </a:rPr>
                        <a:t>2</a:t>
                      </a:r>
                      <a:endPar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600" b="1" i="0" u="none" strike="noStrike" cap="none" normalizeH="0" baseline="-30000">
                          <a:ln>
                            <a:noFill/>
                          </a:ln>
                          <a:solidFill>
                            <a:schemeClr val="tx1"/>
                          </a:solidFill>
                          <a:effectLst/>
                          <a:latin typeface="Arial" charset="0"/>
                          <a:ea typeface="宋体" pitchFamily="2" charset="-122"/>
                          <a:cs typeface="Times New Roman" pitchFamily="18" charset="0"/>
                        </a:rPr>
                        <a:t>2</a:t>
                      </a:r>
                      <a:endPar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600" b="1" i="0" u="none" strike="noStrike" cap="none" normalizeH="0" baseline="-30000">
                          <a:ln>
                            <a:noFill/>
                          </a:ln>
                          <a:solidFill>
                            <a:schemeClr val="tx1"/>
                          </a:solidFill>
                          <a:effectLst/>
                          <a:latin typeface="Arial" charset="0"/>
                          <a:ea typeface="宋体" pitchFamily="2" charset="-122"/>
                          <a:cs typeface="Times New Roman" pitchFamily="18" charset="0"/>
                        </a:rPr>
                        <a:t>2</a:t>
                      </a:r>
                      <a:endPar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6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6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6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6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zh-CN" altLang="en-US" sz="16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bl>
          </a:graphicData>
        </a:graphic>
      </p:graphicFrame>
      <p:sp>
        <p:nvSpPr>
          <p:cNvPr id="26651" name="Rectangle 27">
            <a:extLst>
              <a:ext uri="{FF2B5EF4-FFF2-40B4-BE49-F238E27FC236}">
                <a16:creationId xmlns:a16="http://schemas.microsoft.com/office/drawing/2014/main" id="{2CA1502D-938A-43EA-88B2-8BF77DE740AB}"/>
              </a:ext>
            </a:extLst>
          </p:cNvPr>
          <p:cNvSpPr>
            <a:spLocks noChangeArrowheads="1"/>
          </p:cNvSpPr>
          <p:nvPr/>
        </p:nvSpPr>
        <p:spPr bwMode="auto">
          <a:xfrm>
            <a:off x="1331913" y="2349500"/>
            <a:ext cx="384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sz="2400" b="1">
                <a:ea typeface="楷体_GB2312" pitchFamily="49" charset="-122"/>
              </a:rPr>
              <a:t>4</a:t>
            </a:r>
            <a:r>
              <a:rPr lang="zh-CN" altLang="en-US" sz="2400" b="1">
                <a:ea typeface="楷体_GB2312" pitchFamily="49" charset="-122"/>
              </a:rPr>
              <a:t>位操作码</a:t>
            </a:r>
            <a:r>
              <a:rPr lang="en-GB" altLang="en-US" sz="2400" b="1">
                <a:ea typeface="楷体_GB2312" pitchFamily="49" charset="-122"/>
              </a:rPr>
              <a:t>,15</a:t>
            </a:r>
            <a:r>
              <a:rPr lang="zh-CN" altLang="en-US" sz="2400" b="1">
                <a:ea typeface="楷体_GB2312" pitchFamily="49" charset="-122"/>
              </a:rPr>
              <a:t>条三地址指令</a:t>
            </a:r>
          </a:p>
        </p:txBody>
      </p:sp>
      <p:graphicFrame>
        <p:nvGraphicFramePr>
          <p:cNvPr id="16412" name="Group 28">
            <a:extLst>
              <a:ext uri="{FF2B5EF4-FFF2-40B4-BE49-F238E27FC236}">
                <a16:creationId xmlns:a16="http://schemas.microsoft.com/office/drawing/2014/main" id="{CD8840E8-B8E1-45A3-8CEA-C00591A65948}"/>
              </a:ext>
            </a:extLst>
          </p:cNvPr>
          <p:cNvGraphicFramePr>
            <a:graphicFrameLocks noGrp="1"/>
          </p:cNvGraphicFramePr>
          <p:nvPr/>
        </p:nvGraphicFramePr>
        <p:xfrm>
          <a:off x="5508625" y="2636838"/>
          <a:ext cx="2808288" cy="1068387"/>
        </p:xfrm>
        <a:graphic>
          <a:graphicData uri="http://schemas.openxmlformats.org/drawingml/2006/table">
            <a:tbl>
              <a:tblPr/>
              <a:tblGrid>
                <a:gridCol w="733425">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719138">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tblGrid>
              <a:tr h="10683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0000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0001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1110</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400" b="1" i="0" u="none" strike="noStrike" cap="none" normalizeH="0" baseline="-30000">
                          <a:ln>
                            <a:noFill/>
                          </a:ln>
                          <a:solidFill>
                            <a:schemeClr val="tx1"/>
                          </a:solidFill>
                          <a:effectLst/>
                          <a:latin typeface="Arial" charset="0"/>
                          <a:ea typeface="宋体" pitchFamily="2" charset="-122"/>
                          <a:cs typeface="Times New Roman" pitchFamily="18" charset="0"/>
                        </a:rPr>
                        <a:t>2</a:t>
                      </a:r>
                      <a:endPar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400" b="1" i="0" u="none" strike="noStrike" cap="none" normalizeH="0" baseline="-30000">
                          <a:ln>
                            <a:noFill/>
                          </a:ln>
                          <a:solidFill>
                            <a:schemeClr val="tx1"/>
                          </a:solidFill>
                          <a:effectLst/>
                          <a:latin typeface="Arial" charset="0"/>
                          <a:ea typeface="宋体" pitchFamily="2" charset="-122"/>
                          <a:cs typeface="Times New Roman" pitchFamily="18" charset="0"/>
                        </a:rPr>
                        <a:t>2</a:t>
                      </a:r>
                      <a:endPar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400" b="1" i="0" u="none" strike="noStrike" cap="none" normalizeH="0" baseline="-30000">
                          <a:ln>
                            <a:noFill/>
                          </a:ln>
                          <a:solidFill>
                            <a:schemeClr val="tx1"/>
                          </a:solidFill>
                          <a:effectLst/>
                          <a:latin typeface="Arial" charset="0"/>
                          <a:ea typeface="宋体" pitchFamily="2" charset="-122"/>
                          <a:cs typeface="Times New Roman" pitchFamily="18" charset="0"/>
                        </a:rPr>
                        <a:t>2</a:t>
                      </a:r>
                      <a:endParaRPr kumimoji="0" lang="zh-CN"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en-GB" altLang="en-US" sz="14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4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4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zh-CN"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bl>
          </a:graphicData>
        </a:graphic>
      </p:graphicFrame>
      <p:sp>
        <p:nvSpPr>
          <p:cNvPr id="26664" name="Rectangle 40">
            <a:extLst>
              <a:ext uri="{FF2B5EF4-FFF2-40B4-BE49-F238E27FC236}">
                <a16:creationId xmlns:a16="http://schemas.microsoft.com/office/drawing/2014/main" id="{BDCAFD5F-EC07-4399-8950-44E55D8C6FE2}"/>
              </a:ext>
            </a:extLst>
          </p:cNvPr>
          <p:cNvSpPr>
            <a:spLocks noChangeArrowheads="1"/>
          </p:cNvSpPr>
          <p:nvPr/>
        </p:nvSpPr>
        <p:spPr bwMode="auto">
          <a:xfrm>
            <a:off x="1331913" y="3429000"/>
            <a:ext cx="4010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ea typeface="楷体_GB2312" pitchFamily="49" charset="-122"/>
              </a:rPr>
              <a:t>8</a:t>
            </a:r>
            <a:r>
              <a:rPr lang="zh-CN" altLang="en-US" sz="2400" b="1">
                <a:ea typeface="楷体_GB2312" pitchFamily="49" charset="-122"/>
              </a:rPr>
              <a:t>位操作码</a:t>
            </a:r>
            <a:r>
              <a:rPr lang="en-US" altLang="zh-CN" sz="2400" b="1">
                <a:ea typeface="楷体_GB2312" pitchFamily="49" charset="-122"/>
              </a:rPr>
              <a:t>,15</a:t>
            </a:r>
            <a:r>
              <a:rPr lang="zh-CN" altLang="en-US" sz="2400" b="1">
                <a:ea typeface="楷体_GB2312" pitchFamily="49" charset="-122"/>
              </a:rPr>
              <a:t>条二地址指令  </a:t>
            </a:r>
          </a:p>
        </p:txBody>
      </p:sp>
      <p:graphicFrame>
        <p:nvGraphicFramePr>
          <p:cNvPr id="16425" name="Group 41">
            <a:extLst>
              <a:ext uri="{FF2B5EF4-FFF2-40B4-BE49-F238E27FC236}">
                <a16:creationId xmlns:a16="http://schemas.microsoft.com/office/drawing/2014/main" id="{FC4A0D55-5CD0-4C27-BAAE-F36BB19D094B}"/>
              </a:ext>
            </a:extLst>
          </p:cNvPr>
          <p:cNvGraphicFramePr>
            <a:graphicFrameLocks noGrp="1"/>
          </p:cNvGraphicFramePr>
          <p:nvPr/>
        </p:nvGraphicFramePr>
        <p:xfrm>
          <a:off x="5495925" y="3873500"/>
          <a:ext cx="2808288" cy="1068388"/>
        </p:xfrm>
        <a:graphic>
          <a:graphicData uri="http://schemas.openxmlformats.org/drawingml/2006/table">
            <a:tbl>
              <a:tblPr/>
              <a:tblGrid>
                <a:gridCol w="733425">
                  <a:extLst>
                    <a:ext uri="{9D8B030D-6E8A-4147-A177-3AD203B41FA5}">
                      <a16:colId xmlns:a16="http://schemas.microsoft.com/office/drawing/2014/main" val="20000"/>
                    </a:ext>
                  </a:extLst>
                </a:gridCol>
                <a:gridCol w="706438">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720725">
                  <a:extLst>
                    <a:ext uri="{9D8B030D-6E8A-4147-A177-3AD203B41FA5}">
                      <a16:colId xmlns:a16="http://schemas.microsoft.com/office/drawing/2014/main" val="20003"/>
                    </a:ext>
                  </a:extLst>
                </a:gridCol>
              </a:tblGrid>
              <a:tr h="1068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0000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0001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1110</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4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4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A</a:t>
                      </a:r>
                      <a:r>
                        <a:rPr kumimoji="0" lang="zh-CN" altLang="en-US" sz="1400" b="1" i="0" u="none" strike="noStrike" cap="none" normalizeH="0" baseline="-30000">
                          <a:ln>
                            <a:noFill/>
                          </a:ln>
                          <a:solidFill>
                            <a:schemeClr val="tx1"/>
                          </a:solidFill>
                          <a:effectLst/>
                          <a:latin typeface="Arial" charset="0"/>
                          <a:ea typeface="宋体" pitchFamily="2" charset="-122"/>
                          <a:cs typeface="Times New Roman" pitchFamily="18" charset="0"/>
                        </a:rPr>
                        <a:t>3</a:t>
                      </a:r>
                      <a:endParaRPr kumimoji="0" lang="zh-CN"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bl>
          </a:graphicData>
        </a:graphic>
      </p:graphicFrame>
      <p:sp>
        <p:nvSpPr>
          <p:cNvPr id="26677" name="Rectangle 53">
            <a:extLst>
              <a:ext uri="{FF2B5EF4-FFF2-40B4-BE49-F238E27FC236}">
                <a16:creationId xmlns:a16="http://schemas.microsoft.com/office/drawing/2014/main" id="{C426EC1A-3AE3-49F8-A611-8D80AEC8267F}"/>
              </a:ext>
            </a:extLst>
          </p:cNvPr>
          <p:cNvSpPr>
            <a:spLocks noChangeArrowheads="1"/>
          </p:cNvSpPr>
          <p:nvPr/>
        </p:nvSpPr>
        <p:spPr bwMode="auto">
          <a:xfrm>
            <a:off x="1187450" y="4437063"/>
            <a:ext cx="4011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522288" algn="ctr"/>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522288" algn="ctr"/>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522288" algn="ctr"/>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522288" algn="ctr"/>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522288" algn="ct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522288" algn="ct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522288" algn="ct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522288" algn="ct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522288" algn="ctr"/>
              </a:tabLs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ea typeface="楷体_GB2312" pitchFamily="49" charset="-122"/>
              </a:rPr>
              <a:t>12</a:t>
            </a:r>
            <a:r>
              <a:rPr lang="zh-CN" altLang="en-US" sz="2400" b="1">
                <a:ea typeface="楷体_GB2312" pitchFamily="49" charset="-122"/>
              </a:rPr>
              <a:t>位操作码</a:t>
            </a:r>
            <a:r>
              <a:rPr lang="en-US" altLang="zh-CN" sz="2400" b="1">
                <a:ea typeface="楷体_GB2312" pitchFamily="49" charset="-122"/>
              </a:rPr>
              <a:t>,15</a:t>
            </a:r>
            <a:r>
              <a:rPr lang="zh-CN" altLang="en-US" sz="2400" b="1">
                <a:ea typeface="楷体_GB2312" pitchFamily="49" charset="-122"/>
              </a:rPr>
              <a:t>条一地址指令</a:t>
            </a:r>
          </a:p>
        </p:txBody>
      </p:sp>
      <p:graphicFrame>
        <p:nvGraphicFramePr>
          <p:cNvPr id="16438" name="Group 54">
            <a:extLst>
              <a:ext uri="{FF2B5EF4-FFF2-40B4-BE49-F238E27FC236}">
                <a16:creationId xmlns:a16="http://schemas.microsoft.com/office/drawing/2014/main" id="{70021CF2-0BAA-410F-95AE-DF5784886B40}"/>
              </a:ext>
            </a:extLst>
          </p:cNvPr>
          <p:cNvGraphicFramePr>
            <a:graphicFrameLocks noGrp="1"/>
          </p:cNvGraphicFramePr>
          <p:nvPr/>
        </p:nvGraphicFramePr>
        <p:xfrm>
          <a:off x="5495925" y="5084763"/>
          <a:ext cx="2820988" cy="1068387"/>
        </p:xfrm>
        <a:graphic>
          <a:graphicData uri="http://schemas.openxmlformats.org/drawingml/2006/table">
            <a:tbl>
              <a:tblPr/>
              <a:tblGrid>
                <a:gridCol w="738188">
                  <a:extLst>
                    <a:ext uri="{9D8B030D-6E8A-4147-A177-3AD203B41FA5}">
                      <a16:colId xmlns:a16="http://schemas.microsoft.com/office/drawing/2014/main" val="20000"/>
                    </a:ext>
                  </a:extLst>
                </a:gridCol>
                <a:gridCol w="655637">
                  <a:extLst>
                    <a:ext uri="{9D8B030D-6E8A-4147-A177-3AD203B41FA5}">
                      <a16:colId xmlns:a16="http://schemas.microsoft.com/office/drawing/2014/main" val="20001"/>
                    </a:ext>
                  </a:extLst>
                </a:gridCol>
                <a:gridCol w="714375">
                  <a:extLst>
                    <a:ext uri="{9D8B030D-6E8A-4147-A177-3AD203B41FA5}">
                      <a16:colId xmlns:a16="http://schemas.microsoft.com/office/drawing/2014/main" val="20002"/>
                    </a:ext>
                  </a:extLst>
                </a:gridCol>
                <a:gridCol w="712788">
                  <a:extLst>
                    <a:ext uri="{9D8B030D-6E8A-4147-A177-3AD203B41FA5}">
                      <a16:colId xmlns:a16="http://schemas.microsoft.com/office/drawing/2014/main" val="20003"/>
                    </a:ext>
                  </a:extLst>
                </a:gridCol>
              </a:tblGrid>
              <a:tr h="10683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0000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0001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400" b="1" i="0" u="none" strike="noStrike" cap="none" normalizeH="0" baseline="0">
                          <a:ln>
                            <a:noFill/>
                          </a:ln>
                          <a:solidFill>
                            <a:schemeClr val="tx1"/>
                          </a:solidFill>
                          <a:effectLst/>
                          <a:latin typeface="Arial" charset="0"/>
                          <a:ea typeface="宋体" pitchFamily="2" charset="-122"/>
                          <a:cs typeface="Times New Roman" pitchFamily="18" charset="0"/>
                        </a:rPr>
                        <a:t>1111</a:t>
                      </a:r>
                      <a:endParaRPr kumimoji="0" lang="en-GB" altLang="en-US" sz="2400" b="1" i="0" u="none" strike="noStrike" cap="none" normalizeH="0" baseline="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extLst>
                  <a:ext uri="{0D108BD9-81ED-4DB2-BD59-A6C34878D82A}">
                    <a16:rowId xmlns:a16="http://schemas.microsoft.com/office/drawing/2014/main" val="10000"/>
                  </a:ext>
                </a:extLst>
              </a:tr>
            </a:tbl>
          </a:graphicData>
        </a:graphic>
      </p:graphicFrame>
      <p:sp>
        <p:nvSpPr>
          <p:cNvPr id="26690" name="Rectangle 66">
            <a:extLst>
              <a:ext uri="{FF2B5EF4-FFF2-40B4-BE49-F238E27FC236}">
                <a16:creationId xmlns:a16="http://schemas.microsoft.com/office/drawing/2014/main" id="{AC44973E-8A2E-4EA5-8AA2-20E65E21DF46}"/>
              </a:ext>
            </a:extLst>
          </p:cNvPr>
          <p:cNvSpPr>
            <a:spLocks noChangeArrowheads="1"/>
          </p:cNvSpPr>
          <p:nvPr/>
        </p:nvSpPr>
        <p:spPr bwMode="auto">
          <a:xfrm>
            <a:off x="1187450" y="5300663"/>
            <a:ext cx="1833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ea typeface="楷体_GB2312" pitchFamily="49" charset="-122"/>
              </a:rPr>
              <a:t>16</a:t>
            </a:r>
            <a:r>
              <a:rPr lang="zh-CN" altLang="en-US" sz="2400" b="1">
                <a:ea typeface="楷体_GB2312" pitchFamily="49" charset="-122"/>
              </a:rPr>
              <a:t>位操作码 </a:t>
            </a:r>
          </a:p>
        </p:txBody>
      </p:sp>
      <p:sp>
        <p:nvSpPr>
          <p:cNvPr id="26691" name="Rectangle 67">
            <a:extLst>
              <a:ext uri="{FF2B5EF4-FFF2-40B4-BE49-F238E27FC236}">
                <a16:creationId xmlns:a16="http://schemas.microsoft.com/office/drawing/2014/main" id="{7686BC17-4A6C-45DA-A440-40387A8DC4E0}"/>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chemeClr val="tx2"/>
                </a:solidFill>
              </a:rPr>
              <a:t>   操作码扩展技术</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C2C4DDF0-A86A-4CB4-B191-8E50DED24708}"/>
              </a:ext>
            </a:extLst>
          </p:cNvPr>
          <p:cNvSpPr>
            <a:spLocks noChangeArrowheads="1"/>
          </p:cNvSpPr>
          <p:nvPr/>
        </p:nvSpPr>
        <p:spPr bwMode="auto">
          <a:xfrm>
            <a:off x="323850" y="404813"/>
            <a:ext cx="77771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892FAD"/>
                </a:solidFill>
                <a:latin typeface="楷体_GB2312" pitchFamily="49" charset="-122"/>
                <a:ea typeface="楷体_GB2312" pitchFamily="49" charset="-122"/>
              </a:rPr>
              <a:t>题</a:t>
            </a:r>
            <a:r>
              <a:rPr lang="en-US" altLang="zh-CN" sz="3600" b="1">
                <a:solidFill>
                  <a:srgbClr val="892FAD"/>
                </a:solidFill>
                <a:latin typeface="楷体_GB2312" pitchFamily="49" charset="-122"/>
                <a:ea typeface="楷体_GB2312" pitchFamily="49" charset="-122"/>
              </a:rPr>
              <a:t>19: </a:t>
            </a:r>
            <a:r>
              <a:rPr lang="zh-CN" altLang="en-US" sz="2800" b="1">
                <a:solidFill>
                  <a:srgbClr val="892FAD"/>
                </a:solidFill>
                <a:latin typeface="楷体_GB2312" pitchFamily="49" charset="-122"/>
                <a:ea typeface="楷体_GB2312" pitchFamily="49" charset="-122"/>
              </a:rPr>
              <a:t>同步定时协议下 读数据的同步时序图</a:t>
            </a:r>
            <a:r>
              <a:rPr lang="zh-CN" altLang="en-US" sz="4400" b="1">
                <a:solidFill>
                  <a:schemeClr val="tx2"/>
                </a:solidFill>
              </a:rPr>
              <a:t> </a:t>
            </a:r>
          </a:p>
        </p:txBody>
      </p:sp>
      <p:sp>
        <p:nvSpPr>
          <p:cNvPr id="12292" name="Rectangle 3">
            <a:extLst>
              <a:ext uri="{FF2B5EF4-FFF2-40B4-BE49-F238E27FC236}">
                <a16:creationId xmlns:a16="http://schemas.microsoft.com/office/drawing/2014/main" id="{8FD608BC-76E8-45D5-ADF4-3C32A9996AF0}"/>
              </a:ext>
            </a:extLst>
          </p:cNvPr>
          <p:cNvSpPr>
            <a:spLocks noChangeArrowheads="1"/>
          </p:cNvSpPr>
          <p:nvPr/>
        </p:nvSpPr>
        <p:spPr bwMode="auto">
          <a:xfrm>
            <a:off x="395288" y="1196975"/>
            <a:ext cx="849788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FontTx/>
              <a:buChar char="•"/>
            </a:pPr>
            <a:r>
              <a:rPr lang="zh-CN" altLang="en-US" sz="2800" b="1">
                <a:latin typeface="宋体" panose="02010600030101010101" pitchFamily="2" charset="-122"/>
              </a:rPr>
              <a:t> </a:t>
            </a:r>
            <a:r>
              <a:rPr lang="zh-CN" altLang="en-US" sz="2400" b="1">
                <a:latin typeface="宋体" panose="02010600030101010101" pitchFamily="2" charset="-122"/>
              </a:rPr>
              <a:t>总线上的所有模块都在总线公共时钟信号的协调下工作。</a:t>
            </a:r>
          </a:p>
          <a:p>
            <a:pPr eaLnBrk="1" hangingPunct="1">
              <a:spcBef>
                <a:spcPct val="20000"/>
              </a:spcBef>
            </a:pPr>
            <a:r>
              <a:rPr lang="zh-CN" altLang="en-US" sz="2400" b="1">
                <a:latin typeface="宋体" panose="02010600030101010101" pitchFamily="2" charset="-122"/>
              </a:rPr>
              <a:t>所有事件都出现在时针信号的前沿，大多数事件只占据单一</a:t>
            </a:r>
          </a:p>
          <a:p>
            <a:pPr eaLnBrk="1" hangingPunct="1">
              <a:spcBef>
                <a:spcPct val="20000"/>
              </a:spcBef>
            </a:pPr>
            <a:r>
              <a:rPr lang="zh-CN" altLang="en-US" sz="2400" b="1">
                <a:latin typeface="宋体" panose="02010600030101010101" pitchFamily="2" charset="-122"/>
              </a:rPr>
              <a:t>时钟周期。</a:t>
            </a:r>
          </a:p>
          <a:p>
            <a:pPr eaLnBrk="1" hangingPunct="1">
              <a:spcBef>
                <a:spcPct val="20000"/>
              </a:spcBef>
              <a:buFontTx/>
              <a:buChar char="•"/>
            </a:pPr>
            <a:endParaRPr lang="zh-CN" altLang="en-US" sz="3200" b="1"/>
          </a:p>
        </p:txBody>
      </p:sp>
      <p:graphicFrame>
        <p:nvGraphicFramePr>
          <p:cNvPr id="12290" name="Object 4">
            <a:extLst>
              <a:ext uri="{FF2B5EF4-FFF2-40B4-BE49-F238E27FC236}">
                <a16:creationId xmlns:a16="http://schemas.microsoft.com/office/drawing/2014/main" id="{B44C4463-5433-4A36-9D4D-59E015058C3A}"/>
              </a:ext>
            </a:extLst>
          </p:cNvPr>
          <p:cNvGraphicFramePr>
            <a:graphicFrameLocks noChangeAspect="1"/>
          </p:cNvGraphicFramePr>
          <p:nvPr/>
        </p:nvGraphicFramePr>
        <p:xfrm>
          <a:off x="684213" y="2781300"/>
          <a:ext cx="7345362" cy="3275013"/>
        </p:xfrm>
        <a:graphic>
          <a:graphicData uri="http://schemas.openxmlformats.org/presentationml/2006/ole">
            <mc:AlternateContent xmlns:mc="http://schemas.openxmlformats.org/markup-compatibility/2006">
              <mc:Choice xmlns:v="urn:schemas-microsoft-com:vml" Requires="v">
                <p:oleObj r:id="rId2" imgW="4605120" imgH="2053800" progId="Visio.Drawing.11">
                  <p:embed/>
                </p:oleObj>
              </mc:Choice>
              <mc:Fallback>
                <p:oleObj r:id="rId2" imgW="4605120" imgH="2053800"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781300"/>
                        <a:ext cx="7345362" cy="327501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3" name="Text Box 5">
            <a:extLst>
              <a:ext uri="{FF2B5EF4-FFF2-40B4-BE49-F238E27FC236}">
                <a16:creationId xmlns:a16="http://schemas.microsoft.com/office/drawing/2014/main" id="{50507924-FF7D-46B2-93D3-EB5CA28D4D9A}"/>
              </a:ext>
            </a:extLst>
          </p:cNvPr>
          <p:cNvSpPr txBox="1">
            <a:spLocks noChangeArrowheads="1"/>
          </p:cNvSpPr>
          <p:nvPr/>
        </p:nvSpPr>
        <p:spPr bwMode="auto">
          <a:xfrm>
            <a:off x="4211638" y="3644900"/>
            <a:ext cx="45370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pPr>
            <a:r>
              <a:rPr lang="en-US" altLang="zh-CN" sz="6000" b="1">
                <a:solidFill>
                  <a:srgbClr val="EF2E07"/>
                </a:solidFill>
                <a:latin typeface="Times New Roman" panose="02020603050405020304" pitchFamily="18" charset="0"/>
              </a:rPr>
              <a: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a:extLst>
              <a:ext uri="{FF2B5EF4-FFF2-40B4-BE49-F238E27FC236}">
                <a16:creationId xmlns:a16="http://schemas.microsoft.com/office/drawing/2014/main" id="{FAEC5469-C914-4F87-B083-841AEC303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971" t="12354" r="20197" b="10872"/>
          <a:stretch>
            <a:fillRect/>
          </a:stretch>
        </p:blipFill>
        <p:spPr bwMode="auto">
          <a:xfrm>
            <a:off x="827088" y="765175"/>
            <a:ext cx="756285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16488B36-B7E3-41AB-BF2C-E193CAA31ADD}"/>
              </a:ext>
            </a:extLst>
          </p:cNvPr>
          <p:cNvSpPr>
            <a:spLocks noGrp="1" noChangeArrowheads="1"/>
          </p:cNvSpPr>
          <p:nvPr>
            <p:ph type="title"/>
          </p:nvPr>
        </p:nvSpPr>
        <p:spPr>
          <a:xfrm>
            <a:off x="468313" y="188913"/>
            <a:ext cx="7772400" cy="1143000"/>
          </a:xfrm>
        </p:spPr>
        <p:txBody>
          <a:bodyPr/>
          <a:lstStyle/>
          <a:p>
            <a:pPr algn="l" eaLnBrk="1" hangingPunct="1"/>
            <a:r>
              <a:rPr lang="zh-CN" altLang="en-US" sz="2800" b="1">
                <a:solidFill>
                  <a:srgbClr val="892FAD"/>
                </a:solidFill>
                <a:latin typeface="楷体_GB2312" pitchFamily="49" charset="-122"/>
                <a:ea typeface="楷体_GB2312" pitchFamily="49" charset="-122"/>
              </a:rPr>
              <a:t>异步定时</a:t>
            </a:r>
            <a:r>
              <a:rPr lang="zh-CN" altLang="en-US" b="1"/>
              <a:t> </a:t>
            </a:r>
          </a:p>
        </p:txBody>
      </p:sp>
      <p:sp>
        <p:nvSpPr>
          <p:cNvPr id="13316" name="Rectangle 3">
            <a:extLst>
              <a:ext uri="{FF2B5EF4-FFF2-40B4-BE49-F238E27FC236}">
                <a16:creationId xmlns:a16="http://schemas.microsoft.com/office/drawing/2014/main" id="{23C31E21-11DC-4CA5-A76F-58BAA91B152B}"/>
              </a:ext>
            </a:extLst>
          </p:cNvPr>
          <p:cNvSpPr>
            <a:spLocks noChangeArrowheads="1"/>
          </p:cNvSpPr>
          <p:nvPr/>
        </p:nvSpPr>
        <p:spPr bwMode="auto">
          <a:xfrm>
            <a:off x="323850" y="1412875"/>
            <a:ext cx="82804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SzPct val="90000"/>
              <a:buFontTx/>
              <a:buBlip>
                <a:blip r:embed="rId2"/>
              </a:buBlip>
            </a:pPr>
            <a:r>
              <a:rPr lang="zh-CN" altLang="en-US" sz="2400" b="1">
                <a:latin typeface="Times New Roman" panose="02020603050405020304" pitchFamily="18" charset="0"/>
              </a:rPr>
              <a:t>后一事件出现在总线上的时刻取决于前一事件的出现，即建立在应</a:t>
            </a:r>
            <a:r>
              <a:rPr lang="en-US" altLang="zh-CN" sz="2400" b="1">
                <a:latin typeface="Times New Roman" panose="02020603050405020304" pitchFamily="18" charset="0"/>
              </a:rPr>
              <a:t>-</a:t>
            </a:r>
            <a:r>
              <a:rPr lang="zh-CN" altLang="en-US" sz="2400" b="1">
                <a:latin typeface="Times New Roman" panose="02020603050405020304" pitchFamily="18" charset="0"/>
              </a:rPr>
              <a:t>答式或互锁机制的基础上。</a:t>
            </a:r>
            <a:endParaRPr lang="zh-CN" altLang="en-US" sz="2400" b="1">
              <a:latin typeface="宋体" panose="02010600030101010101" pitchFamily="2" charset="-122"/>
            </a:endParaRPr>
          </a:p>
        </p:txBody>
      </p:sp>
      <p:sp>
        <p:nvSpPr>
          <p:cNvPr id="13317" name="Rectangle 4">
            <a:extLst>
              <a:ext uri="{FF2B5EF4-FFF2-40B4-BE49-F238E27FC236}">
                <a16:creationId xmlns:a16="http://schemas.microsoft.com/office/drawing/2014/main" id="{ACDD16C6-BE22-4E3C-8A6F-1ABEA6166BAE}"/>
              </a:ext>
            </a:extLst>
          </p:cNvPr>
          <p:cNvSpPr>
            <a:spLocks noChangeArrowheads="1"/>
          </p:cNvSpPr>
          <p:nvPr/>
        </p:nvSpPr>
        <p:spPr bwMode="auto">
          <a:xfrm>
            <a:off x="755650" y="2205038"/>
            <a:ext cx="673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pPr>
            <a:r>
              <a:rPr lang="zh-CN" altLang="en-US" sz="2400" b="1">
                <a:solidFill>
                  <a:srgbClr val="C62C02"/>
                </a:solidFill>
                <a:latin typeface="宋体" panose="02010600030101010101" pitchFamily="2" charset="-122"/>
              </a:rPr>
              <a:t> 特点：</a:t>
            </a:r>
            <a:r>
              <a:rPr lang="zh-CN" altLang="en-US" sz="2400" b="1">
                <a:latin typeface="宋体" panose="02010600030101010101" pitchFamily="2" charset="-122"/>
              </a:rPr>
              <a:t>无公共时钟信号，可变长度的总线周期。</a:t>
            </a:r>
          </a:p>
        </p:txBody>
      </p:sp>
      <p:graphicFrame>
        <p:nvGraphicFramePr>
          <p:cNvPr id="13314" name="Object 5">
            <a:extLst>
              <a:ext uri="{FF2B5EF4-FFF2-40B4-BE49-F238E27FC236}">
                <a16:creationId xmlns:a16="http://schemas.microsoft.com/office/drawing/2014/main" id="{D8BF19F2-FCFB-4C59-8C9D-6071E302C3CB}"/>
              </a:ext>
            </a:extLst>
          </p:cNvPr>
          <p:cNvGraphicFramePr>
            <a:graphicFrameLocks noGrp="1" noChangeAspect="1"/>
          </p:cNvGraphicFramePr>
          <p:nvPr>
            <p:ph idx="1"/>
          </p:nvPr>
        </p:nvGraphicFramePr>
        <p:xfrm>
          <a:off x="827088" y="2781300"/>
          <a:ext cx="7416800" cy="3367088"/>
        </p:xfrm>
        <a:graphic>
          <a:graphicData uri="http://schemas.openxmlformats.org/presentationml/2006/ole">
            <mc:AlternateContent xmlns:mc="http://schemas.openxmlformats.org/markup-compatibility/2006">
              <mc:Choice xmlns:v="urn:schemas-microsoft-com:vml" Requires="v">
                <p:oleObj r:id="rId3" imgW="4519800" imgH="2053800" progId="Visio.Drawing.11">
                  <p:embed/>
                </p:oleObj>
              </mc:Choice>
              <mc:Fallback>
                <p:oleObj r:id="rId3" imgW="4519800" imgH="205380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781300"/>
                        <a:ext cx="7416800" cy="336708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8" name="Text Box 6">
            <a:extLst>
              <a:ext uri="{FF2B5EF4-FFF2-40B4-BE49-F238E27FC236}">
                <a16:creationId xmlns:a16="http://schemas.microsoft.com/office/drawing/2014/main" id="{D9DFA0F4-D638-469B-8BFD-0D36153FD88C}"/>
              </a:ext>
            </a:extLst>
          </p:cNvPr>
          <p:cNvSpPr txBox="1">
            <a:spLocks noChangeArrowheads="1"/>
          </p:cNvSpPr>
          <p:nvPr/>
        </p:nvSpPr>
        <p:spPr bwMode="auto">
          <a:xfrm>
            <a:off x="3851275" y="4149725"/>
            <a:ext cx="15843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pPr>
            <a:r>
              <a:rPr lang="en-US" altLang="zh-CN" sz="6600" b="1">
                <a:solidFill>
                  <a:srgbClr val="EF2E07"/>
                </a:solidFill>
                <a:latin typeface="Times New Roman" panose="02020603050405020304" pitchFamily="18" charset="0"/>
              </a:rPr>
              <a: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a:extLst>
              <a:ext uri="{FF2B5EF4-FFF2-40B4-BE49-F238E27FC236}">
                <a16:creationId xmlns:a16="http://schemas.microsoft.com/office/drawing/2014/main" id="{BDCC93EF-5594-4E53-ABCA-FB777FF7B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25" t="15039" r="7852" b="16585"/>
          <a:stretch>
            <a:fillRect/>
          </a:stretch>
        </p:blipFill>
        <p:spPr bwMode="auto">
          <a:xfrm>
            <a:off x="468313" y="836613"/>
            <a:ext cx="8064500"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E4B6A3A-B067-4D82-AFB4-18E51D01F3CF}"/>
              </a:ext>
            </a:extLst>
          </p:cNvPr>
          <p:cNvSpPr>
            <a:spLocks noGrp="1" noChangeArrowheads="1"/>
          </p:cNvSpPr>
          <p:nvPr>
            <p:ph type="title"/>
          </p:nvPr>
        </p:nvSpPr>
        <p:spPr>
          <a:xfrm>
            <a:off x="381000" y="476250"/>
            <a:ext cx="7772400" cy="755650"/>
          </a:xfrm>
        </p:spPr>
        <p:txBody>
          <a:bodyPr/>
          <a:lstStyle/>
          <a:p>
            <a:pPr algn="l" eaLnBrk="1" hangingPunct="1"/>
            <a:r>
              <a:rPr lang="zh-CN" altLang="en-US" sz="3200" b="1">
                <a:solidFill>
                  <a:srgbClr val="993366"/>
                </a:solidFill>
              </a:rPr>
              <a:t>6.</a:t>
            </a:r>
            <a:r>
              <a:rPr lang="en-US" altLang="zh-CN" sz="3200" b="1">
                <a:solidFill>
                  <a:srgbClr val="993366"/>
                </a:solidFill>
              </a:rPr>
              <a:t>4.2 </a:t>
            </a:r>
            <a:r>
              <a:rPr lang="zh-CN" altLang="en-US" sz="3200" b="1">
                <a:solidFill>
                  <a:srgbClr val="993366"/>
                </a:solidFill>
              </a:rPr>
              <a:t>当代</a:t>
            </a:r>
            <a:r>
              <a:rPr lang="zh-CN" altLang="en-US" sz="3200" b="1">
                <a:solidFill>
                  <a:srgbClr val="993366"/>
                </a:solidFill>
                <a:latin typeface="宋体" panose="02010600030101010101" pitchFamily="2" charset="-122"/>
              </a:rPr>
              <a:t>总线支持的数据传送模式</a:t>
            </a:r>
            <a:r>
              <a:rPr lang="zh-CN" altLang="en-US" b="1"/>
              <a:t> </a:t>
            </a:r>
          </a:p>
        </p:txBody>
      </p:sp>
      <p:sp>
        <p:nvSpPr>
          <p:cNvPr id="128003" name="Rectangle 3">
            <a:extLst>
              <a:ext uri="{FF2B5EF4-FFF2-40B4-BE49-F238E27FC236}">
                <a16:creationId xmlns:a16="http://schemas.microsoft.com/office/drawing/2014/main" id="{E94C9894-A28F-4951-842D-7F61A96271E0}"/>
              </a:ext>
            </a:extLst>
          </p:cNvPr>
          <p:cNvSpPr>
            <a:spLocks noGrp="1" noChangeArrowheads="1"/>
          </p:cNvSpPr>
          <p:nvPr>
            <p:ph type="body" idx="1"/>
          </p:nvPr>
        </p:nvSpPr>
        <p:spPr>
          <a:xfrm>
            <a:off x="685800" y="1543050"/>
            <a:ext cx="7772400" cy="4038600"/>
          </a:xfrm>
        </p:spPr>
        <p:txBody>
          <a:bodyPr/>
          <a:lstStyle/>
          <a:p>
            <a:pPr eaLnBrk="1" hangingPunct="1">
              <a:buFontTx/>
              <a:buNone/>
            </a:pPr>
            <a:r>
              <a:rPr lang="zh-CN" altLang="en-US" sz="2800" b="1">
                <a:solidFill>
                  <a:srgbClr val="892FAD"/>
                </a:solidFill>
                <a:latin typeface="楷体_GB2312" pitchFamily="49" charset="-122"/>
                <a:ea typeface="楷体_GB2312" pitchFamily="49" charset="-122"/>
              </a:rPr>
              <a:t>1、读、写操作</a:t>
            </a:r>
          </a:p>
          <a:p>
            <a:pPr algn="just" eaLnBrk="1" hangingPunct="1"/>
            <a:r>
              <a:rPr lang="zh-CN" altLang="en-US" sz="2400" b="1">
                <a:latin typeface="Times New Roman" panose="02020603050405020304" pitchFamily="18" charset="0"/>
              </a:rPr>
              <a:t>读操作</a:t>
            </a:r>
            <a:r>
              <a:rPr lang="zh-CN" altLang="en-US" sz="2400" b="1"/>
              <a:t>——</a:t>
            </a:r>
            <a:r>
              <a:rPr lang="zh-CN" altLang="en-US" sz="2400" b="1">
                <a:latin typeface="Times New Roman" panose="02020603050405020304" pitchFamily="18" charset="0"/>
              </a:rPr>
              <a:t>由从方到主方的数据传送操作</a:t>
            </a:r>
            <a:r>
              <a:rPr lang="en-US" altLang="zh-CN" sz="2400" b="1">
                <a:latin typeface="Times New Roman" panose="02020603050405020304" pitchFamily="18" charset="0"/>
              </a:rPr>
              <a:t>；</a:t>
            </a:r>
            <a:endParaRPr lang="en-US" altLang="zh-CN" sz="2400" b="1"/>
          </a:p>
          <a:p>
            <a:pPr algn="just" eaLnBrk="1" hangingPunct="1"/>
            <a:r>
              <a:rPr lang="zh-CN" altLang="en-US" sz="2400" b="1">
                <a:latin typeface="Times New Roman" panose="02020603050405020304" pitchFamily="18" charset="0"/>
              </a:rPr>
              <a:t>写操作</a:t>
            </a:r>
            <a:r>
              <a:rPr lang="zh-CN" altLang="en-US" sz="2400" b="1"/>
              <a:t>——</a:t>
            </a:r>
            <a:r>
              <a:rPr lang="zh-CN" altLang="en-US" sz="2400" b="1">
                <a:latin typeface="Times New Roman" panose="02020603050405020304" pitchFamily="18" charset="0"/>
              </a:rPr>
              <a:t>由主方到从方的数据传送操作。</a:t>
            </a:r>
          </a:p>
          <a:p>
            <a:pPr algn="just" eaLnBrk="1" hangingPunct="1">
              <a:buFontTx/>
              <a:buNone/>
            </a:pPr>
            <a:endParaRPr lang="zh-CN" altLang="en-US" sz="2000" b="1"/>
          </a:p>
          <a:p>
            <a:pPr algn="just" eaLnBrk="1" hangingPunct="1">
              <a:lnSpc>
                <a:spcPct val="120000"/>
              </a:lnSpc>
              <a:buFontTx/>
              <a:buNone/>
            </a:pPr>
            <a:r>
              <a:rPr lang="zh-CN" altLang="en-US" sz="2000" b="1"/>
              <a:t>     </a:t>
            </a:r>
            <a:r>
              <a:rPr lang="zh-CN" altLang="en-US" sz="2400" b="1">
                <a:solidFill>
                  <a:srgbClr val="0E0E14"/>
                </a:solidFill>
              </a:rPr>
              <a:t>一般，主方先以一个总线周期发出命令和从方地址，经过一定的延时再开始数据传送总线周期。为了提高总线利用率，减少延时损失，主方完成寻址总线周期后可让出总线控制权，以使其他主方完成更紧迫的操作。然后再重新竞争总线，完成数据传送总线周期。</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82B9A3B2-3C5A-4F0F-9653-E8D55A05484B}"/>
              </a:ext>
            </a:extLst>
          </p:cNvPr>
          <p:cNvSpPr>
            <a:spLocks noChangeArrowheads="1"/>
          </p:cNvSpPr>
          <p:nvPr/>
        </p:nvSpPr>
        <p:spPr bwMode="auto">
          <a:xfrm>
            <a:off x="539750" y="549275"/>
            <a:ext cx="8135938"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buFontTx/>
              <a:buBlip>
                <a:blip r:embed="rId2"/>
              </a:buBlip>
            </a:pPr>
            <a:r>
              <a:rPr lang="zh-CN" altLang="en-US" sz="2800" b="1">
                <a:solidFill>
                  <a:srgbClr val="892FAD"/>
                </a:solidFill>
                <a:latin typeface="Times New Roman" panose="02020603050405020304" pitchFamily="18" charset="0"/>
              </a:rPr>
              <a:t>2、块传送操作</a:t>
            </a:r>
          </a:p>
          <a:p>
            <a:pPr eaLnBrk="1" hangingPunct="1">
              <a:spcBef>
                <a:spcPct val="50000"/>
              </a:spcBef>
              <a:buSzPct val="90000"/>
              <a:buFontTx/>
              <a:buBlip>
                <a:blip r:embed="rId2"/>
              </a:buBlip>
            </a:pPr>
            <a:r>
              <a:rPr lang="en-US" altLang="zh-CN" sz="2800" b="1">
                <a:latin typeface="Times New Roman" panose="02020603050405020304" pitchFamily="18" charset="0"/>
              </a:rPr>
              <a:t>      CPU</a:t>
            </a:r>
            <a:r>
              <a:rPr lang="zh-CN" altLang="en-US" sz="2800" b="1">
                <a:latin typeface="Times New Roman" panose="02020603050405020304" pitchFamily="18" charset="0"/>
              </a:rPr>
              <a:t>与内存储器之间数据块传送采用一次多倍字长的猝发式传送。 </a:t>
            </a:r>
          </a:p>
        </p:txBody>
      </p:sp>
      <p:sp>
        <p:nvSpPr>
          <p:cNvPr id="129027" name="Rectangle 3">
            <a:extLst>
              <a:ext uri="{FF2B5EF4-FFF2-40B4-BE49-F238E27FC236}">
                <a16:creationId xmlns:a16="http://schemas.microsoft.com/office/drawing/2014/main" id="{65F6A244-86C7-4D23-919B-AD7AD4261FDB}"/>
              </a:ext>
            </a:extLst>
          </p:cNvPr>
          <p:cNvSpPr>
            <a:spLocks noChangeArrowheads="1"/>
          </p:cNvSpPr>
          <p:nvPr/>
        </p:nvSpPr>
        <p:spPr bwMode="auto">
          <a:xfrm>
            <a:off x="395288" y="2492375"/>
            <a:ext cx="8208962"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a:solidFill>
                  <a:srgbClr val="0E0E14"/>
                </a:solidFill>
                <a:latin typeface="Times New Roman" panose="02020603050405020304" pitchFamily="18" charset="0"/>
              </a:rPr>
              <a:t>        只需给出块的起始地址，然后对固定块长度的数据一个接一个读出或写入。对于</a:t>
            </a:r>
            <a:r>
              <a:rPr lang="en-US" altLang="zh-CN" sz="2400" b="1">
                <a:solidFill>
                  <a:srgbClr val="0E0E14"/>
                </a:solidFill>
                <a:latin typeface="Times New Roman" panose="02020603050405020304" pitchFamily="18" charset="0"/>
              </a:rPr>
              <a:t>CPU</a:t>
            </a:r>
            <a:r>
              <a:rPr lang="zh-CN" altLang="en-US" sz="2400" b="1">
                <a:solidFill>
                  <a:srgbClr val="0E0E14"/>
                </a:solidFill>
                <a:latin typeface="Times New Roman" panose="02020603050405020304" pitchFamily="18" charset="0"/>
              </a:rPr>
              <a:t>（主方）存储器（从方）而言的块传送，常称为猝发式传送，其块长一般固定为数据线宽度（存储器字长）的</a:t>
            </a:r>
            <a:r>
              <a:rPr lang="en-US" altLang="zh-CN" sz="2400" b="1">
                <a:solidFill>
                  <a:srgbClr val="0E0E14"/>
                </a:solidFill>
                <a:latin typeface="Times New Roman" panose="02020603050405020304" pitchFamily="18" charset="0"/>
              </a:rPr>
              <a:t>4</a:t>
            </a:r>
            <a:r>
              <a:rPr lang="zh-CN" altLang="en-US" sz="2400" b="1">
                <a:solidFill>
                  <a:srgbClr val="0E0E14"/>
                </a:solidFill>
                <a:latin typeface="Times New Roman" panose="02020603050405020304" pitchFamily="18" charset="0"/>
              </a:rPr>
              <a:t>倍。例如一个</a:t>
            </a:r>
            <a:r>
              <a:rPr lang="en-US" altLang="zh-CN" sz="2400" b="1">
                <a:solidFill>
                  <a:srgbClr val="0E0E14"/>
                </a:solidFill>
                <a:latin typeface="Times New Roman" panose="02020603050405020304" pitchFamily="18" charset="0"/>
              </a:rPr>
              <a:t>64</a:t>
            </a:r>
            <a:r>
              <a:rPr lang="zh-CN" altLang="en-US" sz="2400" b="1">
                <a:solidFill>
                  <a:srgbClr val="0E0E14"/>
                </a:solidFill>
                <a:latin typeface="Times New Roman" panose="02020603050405020304" pitchFamily="18" charset="0"/>
              </a:rPr>
              <a:t>位数据线的总线，一次猝发式传送可达</a:t>
            </a:r>
            <a:r>
              <a:rPr lang="en-US" altLang="zh-CN" sz="2400" b="1">
                <a:solidFill>
                  <a:srgbClr val="0E0E14"/>
                </a:solidFill>
                <a:latin typeface="Times New Roman" panose="02020603050405020304" pitchFamily="18" charset="0"/>
              </a:rPr>
              <a:t>256</a:t>
            </a:r>
            <a:r>
              <a:rPr lang="zh-CN" altLang="en-US" sz="2400" b="1">
                <a:solidFill>
                  <a:srgbClr val="0E0E14"/>
                </a:solidFill>
                <a:latin typeface="Times New Roman" panose="02020603050405020304" pitchFamily="18" charset="0"/>
              </a:rPr>
              <a:t>位。在超标量流水中十分有用。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30A66673-E524-4E47-AAE1-2200717CEB91}"/>
              </a:ext>
            </a:extLst>
          </p:cNvPr>
          <p:cNvSpPr>
            <a:spLocks noGrp="1" noChangeArrowheads="1"/>
          </p:cNvSpPr>
          <p:nvPr>
            <p:ph type="title"/>
          </p:nvPr>
        </p:nvSpPr>
        <p:spPr>
          <a:xfrm>
            <a:off x="323850" y="476250"/>
            <a:ext cx="5791200" cy="679450"/>
          </a:xfrm>
        </p:spPr>
        <p:txBody>
          <a:bodyPr/>
          <a:lstStyle/>
          <a:p>
            <a:pPr algn="l" eaLnBrk="1" hangingPunct="1"/>
            <a:r>
              <a:rPr lang="zh-CN" altLang="en-US" sz="3200" b="1">
                <a:solidFill>
                  <a:srgbClr val="892FAD"/>
                </a:solidFill>
                <a:latin typeface="楷体_GB2312" pitchFamily="49" charset="-122"/>
                <a:ea typeface="楷体_GB2312" pitchFamily="49" charset="-122"/>
              </a:rPr>
              <a:t> </a:t>
            </a:r>
            <a:r>
              <a:rPr lang="en-US" altLang="zh-CN" sz="2800" b="1">
                <a:solidFill>
                  <a:srgbClr val="892FAD"/>
                </a:solidFill>
                <a:latin typeface="楷体_GB2312" pitchFamily="49" charset="-122"/>
                <a:ea typeface="楷体_GB2312" pitchFamily="49" charset="-122"/>
              </a:rPr>
              <a:t>3</a:t>
            </a:r>
            <a:r>
              <a:rPr lang="zh-CN" altLang="en-US" sz="2800" b="1">
                <a:solidFill>
                  <a:srgbClr val="892FAD"/>
                </a:solidFill>
                <a:latin typeface="楷体_GB2312" pitchFamily="49" charset="-122"/>
                <a:ea typeface="楷体_GB2312" pitchFamily="49" charset="-122"/>
              </a:rPr>
              <a:t>、写后读、读修改写操作</a:t>
            </a:r>
          </a:p>
        </p:txBody>
      </p:sp>
      <p:sp>
        <p:nvSpPr>
          <p:cNvPr id="130051" name="Rectangle 3">
            <a:extLst>
              <a:ext uri="{FF2B5EF4-FFF2-40B4-BE49-F238E27FC236}">
                <a16:creationId xmlns:a16="http://schemas.microsoft.com/office/drawing/2014/main" id="{A6710AF5-26EA-414D-B599-EB22E6980A02}"/>
              </a:ext>
            </a:extLst>
          </p:cNvPr>
          <p:cNvSpPr>
            <a:spLocks noGrp="1" noChangeArrowheads="1"/>
          </p:cNvSpPr>
          <p:nvPr>
            <p:ph type="body" idx="1"/>
          </p:nvPr>
        </p:nvSpPr>
        <p:spPr>
          <a:xfrm>
            <a:off x="611188" y="4437063"/>
            <a:ext cx="8077200" cy="1676400"/>
          </a:xfrm>
        </p:spPr>
        <p:txBody>
          <a:bodyPr/>
          <a:lstStyle/>
          <a:p>
            <a:pPr algn="just" eaLnBrk="1" hangingPunct="1">
              <a:buFontTx/>
              <a:buBlip>
                <a:blip r:embed="rId2"/>
              </a:buBlip>
            </a:pPr>
            <a:r>
              <a:rPr lang="zh-CN" altLang="en-US" sz="2400" b="1">
                <a:latin typeface="Times New Roman" panose="02020603050405020304" pitchFamily="18" charset="0"/>
              </a:rPr>
              <a:t>广播</a:t>
            </a:r>
            <a:r>
              <a:rPr lang="zh-CN" altLang="en-US" sz="2400" b="1"/>
              <a:t>——</a:t>
            </a:r>
            <a:r>
              <a:rPr lang="zh-CN" altLang="en-US" sz="2400" b="1">
                <a:latin typeface="Times New Roman" panose="02020603050405020304" pitchFamily="18" charset="0"/>
              </a:rPr>
              <a:t>允许一个主方对多个从方进行写操作。</a:t>
            </a:r>
          </a:p>
          <a:p>
            <a:pPr algn="just" eaLnBrk="1" hangingPunct="1">
              <a:buFontTx/>
              <a:buBlip>
                <a:blip r:embed="rId2"/>
              </a:buBlip>
            </a:pPr>
            <a:r>
              <a:rPr lang="zh-CN" altLang="en-US" sz="2400" b="1">
                <a:latin typeface="Times New Roman" panose="02020603050405020304" pitchFamily="18" charset="0"/>
              </a:rPr>
              <a:t>广集</a:t>
            </a:r>
            <a:r>
              <a:rPr lang="zh-CN" altLang="en-US" sz="2400" b="1"/>
              <a:t>——</a:t>
            </a:r>
            <a:r>
              <a:rPr lang="zh-CN" altLang="en-US" sz="2400" b="1">
                <a:latin typeface="Times New Roman" panose="02020603050405020304" pitchFamily="18" charset="0"/>
              </a:rPr>
              <a:t>将选定的多个从方数据在总线上完成</a:t>
            </a:r>
            <a:r>
              <a:rPr lang="zh-CN" altLang="en-US" sz="2400" b="1"/>
              <a:t>“</a:t>
            </a:r>
            <a:r>
              <a:rPr lang="zh-CN" altLang="en-US" sz="2400" b="1">
                <a:latin typeface="Times New Roman" panose="02020603050405020304" pitchFamily="18" charset="0"/>
              </a:rPr>
              <a:t>与</a:t>
            </a:r>
            <a:r>
              <a:rPr lang="zh-CN" altLang="en-US" sz="2400" b="1"/>
              <a:t>”</a:t>
            </a:r>
            <a:r>
              <a:rPr lang="zh-CN" altLang="en-US" sz="2400" b="1">
                <a:latin typeface="Times New Roman" panose="02020603050405020304" pitchFamily="18" charset="0"/>
              </a:rPr>
              <a:t>(</a:t>
            </a:r>
            <a:r>
              <a:rPr lang="en-US" altLang="zh-CN" sz="2400" b="1">
                <a:latin typeface="Times New Roman" panose="02020603050405020304" pitchFamily="18" charset="0"/>
              </a:rPr>
              <a:t>AND)</a:t>
            </a:r>
            <a:r>
              <a:rPr lang="zh-CN" altLang="en-US" sz="2400" b="1">
                <a:latin typeface="Times New Roman" panose="02020603050405020304" pitchFamily="18" charset="0"/>
              </a:rPr>
              <a:t>或</a:t>
            </a:r>
            <a:r>
              <a:rPr lang="zh-CN" altLang="en-US" sz="2400" b="1"/>
              <a:t>“</a:t>
            </a:r>
            <a:r>
              <a:rPr lang="zh-CN" altLang="en-US" sz="2400" b="1">
                <a:latin typeface="Times New Roman" panose="02020603050405020304" pitchFamily="18" charset="0"/>
              </a:rPr>
              <a:t>或</a:t>
            </a:r>
            <a:r>
              <a:rPr lang="zh-CN" altLang="en-US" sz="2400" b="1"/>
              <a:t>”</a:t>
            </a:r>
            <a:r>
              <a:rPr lang="zh-CN" altLang="en-US" sz="2400" b="1">
                <a:latin typeface="Times New Roman" panose="02020603050405020304" pitchFamily="18" charset="0"/>
              </a:rPr>
              <a:t>(</a:t>
            </a:r>
            <a:r>
              <a:rPr lang="en-US" altLang="zh-CN" sz="2400" b="1">
                <a:latin typeface="Times New Roman" panose="02020603050405020304" pitchFamily="18" charset="0"/>
              </a:rPr>
              <a:t>OR)</a:t>
            </a:r>
            <a:r>
              <a:rPr lang="zh-CN" altLang="en-US" sz="2400" b="1">
                <a:latin typeface="Times New Roman" panose="02020603050405020304" pitchFamily="18" charset="0"/>
              </a:rPr>
              <a:t>操作，可用于检测多个中断源。</a:t>
            </a:r>
            <a:r>
              <a:rPr lang="zh-CN" altLang="en-US" b="1">
                <a:latin typeface="宋体" panose="02010600030101010101" pitchFamily="2" charset="-122"/>
              </a:rPr>
              <a:t> </a:t>
            </a:r>
          </a:p>
        </p:txBody>
      </p:sp>
      <p:sp>
        <p:nvSpPr>
          <p:cNvPr id="130052" name="Rectangle 4">
            <a:extLst>
              <a:ext uri="{FF2B5EF4-FFF2-40B4-BE49-F238E27FC236}">
                <a16:creationId xmlns:a16="http://schemas.microsoft.com/office/drawing/2014/main" id="{612828D2-98C0-4C6B-9701-FBDB3F344344}"/>
              </a:ext>
            </a:extLst>
          </p:cNvPr>
          <p:cNvSpPr>
            <a:spLocks noChangeArrowheads="1"/>
          </p:cNvSpPr>
          <p:nvPr/>
        </p:nvSpPr>
        <p:spPr bwMode="auto">
          <a:xfrm>
            <a:off x="539750" y="3716338"/>
            <a:ext cx="37449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SzPct val="90000"/>
            </a:pPr>
            <a:r>
              <a:rPr lang="zh-CN" altLang="en-US" sz="2800" b="1">
                <a:solidFill>
                  <a:srgbClr val="892FAD"/>
                </a:solidFill>
                <a:latin typeface="楷体_GB2312" pitchFamily="49" charset="-122"/>
                <a:ea typeface="楷体_GB2312" pitchFamily="49" charset="-122"/>
              </a:rPr>
              <a:t>4、广播、广集操作</a:t>
            </a:r>
          </a:p>
        </p:txBody>
      </p:sp>
      <p:sp>
        <p:nvSpPr>
          <p:cNvPr id="130053" name="Rectangle 5">
            <a:extLst>
              <a:ext uri="{FF2B5EF4-FFF2-40B4-BE49-F238E27FC236}">
                <a16:creationId xmlns:a16="http://schemas.microsoft.com/office/drawing/2014/main" id="{3321AF9A-F709-43CD-BA92-1D676C88AA0B}"/>
              </a:ext>
            </a:extLst>
          </p:cNvPr>
          <p:cNvSpPr>
            <a:spLocks noChangeArrowheads="1"/>
          </p:cNvSpPr>
          <p:nvPr/>
        </p:nvSpPr>
        <p:spPr bwMode="auto">
          <a:xfrm>
            <a:off x="611188" y="1341438"/>
            <a:ext cx="80645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a:latin typeface="宋体" panose="02010600030101010101" pitchFamily="2" charset="-122"/>
              </a:rPr>
              <a:t>    这是两种组合操作。只给出地址一次（表示同一地址），或进行先写后读操作，或进行先读后写操作。前者用于校验目的，后者用于多道程序系统中对共享存储资源的保护。这两种操作和猝发式操作一样，主方掌管总线直到整个操作完成。 </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ED198B54-F4AA-4696-935C-A64DC6014EBE}"/>
              </a:ext>
            </a:extLst>
          </p:cNvPr>
          <p:cNvSpPr>
            <a:spLocks noChangeArrowheads="1"/>
          </p:cNvSpPr>
          <p:nvPr/>
        </p:nvSpPr>
        <p:spPr bwMode="auto">
          <a:xfrm>
            <a:off x="250825" y="260350"/>
            <a:ext cx="8137525"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800" b="1">
                <a:latin typeface="宋体" panose="02010600030101010101" pitchFamily="2" charset="-122"/>
              </a:rPr>
              <a:t>PCI</a:t>
            </a:r>
            <a:r>
              <a:rPr lang="zh-CN" altLang="en-US" sz="2800" b="1">
                <a:latin typeface="宋体" panose="02010600030101010101" pitchFamily="2" charset="-122"/>
              </a:rPr>
              <a:t>总线：</a:t>
            </a:r>
          </a:p>
          <a:p>
            <a:pPr eaLnBrk="1" hangingPunct="1"/>
            <a:r>
              <a:rPr lang="en-US" altLang="zh-CN" sz="2800" b="1">
                <a:latin typeface="宋体" panose="02010600030101010101" pitchFamily="2" charset="-122"/>
              </a:rPr>
              <a:t>    PCI</a:t>
            </a:r>
            <a:r>
              <a:rPr lang="zh-CN" altLang="en-US" sz="2800" b="1">
                <a:latin typeface="宋体" panose="02010600030101010101" pitchFamily="2" charset="-122"/>
              </a:rPr>
              <a:t>总线是一个与处理器无关的高速外围总线，是至关重要的层间总线。它采用同步时序协议和集中式仲裁策略，并具有猝发式数据传送机制。</a:t>
            </a:r>
            <a:r>
              <a:rPr lang="en-US" altLang="zh-CN" sz="2800" b="1">
                <a:latin typeface="宋体" panose="02010600030101010101" pitchFamily="2" charset="-122"/>
              </a:rPr>
              <a:t>PCI</a:t>
            </a:r>
            <a:r>
              <a:rPr lang="zh-CN" altLang="en-US" sz="2800" b="1">
                <a:latin typeface="宋体" panose="02010600030101010101" pitchFamily="2" charset="-122"/>
              </a:rPr>
              <a:t>设备可以是主设备，也可以是从设备，或兼而有之。 </a:t>
            </a:r>
          </a:p>
        </p:txBody>
      </p:sp>
      <p:pic>
        <p:nvPicPr>
          <p:cNvPr id="131075" name="Picture 3">
            <a:extLst>
              <a:ext uri="{FF2B5EF4-FFF2-40B4-BE49-F238E27FC236}">
                <a16:creationId xmlns:a16="http://schemas.microsoft.com/office/drawing/2014/main" id="{9FE6038F-B691-4B0C-A20F-2B4991C8D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357563"/>
            <a:ext cx="7777162"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a:extLst>
              <a:ext uri="{FF2B5EF4-FFF2-40B4-BE49-F238E27FC236}">
                <a16:creationId xmlns:a16="http://schemas.microsoft.com/office/drawing/2014/main" id="{ADCBBEDD-AFD5-4BB0-BF23-D7CC62DDA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04" t="12354" r="3346" b="6445"/>
          <a:stretch>
            <a:fillRect/>
          </a:stretch>
        </p:blipFill>
        <p:spPr bwMode="auto">
          <a:xfrm>
            <a:off x="900113" y="1196975"/>
            <a:ext cx="752475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a:extLst>
              <a:ext uri="{FF2B5EF4-FFF2-40B4-BE49-F238E27FC236}">
                <a16:creationId xmlns:a16="http://schemas.microsoft.com/office/drawing/2014/main" id="{D7312E4A-86DA-4774-AB0E-1D9ACA17C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25" t="11800" r="1953" b="5501"/>
          <a:stretch>
            <a:fillRect/>
          </a:stretch>
        </p:blipFill>
        <p:spPr bwMode="auto">
          <a:xfrm>
            <a:off x="468313" y="620713"/>
            <a:ext cx="8567737" cy="611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3" name="Rectangle 3">
            <a:extLst>
              <a:ext uri="{FF2B5EF4-FFF2-40B4-BE49-F238E27FC236}">
                <a16:creationId xmlns:a16="http://schemas.microsoft.com/office/drawing/2014/main" id="{A6423D16-475F-4B91-91C9-A125324C479C}"/>
              </a:ext>
            </a:extLst>
          </p:cNvPr>
          <p:cNvSpPr>
            <a:spLocks noChangeArrowheads="1"/>
          </p:cNvSpPr>
          <p:nvPr/>
        </p:nvSpPr>
        <p:spPr bwMode="auto">
          <a:xfrm>
            <a:off x="395288" y="188913"/>
            <a:ext cx="3622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pPr>
            <a:r>
              <a:rPr lang="en-US" altLang="zh-CN" sz="2800" b="1">
                <a:latin typeface="Times New Roman" panose="02020603050405020304" pitchFamily="18" charset="0"/>
              </a:rPr>
              <a:t>PCI </a:t>
            </a:r>
            <a:r>
              <a:rPr lang="zh-CN" altLang="en-US" sz="2800" b="1">
                <a:latin typeface="Times New Roman" panose="02020603050405020304" pitchFamily="18" charset="0"/>
              </a:rPr>
              <a:t>总线周期操作</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72076D0-850C-4087-8891-92CBDC388655}"/>
              </a:ext>
            </a:extLst>
          </p:cNvPr>
          <p:cNvSpPr>
            <a:spLocks noGrp="1" noChangeArrowheads="1"/>
          </p:cNvSpPr>
          <p:nvPr>
            <p:ph type="body" idx="1"/>
          </p:nvPr>
        </p:nvSpPr>
        <p:spPr>
          <a:xfrm>
            <a:off x="468313" y="1557338"/>
            <a:ext cx="8675687" cy="4176712"/>
          </a:xfrm>
        </p:spPr>
        <p:txBody>
          <a:bodyPr/>
          <a:lstStyle/>
          <a:p>
            <a:pPr eaLnBrk="1" hangingPunct="1">
              <a:lnSpc>
                <a:spcPct val="80000"/>
              </a:lnSpc>
            </a:pPr>
            <a:r>
              <a:rPr lang="en-US" altLang="zh-CN" sz="2800" b="1">
                <a:latin typeface="Times New Roman" panose="02020603050405020304" pitchFamily="18" charset="0"/>
              </a:rPr>
              <a:t>1</a:t>
            </a:r>
            <a:r>
              <a:rPr lang="zh-CN" altLang="en-US" sz="2800" b="1">
                <a:latin typeface="Times New Roman" panose="02020603050405020304" pitchFamily="18" charset="0"/>
              </a:rPr>
              <a:t>、立即寻址</a:t>
            </a:r>
            <a:r>
              <a:rPr lang="en-US" altLang="zh-CN" sz="2800" b="1">
                <a:latin typeface="Times New Roman" panose="02020603050405020304" pitchFamily="18" charset="0"/>
              </a:rPr>
              <a:t>(Immediate Addressing</a:t>
            </a:r>
            <a:r>
              <a:rPr lang="zh-CN" altLang="en-US" sz="2800" b="1">
                <a:latin typeface="Times New Roman" panose="02020603050405020304" pitchFamily="18" charset="0"/>
              </a:rPr>
              <a:t>）</a:t>
            </a:r>
          </a:p>
          <a:p>
            <a:pPr eaLnBrk="1" hangingPunct="1">
              <a:lnSpc>
                <a:spcPct val="80000"/>
              </a:lnSpc>
            </a:pPr>
            <a:r>
              <a:rPr lang="en-US" altLang="zh-CN" sz="2800" b="1">
                <a:latin typeface="Times New Roman" panose="02020603050405020304" pitchFamily="18" charset="0"/>
              </a:rPr>
              <a:t>2</a:t>
            </a:r>
            <a:r>
              <a:rPr lang="zh-CN" altLang="en-US" sz="2800" b="1">
                <a:latin typeface="Times New Roman" panose="02020603050405020304" pitchFamily="18" charset="0"/>
              </a:rPr>
              <a:t>、直接寻址</a:t>
            </a:r>
            <a:r>
              <a:rPr lang="en-US" altLang="zh-CN" sz="2800" b="1">
                <a:latin typeface="Times New Roman" panose="02020603050405020304" pitchFamily="18" charset="0"/>
              </a:rPr>
              <a:t>(Direct Addressing)</a:t>
            </a:r>
          </a:p>
          <a:p>
            <a:pPr eaLnBrk="1" hangingPunct="1">
              <a:lnSpc>
                <a:spcPct val="80000"/>
              </a:lnSpc>
            </a:pPr>
            <a:r>
              <a:rPr lang="en-US" altLang="zh-CN" sz="2800" b="1">
                <a:latin typeface="Times New Roman" panose="02020603050405020304" pitchFamily="18" charset="0"/>
              </a:rPr>
              <a:t>3</a:t>
            </a:r>
            <a:r>
              <a:rPr lang="zh-CN" altLang="en-US" sz="2800" b="1">
                <a:latin typeface="Times New Roman" panose="02020603050405020304" pitchFamily="18" charset="0"/>
              </a:rPr>
              <a:t>、间接寻址</a:t>
            </a:r>
            <a:r>
              <a:rPr lang="en-US" altLang="zh-CN" sz="2800" b="1">
                <a:latin typeface="Times New Roman" panose="02020603050405020304" pitchFamily="18" charset="0"/>
              </a:rPr>
              <a:t>( Indirect Addressing )</a:t>
            </a:r>
          </a:p>
          <a:p>
            <a:pPr eaLnBrk="1" hangingPunct="1">
              <a:lnSpc>
                <a:spcPct val="80000"/>
              </a:lnSpc>
            </a:pPr>
            <a:r>
              <a:rPr lang="en-US" altLang="zh-CN" sz="2800" b="1">
                <a:latin typeface="Times New Roman" panose="02020603050405020304" pitchFamily="18" charset="0"/>
              </a:rPr>
              <a:t>4</a:t>
            </a:r>
            <a:r>
              <a:rPr lang="zh-CN" altLang="en-US" sz="2800" b="1">
                <a:latin typeface="Times New Roman" panose="02020603050405020304" pitchFamily="18" charset="0"/>
              </a:rPr>
              <a:t>、寄存器寻址方式 </a:t>
            </a:r>
            <a:r>
              <a:rPr lang="en-US" altLang="zh-CN" sz="2800" b="1">
                <a:latin typeface="Times New Roman" panose="02020603050405020304" pitchFamily="18" charset="0"/>
              </a:rPr>
              <a:t>( Register Addressing )</a:t>
            </a:r>
          </a:p>
          <a:p>
            <a:pPr eaLnBrk="1" hangingPunct="1">
              <a:lnSpc>
                <a:spcPct val="80000"/>
              </a:lnSpc>
            </a:pPr>
            <a:r>
              <a:rPr lang="en-US" altLang="zh-CN" sz="2800" b="1">
                <a:latin typeface="Times New Roman" panose="02020603050405020304" pitchFamily="18" charset="0"/>
              </a:rPr>
              <a:t>5</a:t>
            </a:r>
            <a:r>
              <a:rPr lang="zh-CN" altLang="en-US" sz="2800" b="1">
                <a:latin typeface="Times New Roman" panose="02020603050405020304" pitchFamily="18" charset="0"/>
              </a:rPr>
              <a:t>、寄存器间接寻址方式 </a:t>
            </a:r>
          </a:p>
          <a:p>
            <a:pPr eaLnBrk="1" hangingPunct="1">
              <a:lnSpc>
                <a:spcPct val="80000"/>
              </a:lnSpc>
              <a:buFontTx/>
              <a:buNone/>
            </a:pPr>
            <a:r>
              <a:rPr lang="zh-CN" altLang="en-US" sz="2800" b="1">
                <a:latin typeface="Times New Roman" panose="02020603050405020304" pitchFamily="18" charset="0"/>
              </a:rPr>
              <a:t>                                   </a:t>
            </a:r>
            <a:r>
              <a:rPr lang="en-US" altLang="zh-CN" sz="2800" b="1">
                <a:latin typeface="Times New Roman" panose="02020603050405020304" pitchFamily="18" charset="0"/>
              </a:rPr>
              <a:t>( Register Indirect Addressing )</a:t>
            </a:r>
          </a:p>
          <a:p>
            <a:pPr eaLnBrk="1" hangingPunct="1">
              <a:lnSpc>
                <a:spcPct val="80000"/>
              </a:lnSpc>
            </a:pPr>
            <a:r>
              <a:rPr lang="en-US" altLang="zh-CN" sz="2800" b="1">
                <a:latin typeface="Times New Roman" panose="02020603050405020304" pitchFamily="18" charset="0"/>
              </a:rPr>
              <a:t>6</a:t>
            </a:r>
            <a:r>
              <a:rPr lang="zh-CN" altLang="en-US" sz="2800" b="1">
                <a:latin typeface="Times New Roman" panose="02020603050405020304" pitchFamily="18" charset="0"/>
              </a:rPr>
              <a:t>、变址寻址（</a:t>
            </a:r>
            <a:r>
              <a:rPr lang="en-US" altLang="zh-CN" sz="2800" b="1">
                <a:latin typeface="Times New Roman" panose="02020603050405020304" pitchFamily="18" charset="0"/>
              </a:rPr>
              <a:t>Indexed Addressing</a:t>
            </a:r>
            <a:r>
              <a:rPr lang="zh-CN" altLang="en-US" sz="2800" b="1">
                <a:latin typeface="Times New Roman" panose="02020603050405020304" pitchFamily="18" charset="0"/>
              </a:rPr>
              <a:t>）</a:t>
            </a:r>
          </a:p>
          <a:p>
            <a:pPr eaLnBrk="1" hangingPunct="1">
              <a:lnSpc>
                <a:spcPct val="80000"/>
              </a:lnSpc>
            </a:pPr>
            <a:r>
              <a:rPr lang="en-US" altLang="zh-CN" sz="2800" b="1">
                <a:latin typeface="Times New Roman" panose="02020603050405020304" pitchFamily="18" charset="0"/>
              </a:rPr>
              <a:t>7</a:t>
            </a:r>
            <a:r>
              <a:rPr lang="zh-CN" altLang="en-US" sz="2800" b="1">
                <a:latin typeface="Times New Roman" panose="02020603050405020304" pitchFamily="18" charset="0"/>
              </a:rPr>
              <a:t>、基址寻址 </a:t>
            </a:r>
            <a:r>
              <a:rPr lang="en-US" altLang="zh-CN" sz="2800" b="1">
                <a:latin typeface="Times New Roman" panose="02020603050405020304" pitchFamily="18" charset="0"/>
              </a:rPr>
              <a:t>( Based Addressing )</a:t>
            </a:r>
          </a:p>
          <a:p>
            <a:pPr eaLnBrk="1" hangingPunct="1">
              <a:lnSpc>
                <a:spcPct val="80000"/>
              </a:lnSpc>
            </a:pPr>
            <a:r>
              <a:rPr lang="en-US" altLang="zh-CN" sz="2800" b="1">
                <a:latin typeface="Times New Roman" panose="02020603050405020304" pitchFamily="18" charset="0"/>
              </a:rPr>
              <a:t>8</a:t>
            </a:r>
            <a:r>
              <a:rPr lang="zh-CN" altLang="en-US" sz="2800" b="1">
                <a:latin typeface="Times New Roman" panose="02020603050405020304" pitchFamily="18" charset="0"/>
              </a:rPr>
              <a:t>、相对寻址 </a:t>
            </a:r>
            <a:r>
              <a:rPr lang="en-US" altLang="zh-CN" sz="2800" b="1">
                <a:latin typeface="Times New Roman" panose="02020603050405020304" pitchFamily="18" charset="0"/>
              </a:rPr>
              <a:t>( Relative Addressing )</a:t>
            </a:r>
          </a:p>
          <a:p>
            <a:pPr eaLnBrk="1" hangingPunct="1">
              <a:lnSpc>
                <a:spcPct val="80000"/>
              </a:lnSpc>
            </a:pPr>
            <a:r>
              <a:rPr lang="en-US" altLang="zh-CN" sz="2800" b="1">
                <a:latin typeface="Times New Roman" panose="02020603050405020304" pitchFamily="18" charset="0"/>
              </a:rPr>
              <a:t>9</a:t>
            </a:r>
            <a:r>
              <a:rPr lang="zh-CN" altLang="en-US" sz="2800" b="1">
                <a:latin typeface="Times New Roman" panose="02020603050405020304" pitchFamily="18" charset="0"/>
              </a:rPr>
              <a:t>、堆栈寻址 </a:t>
            </a:r>
            <a:r>
              <a:rPr lang="en-US" altLang="zh-CN" sz="2800" b="1">
                <a:latin typeface="Times New Roman" panose="02020603050405020304" pitchFamily="18" charset="0"/>
              </a:rPr>
              <a:t>( Stack Addressing )</a:t>
            </a:r>
          </a:p>
          <a:p>
            <a:pPr eaLnBrk="1" hangingPunct="1">
              <a:lnSpc>
                <a:spcPct val="80000"/>
              </a:lnSpc>
            </a:pPr>
            <a:r>
              <a:rPr lang="en-US" altLang="zh-CN" sz="2800" b="1">
                <a:latin typeface="Times New Roman" panose="02020603050405020304" pitchFamily="18" charset="0"/>
              </a:rPr>
              <a:t>10</a:t>
            </a:r>
            <a:r>
              <a:rPr lang="zh-CN" altLang="en-US" sz="2800" b="1">
                <a:latin typeface="Times New Roman" panose="02020603050405020304" pitchFamily="18" charset="0"/>
              </a:rPr>
              <a:t>、顺序寻址（</a:t>
            </a:r>
            <a:r>
              <a:rPr lang="en-US" altLang="zh-CN" sz="2800" b="1">
                <a:latin typeface="Times New Roman" panose="02020603050405020304" pitchFamily="18" charset="0"/>
              </a:rPr>
              <a:t>PC+1</a:t>
            </a:r>
            <a:r>
              <a:rPr lang="zh-CN" altLang="en-US" sz="2800" b="1">
                <a:latin typeface="Times New Roman" panose="02020603050405020304" pitchFamily="18" charset="0"/>
              </a:rPr>
              <a:t>）</a:t>
            </a:r>
          </a:p>
        </p:txBody>
      </p:sp>
      <p:sp>
        <p:nvSpPr>
          <p:cNvPr id="27651" name="Rectangle 2">
            <a:extLst>
              <a:ext uri="{FF2B5EF4-FFF2-40B4-BE49-F238E27FC236}">
                <a16:creationId xmlns:a16="http://schemas.microsoft.com/office/drawing/2014/main" id="{231B5A4B-42ED-4467-92FD-021D1C292278}"/>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r>
              <a:rPr lang="zh-CN" altLang="en-US" sz="4400" b="1">
                <a:solidFill>
                  <a:schemeClr val="tx2"/>
                </a:solidFill>
                <a:latin typeface="Times New Roman" panose="02020603050405020304" pitchFamily="18" charset="0"/>
                <a:cs typeface="Times New Roman" panose="02020603050405020304" pitchFamily="18" charset="0"/>
              </a:rPr>
            </a:br>
            <a:r>
              <a:rPr lang="zh-CN" altLang="en-US" sz="4200" b="1">
                <a:solidFill>
                  <a:schemeClr val="tx2"/>
                </a:solidFill>
                <a:latin typeface="宋体" panose="02010600030101010101" pitchFamily="2" charset="-122"/>
              </a:rPr>
              <a:t>指令的基本寻址方式</a:t>
            </a:r>
            <a:br>
              <a:rPr lang="zh-CN" altLang="en-US" sz="4200" b="1">
                <a:solidFill>
                  <a:schemeClr val="tx2"/>
                </a:solidFill>
                <a:latin typeface="Times New Roman" panose="02020603050405020304" pitchFamily="18" charset="0"/>
                <a:cs typeface="Times New Roman" panose="02020603050405020304" pitchFamily="18" charset="0"/>
              </a:rPr>
            </a:br>
            <a:endParaRPr lang="zh-CN" altLang="en-US" sz="4200" b="1">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EF0E5638-A78C-4D03-ABDF-6049CE32BE02}"/>
              </a:ext>
            </a:extLst>
          </p:cNvPr>
          <p:cNvSpPr>
            <a:spLocks noChangeArrowheads="1"/>
          </p:cNvSpPr>
          <p:nvPr/>
        </p:nvSpPr>
        <p:spPr bwMode="auto">
          <a:xfrm>
            <a:off x="611188" y="2060575"/>
            <a:ext cx="76200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400" b="1">
              <a:latin typeface="Times New Roman" panose="02020603050405020304" pitchFamily="18" charset="0"/>
            </a:endParaRPr>
          </a:p>
          <a:p>
            <a:pPr algn="ctr" eaLnBrk="1" hangingPunct="1"/>
            <a:r>
              <a:rPr lang="zh-CN" altLang="en-US" sz="2800" b="1">
                <a:latin typeface="Times New Roman" panose="02020603050405020304" pitchFamily="18" charset="0"/>
              </a:rPr>
              <a:t>   </a:t>
            </a:r>
            <a:r>
              <a:rPr lang="zh-CN" altLang="en-US" sz="5400" b="1">
                <a:latin typeface="Times New Roman" panose="02020603050405020304" pitchFamily="18" charset="0"/>
              </a:rPr>
              <a:t>第八章    输入</a:t>
            </a:r>
            <a:r>
              <a:rPr lang="en-US" altLang="zh-CN" sz="5400" b="1">
                <a:latin typeface="Times New Roman" panose="02020603050405020304" pitchFamily="18" charset="0"/>
              </a:rPr>
              <a:t>/</a:t>
            </a:r>
            <a:r>
              <a:rPr lang="zh-CN" altLang="en-US" sz="5400" b="1">
                <a:latin typeface="Times New Roman" panose="02020603050405020304" pitchFamily="18" charset="0"/>
              </a:rPr>
              <a:t>输出系统</a:t>
            </a:r>
          </a:p>
          <a:p>
            <a:pPr algn="ctr" eaLnBrk="1" hangingPunct="1"/>
            <a:endParaRPr lang="zh-CN" altLang="en-US" sz="3200" b="1">
              <a:ea typeface="黑体" panose="02010609060101010101" pitchFamily="49" charset="-122"/>
            </a:endParaRPr>
          </a:p>
          <a:p>
            <a:pPr algn="ctr" eaLnBrk="1" hangingPunct="1"/>
            <a:r>
              <a:rPr lang="zh-CN" altLang="en-US" sz="3200" b="1">
                <a:ea typeface="黑体" panose="02010609060101010101" pitchFamily="49" charset="-122"/>
              </a:rPr>
              <a:t>     </a:t>
            </a:r>
            <a:endParaRPr lang="zh-CN" altLang="en-US" sz="5400" b="1">
              <a:latin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1735" name="Group 7">
            <a:extLst>
              <a:ext uri="{FF2B5EF4-FFF2-40B4-BE49-F238E27FC236}">
                <a16:creationId xmlns:a16="http://schemas.microsoft.com/office/drawing/2014/main" id="{8D2D7415-B9A3-4D6E-A781-3B5AA8D81C22}"/>
              </a:ext>
            </a:extLst>
          </p:cNvPr>
          <p:cNvGraphicFramePr>
            <a:graphicFrameLocks noGrp="1"/>
          </p:cNvGraphicFramePr>
          <p:nvPr/>
        </p:nvGraphicFramePr>
        <p:xfrm>
          <a:off x="468313" y="692150"/>
          <a:ext cx="8064500" cy="5002213"/>
        </p:xfrm>
        <a:graphic>
          <a:graphicData uri="http://schemas.openxmlformats.org/drawingml/2006/table">
            <a:tbl>
              <a:tblPr/>
              <a:tblGrid>
                <a:gridCol w="212725">
                  <a:extLst>
                    <a:ext uri="{9D8B030D-6E8A-4147-A177-3AD203B41FA5}">
                      <a16:colId xmlns:a16="http://schemas.microsoft.com/office/drawing/2014/main" val="20000"/>
                    </a:ext>
                  </a:extLst>
                </a:gridCol>
                <a:gridCol w="7851775">
                  <a:extLst>
                    <a:ext uri="{9D8B030D-6E8A-4147-A177-3AD203B41FA5}">
                      <a16:colId xmlns:a16="http://schemas.microsoft.com/office/drawing/2014/main" val="20001"/>
                    </a:ext>
                  </a:extLst>
                </a:gridCol>
              </a:tblGrid>
              <a:tr h="518094">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FFFFFF"/>
                          </a:solidFill>
                          <a:effectLst/>
                          <a:latin typeface="Times New Roman" pitchFamily="18" charset="0"/>
                          <a:ea typeface="宋体" pitchFamily="2" charset="-122"/>
                        </a:rPr>
                        <a:t>外部设备的组成与分类（</a:t>
                      </a:r>
                      <a:r>
                        <a:rPr kumimoji="0" lang="en-US" altLang="zh-CN" sz="2800" b="1" i="0" u="none" strike="noStrike" cap="none" normalizeH="0" baseline="0" dirty="0">
                          <a:ln>
                            <a:noFill/>
                          </a:ln>
                          <a:solidFill>
                            <a:srgbClr val="FFFFFF"/>
                          </a:solidFill>
                          <a:effectLst/>
                          <a:latin typeface="Times New Roman" pitchFamily="18" charset="0"/>
                          <a:ea typeface="宋体" pitchFamily="2" charset="-122"/>
                        </a:rPr>
                        <a:t>P207-208</a:t>
                      </a:r>
                      <a:r>
                        <a:rPr kumimoji="0" lang="zh-CN" altLang="en-US" sz="2800" b="1" i="0" u="none" strike="noStrike" cap="none" normalizeH="0" baseline="0" dirty="0">
                          <a:ln>
                            <a:noFill/>
                          </a:ln>
                          <a:solidFill>
                            <a:srgbClr val="FFFFFF"/>
                          </a:solidFill>
                          <a:effectLst/>
                          <a:latin typeface="Times New Roman" pitchFamily="18" charset="0"/>
                          <a:ea typeface="宋体" pitchFamily="2" charset="-122"/>
                        </a:rPr>
                        <a:t>）</a:t>
                      </a:r>
                      <a:r>
                        <a:rPr kumimoji="0" lang="zh-CN" altLang="en-US" sz="2800" b="1" i="0" u="none" strike="noStrike" cap="none" normalizeH="0" baseline="0" dirty="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dirty="0">
                          <a:ln>
                            <a:noFill/>
                          </a:ln>
                          <a:solidFill>
                            <a:schemeClr val="tx1"/>
                          </a:solidFill>
                          <a:effectLst/>
                          <a:latin typeface="Times New Roman" pitchFamily="18" charset="0"/>
                          <a:ea typeface="宋体" pitchFamily="2" charset="-122"/>
                          <a:hlinkClick r:id="" action="ppaction://noaction"/>
                        </a:rPr>
                        <a:t>  </a:t>
                      </a:r>
                      <a:r>
                        <a:rPr kumimoji="0" lang="zh-CN" altLang="en-US" sz="2400" b="1" i="0" u="none" strike="noStrike" cap="none" normalizeH="0" baseline="0" dirty="0">
                          <a:ln>
                            <a:noFill/>
                          </a:ln>
                          <a:solidFill>
                            <a:schemeClr val="tx1"/>
                          </a:solidFill>
                          <a:effectLst/>
                          <a:latin typeface="Times New Roman" pitchFamily="18" charset="0"/>
                          <a:ea typeface="宋体" pitchFamily="2" charset="-122"/>
                        </a:rPr>
                        <a:t>   </a:t>
                      </a:r>
                    </a:p>
                  </a:txBody>
                  <a:tcPr marT="45714" marB="45714" anchor="ctr" horzOverflow="overflow">
                    <a:lnL>
                      <a:noFill/>
                    </a:lnL>
                    <a:lnR>
                      <a:noFill/>
                    </a:lnR>
                    <a:lnT>
                      <a:noFill/>
                    </a:lnT>
                    <a:lnB>
                      <a:noFill/>
                    </a:lnB>
                    <a:lnTlToBr>
                      <a:noFill/>
                    </a:lnTlToBr>
                    <a:lnBlToTr>
                      <a:noFill/>
                    </a:lnBlToTr>
                    <a:solidFill>
                      <a:srgbClr val="000080"/>
                    </a:solidFill>
                  </a:tcPr>
                </a:tc>
                <a:tc hMerge="1">
                  <a:txBody>
                    <a:bodyPr/>
                    <a:lstStyle/>
                    <a:p>
                      <a:endParaRPr lang="zh-CN" altLang="en-US"/>
                    </a:p>
                  </a:txBody>
                  <a:tcPr/>
                </a:tc>
                <a:extLst>
                  <a:ext uri="{0D108BD9-81ED-4DB2-BD59-A6C34878D82A}">
                    <a16:rowId xmlns:a16="http://schemas.microsoft.com/office/drawing/2014/main" val="10000"/>
                  </a:ext>
                </a:extLst>
              </a:tr>
              <a:tr h="448411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en-US" sz="3200" b="0" i="0" u="none" strike="noStrike" cap="none" normalizeH="0" baseline="0">
                        <a:ln>
                          <a:noFill/>
                        </a:ln>
                        <a:solidFill>
                          <a:schemeClr val="tx1"/>
                        </a:solidFill>
                        <a:effectLst/>
                        <a:latin typeface="宋体" pitchFamily="2" charset="-122"/>
                        <a:ea typeface="宋体" pitchFamily="2" charset="-122"/>
                      </a:endParaRPr>
                    </a:p>
                  </a:txBody>
                  <a:tcPr marT="45714" marB="45714"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3200" b="1" i="0" u="none" strike="noStrike" cap="none" normalizeH="0" baseline="0" dirty="0">
                          <a:ln>
                            <a:noFill/>
                          </a:ln>
                          <a:solidFill>
                            <a:srgbClr val="FF0000"/>
                          </a:solidFill>
                          <a:effectLst/>
                          <a:latin typeface="宋体" pitchFamily="2" charset="-122"/>
                          <a:ea typeface="宋体" pitchFamily="2" charset="-122"/>
                        </a:rPr>
                        <a:t>外部设备组成</a:t>
                      </a:r>
                      <a:r>
                        <a:rPr kumimoji="0" lang="zh-CN" altLang="en-US" sz="3200" b="1" i="0" u="none" strike="noStrike" cap="none" normalizeH="0" baseline="0" dirty="0">
                          <a:ln>
                            <a:noFill/>
                          </a:ln>
                          <a:solidFill>
                            <a:schemeClr val="tx1"/>
                          </a:solidFill>
                          <a:effectLst/>
                          <a:latin typeface="宋体" pitchFamily="2" charset="-122"/>
                          <a:ea typeface="宋体" pitchFamily="2" charset="-122"/>
                        </a:rPr>
                        <a:t>： </a:t>
                      </a:r>
                    </a:p>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3200" b="1" i="0" u="none" strike="noStrike" cap="none" normalizeH="0" baseline="0" dirty="0">
                          <a:ln>
                            <a:noFill/>
                          </a:ln>
                          <a:solidFill>
                            <a:schemeClr val="tx1"/>
                          </a:solidFill>
                          <a:effectLst/>
                          <a:latin typeface="宋体" pitchFamily="2" charset="-122"/>
                          <a:ea typeface="宋体" pitchFamily="2" charset="-122"/>
                        </a:rPr>
                        <a:t>存储介质、驱动装置和控制电路</a:t>
                      </a:r>
                    </a:p>
                    <a:p>
                      <a:pPr marL="0" marR="0" lvl="0" indent="0" algn="l" defTabSz="914400" rtl="0" eaLnBrk="1" fontAlgn="base" latinLnBrk="0" hangingPunct="1">
                        <a:lnSpc>
                          <a:spcPct val="130000"/>
                        </a:lnSpc>
                        <a:spcBef>
                          <a:spcPct val="0"/>
                        </a:spcBef>
                        <a:spcAft>
                          <a:spcPct val="0"/>
                        </a:spcAft>
                        <a:buClrTx/>
                        <a:buSzTx/>
                        <a:buFontTx/>
                        <a:buNone/>
                        <a:tabLst/>
                      </a:pPr>
                      <a:endParaRPr kumimoji="0" lang="zh-CN" altLang="en-US" sz="3200" b="1" i="0" u="none" strike="noStrike" cap="none" normalizeH="0" baseline="0" dirty="0">
                        <a:ln>
                          <a:noFill/>
                        </a:ln>
                        <a:solidFill>
                          <a:schemeClr val="tx1"/>
                        </a:solidFill>
                        <a:effectLst/>
                        <a:latin typeface="宋体" pitchFamily="2" charset="-122"/>
                        <a:ea typeface="宋体" pitchFamily="2" charset="-122"/>
                      </a:endParaRPr>
                    </a:p>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3200" b="1" i="0" u="none" strike="noStrike" cap="none" normalizeH="0" baseline="0" dirty="0">
                          <a:ln>
                            <a:noFill/>
                          </a:ln>
                          <a:solidFill>
                            <a:srgbClr val="FF0000"/>
                          </a:solidFill>
                          <a:effectLst/>
                          <a:latin typeface="宋体" pitchFamily="2" charset="-122"/>
                          <a:ea typeface="宋体" pitchFamily="2" charset="-122"/>
                        </a:rPr>
                        <a:t>外部设备分类</a:t>
                      </a:r>
                      <a:r>
                        <a:rPr kumimoji="0" lang="zh-CN" altLang="en-US" sz="3200" b="1" i="0" u="none" strike="noStrike" cap="none" normalizeH="0" baseline="0" dirty="0">
                          <a:ln>
                            <a:noFill/>
                          </a:ln>
                          <a:solidFill>
                            <a:schemeClr val="tx1"/>
                          </a:solidFill>
                          <a:effectLst/>
                          <a:latin typeface="宋体" pitchFamily="2" charset="-122"/>
                          <a:ea typeface="宋体" pitchFamily="2" charset="-122"/>
                        </a:rPr>
                        <a:t>： </a:t>
                      </a:r>
                    </a:p>
                    <a:p>
                      <a:pPr marL="0" marR="0" lvl="0" indent="0" algn="l" defTabSz="914400" rtl="0" eaLnBrk="1" fontAlgn="base" latinLnBrk="0" hangingPunct="1">
                        <a:lnSpc>
                          <a:spcPct val="130000"/>
                        </a:lnSpc>
                        <a:spcBef>
                          <a:spcPct val="0"/>
                        </a:spcBef>
                        <a:spcAft>
                          <a:spcPct val="0"/>
                        </a:spcAft>
                        <a:buClrTx/>
                        <a:buSzTx/>
                        <a:buFontTx/>
                        <a:buNone/>
                        <a:tabLst/>
                      </a:pPr>
                      <a:r>
                        <a:rPr kumimoji="0" lang="zh-CN" altLang="en-US" sz="3200" b="1" i="0" u="none" strike="noStrike" cap="none" normalizeH="0" baseline="0" dirty="0">
                          <a:ln>
                            <a:noFill/>
                          </a:ln>
                          <a:solidFill>
                            <a:schemeClr val="tx1"/>
                          </a:solidFill>
                          <a:effectLst/>
                          <a:latin typeface="宋体" pitchFamily="2" charset="-122"/>
                          <a:ea typeface="宋体" pitchFamily="2" charset="-122"/>
                        </a:rPr>
                        <a:t>输入设备、输出设备、外存设备、数据通信设备、过程控制设备。</a:t>
                      </a:r>
                    </a:p>
                  </a:txBody>
                  <a:tcPr marT="45714" marB="45714"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5">
            <a:extLst>
              <a:ext uri="{FF2B5EF4-FFF2-40B4-BE49-F238E27FC236}">
                <a16:creationId xmlns:a16="http://schemas.microsoft.com/office/drawing/2014/main" id="{E3D2100E-B90D-40B2-AB89-F40B3255D4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449F189-3F16-4814-9726-1BBFE7B1FC4C}" type="slidenum">
              <a:rPr lang="en-US" altLang="zh-CN"/>
              <a:pPr eaLnBrk="1" hangingPunct="1"/>
              <a:t>132</a:t>
            </a:fld>
            <a:endParaRPr lang="en-US" altLang="zh-CN"/>
          </a:p>
        </p:txBody>
      </p:sp>
      <p:sp>
        <p:nvSpPr>
          <p:cNvPr id="136195" name="Rectangle 2">
            <a:extLst>
              <a:ext uri="{FF2B5EF4-FFF2-40B4-BE49-F238E27FC236}">
                <a16:creationId xmlns:a16="http://schemas.microsoft.com/office/drawing/2014/main" id="{D329D87E-77FA-43B8-A654-CD24E6A58D3A}"/>
              </a:ext>
            </a:extLst>
          </p:cNvPr>
          <p:cNvSpPr>
            <a:spLocks noGrp="1" noChangeArrowheads="1"/>
          </p:cNvSpPr>
          <p:nvPr>
            <p:ph type="title"/>
          </p:nvPr>
        </p:nvSpPr>
        <p:spPr/>
        <p:txBody>
          <a:bodyPr/>
          <a:lstStyle/>
          <a:p>
            <a:pPr eaLnBrk="1" hangingPunct="1"/>
            <a:r>
              <a:rPr lang="zh-CN" altLang="en-US" b="1"/>
              <a:t>外围设备的分类</a:t>
            </a:r>
          </a:p>
        </p:txBody>
      </p:sp>
      <p:pic>
        <p:nvPicPr>
          <p:cNvPr id="136196" name="Picture 5" descr="C:\Documents and Settings\Administrator\Application Data\Tencent\Users\68046508\QQ\WinTemp\RichOle\B[OFXEKMAJ}2P6V@9)EQRWQ.jpg">
            <a:extLst>
              <a:ext uri="{FF2B5EF4-FFF2-40B4-BE49-F238E27FC236}">
                <a16:creationId xmlns:a16="http://schemas.microsoft.com/office/drawing/2014/main" id="{1216A846-7173-4AD7-99C7-67ABD77D4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214438"/>
            <a:ext cx="5786438"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a:extLst>
              <a:ext uri="{FF2B5EF4-FFF2-40B4-BE49-F238E27FC236}">
                <a16:creationId xmlns:a16="http://schemas.microsoft.com/office/drawing/2014/main" id="{88723FE7-DA2E-4DE0-9542-F6D7BCF52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8458200" cy="533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4">
            <a:extLst>
              <a:ext uri="{FF2B5EF4-FFF2-40B4-BE49-F238E27FC236}">
                <a16:creationId xmlns:a16="http://schemas.microsoft.com/office/drawing/2014/main" id="{F2975104-997D-4307-87A0-4DCC7814E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00" t="13086" r="10429" b="14844"/>
          <a:stretch>
            <a:fillRect/>
          </a:stretch>
        </p:blipFill>
        <p:spPr bwMode="auto">
          <a:xfrm>
            <a:off x="0" y="17463"/>
            <a:ext cx="9144000" cy="562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Text Box 3">
            <a:extLst>
              <a:ext uri="{FF2B5EF4-FFF2-40B4-BE49-F238E27FC236}">
                <a16:creationId xmlns:a16="http://schemas.microsoft.com/office/drawing/2014/main" id="{652A1F83-F0BC-4B2C-BB7F-87032770F289}"/>
              </a:ext>
            </a:extLst>
          </p:cNvPr>
          <p:cNvSpPr txBox="1">
            <a:spLocks noChangeArrowheads="1"/>
          </p:cNvSpPr>
          <p:nvPr/>
        </p:nvSpPr>
        <p:spPr bwMode="auto">
          <a:xfrm>
            <a:off x="2339975" y="4797425"/>
            <a:ext cx="215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38244" name="Rectangle 4">
            <a:extLst>
              <a:ext uri="{FF2B5EF4-FFF2-40B4-BE49-F238E27FC236}">
                <a16:creationId xmlns:a16="http://schemas.microsoft.com/office/drawing/2014/main" id="{BF1BE7DA-1218-4390-ABFD-7DAB2C0404BE}"/>
              </a:ext>
            </a:extLst>
          </p:cNvPr>
          <p:cNvSpPr>
            <a:spLocks noChangeArrowheads="1"/>
          </p:cNvSpPr>
          <p:nvPr/>
        </p:nvSpPr>
        <p:spPr bwMode="auto">
          <a:xfrm>
            <a:off x="2133600" y="5867400"/>
            <a:ext cx="464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pPr>
            <a:r>
              <a:rPr lang="en-US" altLang="zh-CN" sz="2800" b="1">
                <a:latin typeface="Times New Roman" panose="02020603050405020304" pitchFamily="18" charset="0"/>
              </a:rPr>
              <a:t>CPU</a:t>
            </a:r>
            <a:r>
              <a:rPr lang="zh-CN" altLang="en-US" sz="2800" b="1">
                <a:latin typeface="Times New Roman" panose="02020603050405020304" pitchFamily="18" charset="0"/>
              </a:rPr>
              <a:t>的外部设备管理方式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34" name="Group 2">
            <a:extLst>
              <a:ext uri="{FF2B5EF4-FFF2-40B4-BE49-F238E27FC236}">
                <a16:creationId xmlns:a16="http://schemas.microsoft.com/office/drawing/2014/main" id="{AFB4A89D-5672-4921-B61A-570042B48CCF}"/>
              </a:ext>
            </a:extLst>
          </p:cNvPr>
          <p:cNvGraphicFramePr>
            <a:graphicFrameLocks noGrp="1"/>
          </p:cNvGraphicFramePr>
          <p:nvPr/>
        </p:nvGraphicFramePr>
        <p:xfrm>
          <a:off x="0" y="260350"/>
          <a:ext cx="8820150" cy="1036638"/>
        </p:xfrm>
        <a:graphic>
          <a:graphicData uri="http://schemas.openxmlformats.org/drawingml/2006/table">
            <a:tbl>
              <a:tblPr/>
              <a:tblGrid>
                <a:gridCol w="231775">
                  <a:extLst>
                    <a:ext uri="{9D8B030D-6E8A-4147-A177-3AD203B41FA5}">
                      <a16:colId xmlns:a16="http://schemas.microsoft.com/office/drawing/2014/main" val="20000"/>
                    </a:ext>
                  </a:extLst>
                </a:gridCol>
                <a:gridCol w="8588375">
                  <a:extLst>
                    <a:ext uri="{9D8B030D-6E8A-4147-A177-3AD203B41FA5}">
                      <a16:colId xmlns:a16="http://schemas.microsoft.com/office/drawing/2014/main" val="20001"/>
                    </a:ext>
                  </a:extLst>
                </a:gridCol>
              </a:tblGrid>
              <a:tr h="518319">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FFFFFF"/>
                          </a:solidFill>
                          <a:effectLst/>
                          <a:latin typeface="Times New Roman" pitchFamily="18" charset="0"/>
                          <a:ea typeface="宋体" pitchFamily="2" charset="-122"/>
                        </a:rPr>
                        <a:t>8.2.4 </a:t>
                      </a:r>
                      <a:r>
                        <a:rPr kumimoji="0" lang="zh-CN" altLang="en-US" sz="2800" b="1" i="0" u="none" strike="noStrike" cap="none" normalizeH="0" baseline="0">
                          <a:ln>
                            <a:noFill/>
                          </a:ln>
                          <a:solidFill>
                            <a:srgbClr val="FFFFFF"/>
                          </a:solidFill>
                          <a:effectLst/>
                          <a:latin typeface="Times New Roman" pitchFamily="18" charset="0"/>
                          <a:ea typeface="宋体" pitchFamily="2" charset="-122"/>
                        </a:rPr>
                        <a:t>程序查询输入</a:t>
                      </a:r>
                      <a:r>
                        <a:rPr kumimoji="0" lang="en-US" altLang="zh-CN" sz="2800" b="1" i="0" u="none" strike="noStrike" cap="none" normalizeH="0" baseline="0">
                          <a:ln>
                            <a:noFill/>
                          </a:ln>
                          <a:solidFill>
                            <a:srgbClr val="FFFFFF"/>
                          </a:solidFill>
                          <a:effectLst/>
                          <a:latin typeface="Times New Roman" pitchFamily="18" charset="0"/>
                          <a:ea typeface="宋体" pitchFamily="2" charset="-122"/>
                        </a:rPr>
                        <a:t>/</a:t>
                      </a:r>
                      <a:r>
                        <a:rPr kumimoji="0" lang="zh-CN" altLang="en-US" sz="2800" b="1" i="0" u="none" strike="noStrike" cap="none" normalizeH="0" baseline="0">
                          <a:ln>
                            <a:noFill/>
                          </a:ln>
                          <a:solidFill>
                            <a:srgbClr val="FFFFFF"/>
                          </a:solidFill>
                          <a:effectLst/>
                          <a:latin typeface="Times New Roman" pitchFamily="18" charset="0"/>
                          <a:ea typeface="宋体" pitchFamily="2" charset="-122"/>
                        </a:rPr>
                        <a:t>输出方式</a:t>
                      </a:r>
                      <a:r>
                        <a:rPr kumimoji="0" lang="zh-CN" altLang="en-US" sz="2800" b="1" i="0" u="none" strike="noStrike" cap="none" normalizeH="0" baseline="0">
                          <a:ln>
                            <a:noFill/>
                          </a:ln>
                          <a:solidFill>
                            <a:schemeClr val="tx1"/>
                          </a:solidFill>
                          <a:effectLst/>
                          <a:latin typeface="Times New Roman" pitchFamily="18" charset="0"/>
                          <a:ea typeface="宋体" pitchFamily="2" charset="-122"/>
                        </a:rPr>
                        <a:t>   </a:t>
                      </a:r>
                    </a:p>
                  </a:txBody>
                  <a:tcPr marT="45734" marB="45734" anchor="ctr" horzOverflow="overflow">
                    <a:lnL>
                      <a:noFill/>
                    </a:lnL>
                    <a:lnR>
                      <a:noFill/>
                    </a:lnR>
                    <a:lnT>
                      <a:noFill/>
                    </a:lnT>
                    <a:lnB>
                      <a:noFill/>
                    </a:lnB>
                    <a:lnTlToBr>
                      <a:noFill/>
                    </a:lnTlToBr>
                    <a:lnBlToTr>
                      <a:noFill/>
                    </a:lnBlToTr>
                    <a:solidFill>
                      <a:srgbClr val="000080"/>
                    </a:solidFill>
                  </a:tcPr>
                </a:tc>
                <a:tc hMerge="1">
                  <a:txBody>
                    <a:bodyPr/>
                    <a:lstStyle/>
                    <a:p>
                      <a:endParaRPr lang="zh-CN" altLang="en-US"/>
                    </a:p>
                  </a:txBody>
                  <a:tcPr/>
                </a:tc>
                <a:extLst>
                  <a:ext uri="{0D108BD9-81ED-4DB2-BD59-A6C34878D82A}">
                    <a16:rowId xmlns:a16="http://schemas.microsoft.com/office/drawing/2014/main" val="10000"/>
                  </a:ext>
                </a:extLst>
              </a:tr>
              <a:tr h="518319">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en-US" sz="2800" b="0" i="0" u="none" strike="noStrike" cap="none" normalizeH="0" baseline="0">
                        <a:ln>
                          <a:noFill/>
                        </a:ln>
                        <a:solidFill>
                          <a:schemeClr val="tx1"/>
                        </a:solidFill>
                        <a:effectLst/>
                        <a:latin typeface="Arial" charset="0"/>
                        <a:ea typeface="宋体" pitchFamily="2" charset="-122"/>
                      </a:endParaRPr>
                    </a:p>
                  </a:txBody>
                  <a:tcPr marT="45734" marB="45734"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400" b="1" i="0" u="none" strike="noStrike" cap="none" normalizeH="0" baseline="0">
                        <a:ln>
                          <a:noFill/>
                        </a:ln>
                        <a:solidFill>
                          <a:schemeClr val="tx1"/>
                        </a:solidFill>
                        <a:effectLst/>
                        <a:latin typeface="Times New Roman" pitchFamily="18" charset="0"/>
                        <a:ea typeface="宋体" pitchFamily="2" charset="-122"/>
                      </a:endParaRPr>
                    </a:p>
                  </a:txBody>
                  <a:tcPr marT="45734" marB="45734"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39270" name="Picture 6" descr="CXLC3">
            <a:extLst>
              <a:ext uri="{FF2B5EF4-FFF2-40B4-BE49-F238E27FC236}">
                <a16:creationId xmlns:a16="http://schemas.microsoft.com/office/drawing/2014/main" id="{9763F253-CD62-43B9-AE55-BA61D351C44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6741"/>
          <a:stretch>
            <a:fillRect/>
          </a:stretch>
        </p:blipFill>
        <p:spPr bwMode="auto">
          <a:xfrm>
            <a:off x="250825" y="836613"/>
            <a:ext cx="342265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1" name="Rectangle 7">
            <a:extLst>
              <a:ext uri="{FF2B5EF4-FFF2-40B4-BE49-F238E27FC236}">
                <a16:creationId xmlns:a16="http://schemas.microsoft.com/office/drawing/2014/main" id="{2B8CFAFC-2DEB-4AD0-854A-5272B9A98732}"/>
              </a:ext>
            </a:extLst>
          </p:cNvPr>
          <p:cNvSpPr>
            <a:spLocks noChangeArrowheads="1"/>
          </p:cNvSpPr>
          <p:nvPr/>
        </p:nvSpPr>
        <p:spPr bwMode="auto">
          <a:xfrm>
            <a:off x="3995738" y="1125538"/>
            <a:ext cx="4679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85800" indent="-685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Tx/>
              <a:buChar char="•"/>
            </a:pPr>
            <a:r>
              <a:rPr lang="zh-CN" altLang="en-US" sz="2400" b="1">
                <a:solidFill>
                  <a:srgbClr val="CC0000"/>
                </a:solidFill>
                <a:latin typeface="宋体" panose="02010600030101010101" pitchFamily="2" charset="-122"/>
              </a:rPr>
              <a:t>工作原理：</a:t>
            </a:r>
            <a:r>
              <a:rPr lang="en-US" altLang="zh-CN" sz="2400" b="1">
                <a:latin typeface="宋体" panose="02010600030101010101" pitchFamily="2" charset="-122"/>
              </a:rPr>
              <a:t>CPU</a:t>
            </a:r>
            <a:r>
              <a:rPr lang="zh-CN" altLang="en-US" sz="2400" b="1">
                <a:latin typeface="宋体" panose="02010600030101010101" pitchFamily="2" charset="-122"/>
              </a:rPr>
              <a:t>查询外设已准备好后，才传送数据。</a:t>
            </a:r>
            <a:endParaRPr lang="zh-CN" altLang="en-US" sz="2400" b="1">
              <a:solidFill>
                <a:schemeClr val="accent1"/>
              </a:solidFill>
              <a:latin typeface="宋体" panose="02010600030101010101" pitchFamily="2" charset="-122"/>
            </a:endParaRPr>
          </a:p>
          <a:p>
            <a:pPr eaLnBrk="1" hangingPunct="1">
              <a:lnSpc>
                <a:spcPct val="90000"/>
              </a:lnSpc>
              <a:spcBef>
                <a:spcPct val="20000"/>
              </a:spcBef>
              <a:buFontTx/>
              <a:buChar char="•"/>
            </a:pPr>
            <a:r>
              <a:rPr lang="zh-CN" altLang="en-US" sz="2400" b="1">
                <a:solidFill>
                  <a:srgbClr val="CC0000"/>
                </a:solidFill>
                <a:latin typeface="宋体" panose="02010600030101010101" pitchFamily="2" charset="-122"/>
              </a:rPr>
              <a:t>缺点：</a:t>
            </a:r>
            <a:r>
              <a:rPr lang="en-US" altLang="zh-CN" sz="2400" b="1">
                <a:latin typeface="宋体" panose="02010600030101010101" pitchFamily="2" charset="-122"/>
              </a:rPr>
              <a:t>CPU</a:t>
            </a:r>
            <a:r>
              <a:rPr lang="zh-CN" altLang="en-US" sz="2400" b="1">
                <a:latin typeface="宋体" panose="02010600030101010101" pitchFamily="2" charset="-122"/>
              </a:rPr>
              <a:t>被外设独占，</a:t>
            </a:r>
            <a:r>
              <a:rPr lang="en-US" altLang="zh-CN" sz="2400" b="1">
                <a:latin typeface="宋体" panose="02010600030101010101" pitchFamily="2" charset="-122"/>
              </a:rPr>
              <a:t>CPU</a:t>
            </a:r>
            <a:r>
              <a:rPr lang="zh-CN" altLang="en-US" sz="2400" b="1">
                <a:latin typeface="宋体" panose="02010600030101010101" pitchFamily="2" charset="-122"/>
              </a:rPr>
              <a:t>效率低下。</a:t>
            </a:r>
          </a:p>
          <a:p>
            <a:pPr eaLnBrk="1" hangingPunct="1">
              <a:lnSpc>
                <a:spcPct val="90000"/>
              </a:lnSpc>
              <a:spcBef>
                <a:spcPct val="20000"/>
              </a:spcBef>
              <a:buFontTx/>
              <a:buChar char="•"/>
            </a:pPr>
            <a:r>
              <a:rPr lang="zh-CN" altLang="en-US" sz="2400" b="1">
                <a:solidFill>
                  <a:srgbClr val="CC0000"/>
                </a:solidFill>
                <a:latin typeface="宋体" panose="02010600030101010101" pitchFamily="2" charset="-122"/>
              </a:rPr>
              <a:t>优点：</a:t>
            </a:r>
            <a:r>
              <a:rPr lang="zh-CN" altLang="en-US" sz="2400" b="1">
                <a:latin typeface="宋体" panose="02010600030101010101" pitchFamily="2" charset="-122"/>
              </a:rPr>
              <a:t>不需要增加额外的硬件电路。</a:t>
            </a:r>
          </a:p>
          <a:p>
            <a:pPr eaLnBrk="1" hangingPunct="1">
              <a:lnSpc>
                <a:spcPct val="90000"/>
              </a:lnSpc>
              <a:spcBef>
                <a:spcPct val="20000"/>
              </a:spcBef>
              <a:buFontTx/>
              <a:buChar char="•"/>
            </a:pPr>
            <a:r>
              <a:rPr lang="zh-CN" altLang="en-US" sz="2400" b="1">
                <a:solidFill>
                  <a:srgbClr val="CC0000"/>
                </a:solidFill>
                <a:latin typeface="宋体" panose="02010600030101010101" pitchFamily="2" charset="-122"/>
              </a:rPr>
              <a:t>应用： </a:t>
            </a:r>
            <a:r>
              <a:rPr lang="zh-CN" altLang="en-US" sz="2400" b="1">
                <a:latin typeface="宋体" panose="02010600030101010101" pitchFamily="2" charset="-122"/>
              </a:rPr>
              <a:t>适用在</a:t>
            </a:r>
            <a:r>
              <a:rPr lang="en-US" altLang="zh-CN" sz="2400" b="1">
                <a:latin typeface="宋体" panose="02010600030101010101" pitchFamily="2" charset="-122"/>
              </a:rPr>
              <a:t>CPU</a:t>
            </a:r>
            <a:r>
              <a:rPr lang="zh-CN" altLang="en-US" sz="2400" b="1">
                <a:latin typeface="宋体" panose="02010600030101010101" pitchFamily="2" charset="-122"/>
              </a:rPr>
              <a:t>除了输入输出没有其他事做，且传送速度要求不高时。</a:t>
            </a: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4">
            <a:extLst>
              <a:ext uri="{FF2B5EF4-FFF2-40B4-BE49-F238E27FC236}">
                <a16:creationId xmlns:a16="http://schemas.microsoft.com/office/drawing/2014/main" id="{3A0087CF-6CC1-4AE3-9261-C52FEB348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46" t="12354" r="6888" b="7927"/>
          <a:stretch>
            <a:fillRect/>
          </a:stretch>
        </p:blipFill>
        <p:spPr bwMode="auto">
          <a:xfrm>
            <a:off x="0" y="0"/>
            <a:ext cx="9180513" cy="652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4">
            <a:extLst>
              <a:ext uri="{FF2B5EF4-FFF2-40B4-BE49-F238E27FC236}">
                <a16:creationId xmlns:a16="http://schemas.microsoft.com/office/drawing/2014/main" id="{1BBA66B7-CC18-486E-8367-CAB63FB12B80}"/>
              </a:ext>
            </a:extLst>
          </p:cNvPr>
          <p:cNvSpPr>
            <a:spLocks noGrp="1" noChangeArrowheads="1"/>
          </p:cNvSpPr>
          <p:nvPr>
            <p:ph type="title" idx="4294967295"/>
          </p:nvPr>
        </p:nvSpPr>
        <p:spPr>
          <a:noFill/>
        </p:spPr>
        <p:txBody>
          <a:bodyPr anchor="b"/>
          <a:lstStyle/>
          <a:p>
            <a:pPr eaLnBrk="1" hangingPunct="1"/>
            <a:r>
              <a:rPr lang="en-US" altLang="zh-CN" sz="3600" b="1">
                <a:solidFill>
                  <a:srgbClr val="336600"/>
                </a:solidFill>
              </a:rPr>
              <a:t>8</a:t>
            </a:r>
            <a:r>
              <a:rPr lang="en-US" altLang="zh-CN" sz="3600" b="1">
                <a:solidFill>
                  <a:srgbClr val="336600"/>
                </a:solidFill>
                <a:latin typeface="宋体" panose="02010600030101010101" pitchFamily="2" charset="-122"/>
              </a:rPr>
              <a:t>.</a:t>
            </a:r>
            <a:r>
              <a:rPr lang="en-US" altLang="zh-CN" sz="3600" b="1">
                <a:solidFill>
                  <a:srgbClr val="336600"/>
                </a:solidFill>
              </a:rPr>
              <a:t>2 </a:t>
            </a:r>
            <a:r>
              <a:rPr lang="zh-CN" altLang="en-US" sz="3600" b="1">
                <a:solidFill>
                  <a:srgbClr val="336600"/>
                </a:solidFill>
                <a:latin typeface="宋体" panose="02010600030101010101" pitchFamily="2" charset="-122"/>
              </a:rPr>
              <a:t>程序中断方式</a:t>
            </a:r>
            <a:r>
              <a:rPr lang="zh-CN" altLang="en-US" sz="3600" b="1"/>
              <a:t> </a:t>
            </a:r>
          </a:p>
        </p:txBody>
      </p:sp>
      <p:sp>
        <p:nvSpPr>
          <p:cNvPr id="141315" name="Rectangle 5">
            <a:extLst>
              <a:ext uri="{FF2B5EF4-FFF2-40B4-BE49-F238E27FC236}">
                <a16:creationId xmlns:a16="http://schemas.microsoft.com/office/drawing/2014/main" id="{0D29B1A6-A5A5-469D-8C96-7224CE23C61E}"/>
              </a:ext>
            </a:extLst>
          </p:cNvPr>
          <p:cNvSpPr>
            <a:spLocks noChangeArrowheads="1"/>
          </p:cNvSpPr>
          <p:nvPr/>
        </p:nvSpPr>
        <p:spPr bwMode="auto">
          <a:xfrm>
            <a:off x="228600" y="1304925"/>
            <a:ext cx="807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3200" b="1">
                <a:latin typeface="Times New Roman" panose="02020603050405020304" pitchFamily="18" charset="0"/>
              </a:rPr>
              <a:t>   </a:t>
            </a:r>
            <a:r>
              <a:rPr lang="en-US" altLang="zh-CN" sz="3200" b="1">
                <a:latin typeface="Times New Roman" panose="02020603050405020304" pitchFamily="18" charset="0"/>
              </a:rPr>
              <a:t>8.2.1</a:t>
            </a:r>
            <a:r>
              <a:rPr lang="en-US" altLang="zh-CN" sz="2800" b="1">
                <a:latin typeface="Times New Roman" panose="02020603050405020304" pitchFamily="18" charset="0"/>
              </a:rPr>
              <a:t> </a:t>
            </a:r>
            <a:r>
              <a:rPr lang="zh-CN" altLang="en-US" sz="2800" b="1">
                <a:latin typeface="宋体" panose="02010600030101010101" pitchFamily="2" charset="-122"/>
              </a:rPr>
              <a:t>中断的基本概念</a:t>
            </a:r>
            <a:r>
              <a:rPr lang="zh-CN" altLang="en-US" sz="3200" b="1">
                <a:latin typeface="Times New Roman" panose="02020603050405020304" pitchFamily="18" charset="0"/>
              </a:rPr>
              <a:t> </a:t>
            </a:r>
          </a:p>
        </p:txBody>
      </p:sp>
      <p:sp>
        <p:nvSpPr>
          <p:cNvPr id="141316" name="Rectangle 6">
            <a:extLst>
              <a:ext uri="{FF2B5EF4-FFF2-40B4-BE49-F238E27FC236}">
                <a16:creationId xmlns:a16="http://schemas.microsoft.com/office/drawing/2014/main" id="{0588F19B-A1F6-4167-ACE3-63601F282C78}"/>
              </a:ext>
            </a:extLst>
          </p:cNvPr>
          <p:cNvSpPr>
            <a:spLocks noChangeArrowheads="1"/>
          </p:cNvSpPr>
          <p:nvPr/>
        </p:nvSpPr>
        <p:spPr bwMode="auto">
          <a:xfrm>
            <a:off x="762000" y="1844675"/>
            <a:ext cx="41148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52352" bIns="7617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  </a:t>
            </a:r>
            <a:r>
              <a:rPr lang="en-US" altLang="zh-CN" sz="2400" b="1">
                <a:latin typeface="宋体" panose="02010600030101010101" pitchFamily="2" charset="-122"/>
              </a:rPr>
              <a:t>1.</a:t>
            </a:r>
            <a:r>
              <a:rPr lang="zh-CN" altLang="en-US" sz="2400" b="1">
                <a:latin typeface="宋体" panose="02010600030101010101" pitchFamily="2" charset="-122"/>
              </a:rPr>
              <a:t>什么叫中断</a:t>
            </a:r>
            <a:r>
              <a:rPr lang="en-US" altLang="zh-CN" sz="2400" b="1">
                <a:latin typeface="宋体" panose="02010600030101010101" pitchFamily="2" charset="-122"/>
              </a:rPr>
              <a:t>?</a:t>
            </a:r>
            <a:r>
              <a:rPr lang="en-US" altLang="zh-CN" sz="2400" b="1"/>
              <a:t> </a:t>
            </a:r>
          </a:p>
        </p:txBody>
      </p:sp>
      <p:sp>
        <p:nvSpPr>
          <p:cNvPr id="141317" name="Rectangle 7">
            <a:extLst>
              <a:ext uri="{FF2B5EF4-FFF2-40B4-BE49-F238E27FC236}">
                <a16:creationId xmlns:a16="http://schemas.microsoft.com/office/drawing/2014/main" id="{E029CA36-C169-4AEA-A2A9-184C12B7CE36}"/>
              </a:ext>
            </a:extLst>
          </p:cNvPr>
          <p:cNvSpPr>
            <a:spLocks noChangeArrowheads="1"/>
          </p:cNvSpPr>
          <p:nvPr/>
        </p:nvSpPr>
        <p:spPr bwMode="auto">
          <a:xfrm>
            <a:off x="1066800" y="2438400"/>
            <a:ext cx="7620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333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   当某种事件发生时，计算机暂停当前执行的程序，转向为该事件服务，服务完毕返回原程序继续执行，这种功能称为中断。</a:t>
            </a:r>
            <a:endParaRPr lang="zh-CN" altLang="en-US" sz="2400" b="1">
              <a:latin typeface="Times New Roman" panose="02020603050405020304" pitchFamily="18" charset="0"/>
            </a:endParaRPr>
          </a:p>
        </p:txBody>
      </p:sp>
      <p:sp>
        <p:nvSpPr>
          <p:cNvPr id="141318" name="Rectangle 8">
            <a:extLst>
              <a:ext uri="{FF2B5EF4-FFF2-40B4-BE49-F238E27FC236}">
                <a16:creationId xmlns:a16="http://schemas.microsoft.com/office/drawing/2014/main" id="{4AC67184-56BF-4E55-9BF1-10518598B133}"/>
              </a:ext>
            </a:extLst>
          </p:cNvPr>
          <p:cNvSpPr>
            <a:spLocks noChangeArrowheads="1"/>
          </p:cNvSpPr>
          <p:nvPr/>
        </p:nvSpPr>
        <p:spPr bwMode="auto">
          <a:xfrm>
            <a:off x="762000" y="3886200"/>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latin typeface="宋体" panose="02010600030101010101" pitchFamily="2" charset="-122"/>
              </a:rPr>
              <a:t> </a:t>
            </a:r>
            <a:r>
              <a:rPr lang="en-US" altLang="zh-CN" sz="2400" b="1">
                <a:latin typeface="宋体" panose="02010600030101010101" pitchFamily="2" charset="-122"/>
              </a:rPr>
              <a:t>2.</a:t>
            </a:r>
            <a:r>
              <a:rPr lang="zh-CN" altLang="en-US" sz="2400" b="1">
                <a:latin typeface="宋体" panose="02010600030101010101" pitchFamily="2" charset="-122"/>
              </a:rPr>
              <a:t>什么叫中断系统</a:t>
            </a:r>
            <a:r>
              <a:rPr lang="en-US" altLang="zh-CN" sz="2400" b="1">
                <a:latin typeface="宋体" panose="02010600030101010101" pitchFamily="2" charset="-122"/>
              </a:rPr>
              <a:t>?</a:t>
            </a:r>
            <a:endParaRPr lang="en-US" altLang="zh-CN" sz="2400" b="1">
              <a:latin typeface="Times New Roman" panose="02020603050405020304" pitchFamily="18" charset="0"/>
              <a:cs typeface="Times New Roman" panose="02020603050405020304" pitchFamily="18" charset="0"/>
            </a:endParaRPr>
          </a:p>
        </p:txBody>
      </p:sp>
      <p:sp>
        <p:nvSpPr>
          <p:cNvPr id="141319" name="Rectangle 9">
            <a:extLst>
              <a:ext uri="{FF2B5EF4-FFF2-40B4-BE49-F238E27FC236}">
                <a16:creationId xmlns:a16="http://schemas.microsoft.com/office/drawing/2014/main" id="{17966180-27CB-4812-9960-C53B6D4E0F0C}"/>
              </a:ext>
            </a:extLst>
          </p:cNvPr>
          <p:cNvSpPr>
            <a:spLocks noChangeArrowheads="1"/>
          </p:cNvSpPr>
          <p:nvPr/>
        </p:nvSpPr>
        <p:spPr bwMode="auto">
          <a:xfrm>
            <a:off x="1111250" y="4572000"/>
            <a:ext cx="74231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cs typeface="Times New Roman" panose="02020603050405020304" pitchFamily="18" charset="0"/>
              </a:rPr>
              <a:t>       硬件中断机构以及包括接口中断部分线路和软件服</a:t>
            </a:r>
          </a:p>
          <a:p>
            <a:pPr eaLnBrk="1" hangingPunct="1">
              <a:spcBef>
                <a:spcPct val="50000"/>
              </a:spcBef>
            </a:pPr>
            <a:r>
              <a:rPr lang="zh-CN" altLang="en-US" sz="2400" b="1">
                <a:latin typeface="Times New Roman" panose="02020603050405020304" pitchFamily="18" charset="0"/>
                <a:cs typeface="Times New Roman" panose="02020603050405020304" pitchFamily="18" charset="0"/>
              </a:rPr>
              <a:t>务程序</a:t>
            </a:r>
            <a:r>
              <a:rPr lang="zh-CN" altLang="en-US" sz="2400" b="1">
                <a:latin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统称为中断系统。</a:t>
            </a: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a:extLst>
              <a:ext uri="{FF2B5EF4-FFF2-40B4-BE49-F238E27FC236}">
                <a16:creationId xmlns:a16="http://schemas.microsoft.com/office/drawing/2014/main" id="{1F5984C2-57B8-4166-9AFC-542791F28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557338"/>
            <a:ext cx="7548562"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Rectangle 4">
            <a:extLst>
              <a:ext uri="{FF2B5EF4-FFF2-40B4-BE49-F238E27FC236}">
                <a16:creationId xmlns:a16="http://schemas.microsoft.com/office/drawing/2014/main" id="{AFD53D41-FFB5-4743-9554-C36C820358C1}"/>
              </a:ext>
            </a:extLst>
          </p:cNvPr>
          <p:cNvSpPr>
            <a:spLocks noGrp="1" noChangeArrowheads="1"/>
          </p:cNvSpPr>
          <p:nvPr>
            <p:ph type="title"/>
          </p:nvPr>
        </p:nvSpPr>
        <p:spPr>
          <a:xfrm>
            <a:off x="500063" y="214313"/>
            <a:ext cx="7793037" cy="785812"/>
          </a:xfrm>
          <a:noFill/>
        </p:spPr>
        <p:txBody>
          <a:bodyPr/>
          <a:lstStyle/>
          <a:p>
            <a:pPr eaLnBrk="1" hangingPunct="1"/>
            <a:r>
              <a:rPr lang="zh-CN" altLang="en-US" sz="3600" b="1">
                <a:solidFill>
                  <a:srgbClr val="336600"/>
                </a:solidFill>
                <a:latin typeface="宋体" panose="02010600030101010101" pitchFamily="2" charset="-122"/>
              </a:rPr>
              <a:t>程序中断方式</a:t>
            </a:r>
            <a:r>
              <a:rPr lang="zh-CN" altLang="en-US" sz="3600" b="1"/>
              <a:t> </a:t>
            </a: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EA61664-6ED6-4DB5-8A48-C7752E006FBB}"/>
              </a:ext>
            </a:extLst>
          </p:cNvPr>
          <p:cNvSpPr>
            <a:spLocks noGrp="1" noChangeArrowheads="1"/>
          </p:cNvSpPr>
          <p:nvPr>
            <p:ph type="title"/>
          </p:nvPr>
        </p:nvSpPr>
        <p:spPr/>
        <p:txBody>
          <a:bodyPr/>
          <a:lstStyle/>
          <a:p>
            <a:pPr eaLnBrk="1" hangingPunct="1"/>
            <a:r>
              <a:rPr lang="zh-CN" altLang="en-US" b="1"/>
              <a:t>附加题：响应中断的条件</a:t>
            </a:r>
          </a:p>
        </p:txBody>
      </p:sp>
      <p:sp>
        <p:nvSpPr>
          <p:cNvPr id="143363" name="Rectangle 3">
            <a:extLst>
              <a:ext uri="{FF2B5EF4-FFF2-40B4-BE49-F238E27FC236}">
                <a16:creationId xmlns:a16="http://schemas.microsoft.com/office/drawing/2014/main" id="{31FCAAB6-5A5E-4CCD-93DC-1B6ADD891050}"/>
              </a:ext>
            </a:extLst>
          </p:cNvPr>
          <p:cNvSpPr>
            <a:spLocks noGrp="1" noChangeArrowheads="1"/>
          </p:cNvSpPr>
          <p:nvPr>
            <p:ph type="body" idx="1"/>
          </p:nvPr>
        </p:nvSpPr>
        <p:spPr>
          <a:xfrm>
            <a:off x="395288" y="1341438"/>
            <a:ext cx="8507412" cy="4525962"/>
          </a:xfrm>
          <a:noFill/>
        </p:spPr>
        <p:txBody>
          <a:bodyPr/>
          <a:lstStyle/>
          <a:p>
            <a:pPr eaLnBrk="1" hangingPunct="1"/>
            <a:r>
              <a:rPr lang="zh-CN" altLang="en-US"/>
              <a:t>（</a:t>
            </a:r>
            <a:r>
              <a:rPr lang="en-US" altLang="zh-CN"/>
              <a:t>1</a:t>
            </a:r>
            <a:r>
              <a:rPr lang="zh-CN" altLang="en-US"/>
              <a:t>）在</a:t>
            </a:r>
            <a:r>
              <a:rPr lang="en-US" altLang="zh-CN"/>
              <a:t>CPU</a:t>
            </a:r>
            <a:r>
              <a:rPr lang="zh-CN" altLang="en-US"/>
              <a:t>内部“中断屏蔽”触发器为“</a:t>
            </a:r>
            <a:r>
              <a:rPr lang="en-US" altLang="zh-CN"/>
              <a:t>0”</a:t>
            </a:r>
            <a:r>
              <a:rPr lang="zh-CN" altLang="en-US"/>
              <a:t>（即不屏蔽）；</a:t>
            </a:r>
          </a:p>
          <a:p>
            <a:pPr eaLnBrk="1" hangingPunct="1"/>
            <a:r>
              <a:rPr lang="zh-CN" altLang="en-US"/>
              <a:t>（</a:t>
            </a:r>
            <a:r>
              <a:rPr lang="en-US" altLang="zh-CN"/>
              <a:t>2</a:t>
            </a:r>
            <a:r>
              <a:rPr lang="zh-CN" altLang="en-US"/>
              <a:t>）外设有中断请求时，“中断请求”触发器为“</a:t>
            </a:r>
            <a:r>
              <a:rPr lang="en-US" altLang="zh-CN"/>
              <a:t>1”</a:t>
            </a:r>
            <a:r>
              <a:rPr lang="zh-CN" altLang="en-US"/>
              <a:t>，保持中断请求信号；</a:t>
            </a:r>
          </a:p>
          <a:p>
            <a:pPr eaLnBrk="1" hangingPunct="1"/>
            <a:r>
              <a:rPr lang="zh-CN" altLang="en-US"/>
              <a:t>（</a:t>
            </a:r>
            <a:r>
              <a:rPr lang="en-US" altLang="zh-CN"/>
              <a:t>3</a:t>
            </a:r>
            <a:r>
              <a:rPr lang="zh-CN" altLang="en-US"/>
              <a:t>）外设（接口）的“中断允许”触发器必须为“</a:t>
            </a:r>
            <a:r>
              <a:rPr lang="en-US" altLang="zh-CN"/>
              <a:t>1”</a:t>
            </a:r>
            <a:r>
              <a:rPr lang="zh-CN" altLang="en-US"/>
              <a:t>，把外设中断请求送至</a:t>
            </a:r>
            <a:r>
              <a:rPr lang="en-US" altLang="zh-CN"/>
              <a:t>CPU</a:t>
            </a:r>
            <a:r>
              <a:rPr lang="zh-CN" altLang="en-US"/>
              <a:t>；</a:t>
            </a:r>
          </a:p>
          <a:p>
            <a:pPr eaLnBrk="1" hangingPunct="1"/>
            <a:r>
              <a:rPr lang="zh-CN" altLang="en-US"/>
              <a:t>（</a:t>
            </a:r>
            <a:r>
              <a:rPr lang="en-US" altLang="zh-CN"/>
              <a:t>4</a:t>
            </a:r>
            <a:r>
              <a:rPr lang="zh-CN" altLang="en-US"/>
              <a:t>）</a:t>
            </a:r>
            <a:r>
              <a:rPr lang="en-US" altLang="zh-CN"/>
              <a:t>CPU</a:t>
            </a:r>
            <a:r>
              <a:rPr lang="zh-CN" altLang="en-US"/>
              <a:t>现行指令的最后一个状态周期结束</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CB2BFE38-3B22-48BF-9C13-11A6FCFC652D}"/>
              </a:ext>
            </a:extLst>
          </p:cNvPr>
          <p:cNvSpPr>
            <a:spLocks noGrp="1" noChangeArrowheads="1"/>
          </p:cNvSpPr>
          <p:nvPr>
            <p:ph type="body" idx="4294967295"/>
          </p:nvPr>
        </p:nvSpPr>
        <p:spPr>
          <a:xfrm>
            <a:off x="381000" y="838200"/>
            <a:ext cx="8229600" cy="4525963"/>
          </a:xfrm>
        </p:spPr>
        <p:txBody>
          <a:bodyPr/>
          <a:lstStyle/>
          <a:p>
            <a:pPr eaLnBrk="1" hangingPunct="1">
              <a:buFontTx/>
              <a:buNone/>
            </a:pPr>
            <a:r>
              <a:rPr lang="en-US" altLang="zh-CN" sz="2800" b="1">
                <a:latin typeface="Times New Roman" panose="02020603050405020304" pitchFamily="18" charset="0"/>
                <a:cs typeface="Times New Roman" panose="02020603050405020304" pitchFamily="18" charset="0"/>
              </a:rPr>
              <a:t>1</a:t>
            </a:r>
            <a:r>
              <a:rPr lang="zh-CN" altLang="en-US" sz="2800" b="1">
                <a:latin typeface="宋体" panose="02010600030101010101" pitchFamily="2" charset="-122"/>
              </a:rPr>
              <a:t>．立即寻址</a:t>
            </a:r>
            <a:r>
              <a:rPr lang="zh-CN" altLang="en-US" b="1"/>
              <a:t> </a:t>
            </a:r>
          </a:p>
        </p:txBody>
      </p:sp>
      <p:sp>
        <p:nvSpPr>
          <p:cNvPr id="28675" name="Rectangle 4">
            <a:extLst>
              <a:ext uri="{FF2B5EF4-FFF2-40B4-BE49-F238E27FC236}">
                <a16:creationId xmlns:a16="http://schemas.microsoft.com/office/drawing/2014/main" id="{2998530D-7D43-43DA-9BB4-EC4039E011AA}"/>
              </a:ext>
            </a:extLst>
          </p:cNvPr>
          <p:cNvSpPr>
            <a:spLocks noChangeArrowheads="1"/>
          </p:cNvSpPr>
          <p:nvPr/>
        </p:nvSpPr>
        <p:spPr bwMode="auto">
          <a:xfrm>
            <a:off x="533400" y="1447800"/>
            <a:ext cx="670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66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指令中的地址字段直接给出操作数。</a:t>
            </a:r>
            <a:endParaRPr lang="zh-CN" altLang="en-US" sz="2400" b="1">
              <a:latin typeface="宋体" panose="02010600030101010101" pitchFamily="2" charset="-122"/>
            </a:endParaRPr>
          </a:p>
          <a:p>
            <a:endParaRPr lang="zh-CN" altLang="en-US" sz="2400" b="1">
              <a:latin typeface="宋体" panose="02010600030101010101" pitchFamily="2" charset="-122"/>
            </a:endParaRPr>
          </a:p>
        </p:txBody>
      </p:sp>
      <p:graphicFrame>
        <p:nvGraphicFramePr>
          <p:cNvPr id="18436" name="Group 4">
            <a:extLst>
              <a:ext uri="{FF2B5EF4-FFF2-40B4-BE49-F238E27FC236}">
                <a16:creationId xmlns:a16="http://schemas.microsoft.com/office/drawing/2014/main" id="{50944FB0-1ED2-48E8-AEC3-E9DE817DAE34}"/>
              </a:ext>
            </a:extLst>
          </p:cNvPr>
          <p:cNvGraphicFramePr>
            <a:graphicFrameLocks noGrp="1"/>
          </p:cNvGraphicFramePr>
          <p:nvPr/>
        </p:nvGraphicFramePr>
        <p:xfrm>
          <a:off x="2209800" y="2209800"/>
          <a:ext cx="4343400" cy="609600"/>
        </p:xfrm>
        <a:graphic>
          <a:graphicData uri="http://schemas.openxmlformats.org/drawingml/2006/table">
            <a:tbl>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      </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OP</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宋体" pitchFamily="2" charset="-122"/>
                          <a:ea typeface="宋体" pitchFamily="2" charset="-122"/>
                        </a:rPr>
                        <a:t>   </a:t>
                      </a:r>
                      <a:r>
                        <a:rPr kumimoji="0" lang="zh-CN" altLang="en-US" sz="2400" b="1" i="0" u="none" strike="noStrike" cap="none" normalizeH="0" baseline="0">
                          <a:ln>
                            <a:noFill/>
                          </a:ln>
                          <a:solidFill>
                            <a:schemeClr val="tx1"/>
                          </a:solidFill>
                          <a:effectLst/>
                          <a:latin typeface="宋体" pitchFamily="2" charset="-122"/>
                          <a:ea typeface="宋体" pitchFamily="2" charset="-122"/>
                        </a:rPr>
                        <a:t>立即数</a:t>
                      </a:r>
                      <a:r>
                        <a:rPr kumimoji="0" lang="zh-CN" altLang="en-US" sz="2800" b="1"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28684" name="Rectangle 17">
            <a:extLst>
              <a:ext uri="{FF2B5EF4-FFF2-40B4-BE49-F238E27FC236}">
                <a16:creationId xmlns:a16="http://schemas.microsoft.com/office/drawing/2014/main" id="{974074EF-A057-4AF8-9922-C269FB4DD889}"/>
              </a:ext>
            </a:extLst>
          </p:cNvPr>
          <p:cNvSpPr>
            <a:spLocks noChangeArrowheads="1"/>
          </p:cNvSpPr>
          <p:nvPr/>
        </p:nvSpPr>
        <p:spPr bwMode="auto">
          <a:xfrm>
            <a:off x="609600" y="3352800"/>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ea typeface="黑体" panose="02010609060101010101" pitchFamily="49" charset="-122"/>
              </a:rPr>
              <a:t>优点：</a:t>
            </a:r>
            <a:r>
              <a:rPr lang="zh-CN" altLang="en-US" sz="2400" b="1">
                <a:latin typeface="宋体" panose="02010600030101010101" pitchFamily="2" charset="-122"/>
              </a:rPr>
              <a:t>操作数直观，速度快。</a:t>
            </a:r>
            <a:r>
              <a:rPr lang="zh-CN" altLang="en-US" sz="1400" b="1">
                <a:latin typeface="宋体" panose="02010600030101010101" pitchFamily="2" charset="-122"/>
              </a:rPr>
              <a:t> </a:t>
            </a:r>
            <a:endParaRPr lang="zh-CN" altLang="en-US" b="1"/>
          </a:p>
        </p:txBody>
      </p:sp>
      <p:sp>
        <p:nvSpPr>
          <p:cNvPr id="28685" name="Rectangle 18">
            <a:extLst>
              <a:ext uri="{FF2B5EF4-FFF2-40B4-BE49-F238E27FC236}">
                <a16:creationId xmlns:a16="http://schemas.microsoft.com/office/drawing/2014/main" id="{1D515085-B31B-44D4-9D02-C41E28E724F1}"/>
              </a:ext>
            </a:extLst>
          </p:cNvPr>
          <p:cNvSpPr>
            <a:spLocks noChangeArrowheads="1"/>
          </p:cNvSpPr>
          <p:nvPr/>
        </p:nvSpPr>
        <p:spPr bwMode="auto">
          <a:xfrm>
            <a:off x="609600" y="41148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ea typeface="黑体" panose="02010609060101010101" pitchFamily="49" charset="-122"/>
              </a:rPr>
              <a:t>缺点：</a:t>
            </a:r>
            <a:r>
              <a:rPr lang="zh-CN" altLang="en-US" sz="2400" b="1">
                <a:latin typeface="宋体" panose="02010600030101010101" pitchFamily="2" charset="-122"/>
              </a:rPr>
              <a:t>不便于更改，降低了程序的通用性和灵活性。 </a:t>
            </a:r>
            <a:endParaRPr lang="zh-CN" altLang="en-US" sz="2400" b="1"/>
          </a:p>
        </p:txBody>
      </p:sp>
    </p:spTree>
  </p:cSld>
  <p:clrMapOvr>
    <a:masterClrMapping/>
  </p:clrMapOvr>
  <p:transition>
    <p:random/>
    <p:sndAc>
      <p:stSnd>
        <p:snd r:embed="rId2" name="type.wav"/>
      </p:stSnd>
    </p:sndAc>
  </p:transition>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47E42D39-7F1C-46D1-85BB-C17C790A4B05}"/>
              </a:ext>
            </a:extLst>
          </p:cNvPr>
          <p:cNvSpPr>
            <a:spLocks noGrp="1" noChangeArrowheads="1"/>
          </p:cNvSpPr>
          <p:nvPr>
            <p:ph type="title"/>
          </p:nvPr>
        </p:nvSpPr>
        <p:spPr>
          <a:xfrm>
            <a:off x="304800" y="609600"/>
            <a:ext cx="7772400" cy="831850"/>
          </a:xfrm>
        </p:spPr>
        <p:txBody>
          <a:bodyPr/>
          <a:lstStyle/>
          <a:p>
            <a:pPr eaLnBrk="1" hangingPunct="1"/>
            <a:r>
              <a:rPr lang="zh-CN" altLang="en-US" sz="3200" b="1">
                <a:solidFill>
                  <a:srgbClr val="993366"/>
                </a:solidFill>
                <a:latin typeface="宋体" panose="02010600030101010101" pitchFamily="2" charset="-122"/>
              </a:rPr>
              <a:t>接口的基本概念</a:t>
            </a:r>
            <a:r>
              <a:rPr lang="zh-CN" altLang="en-US" b="1"/>
              <a:t> </a:t>
            </a:r>
          </a:p>
        </p:txBody>
      </p:sp>
      <p:sp>
        <p:nvSpPr>
          <p:cNvPr id="144387" name="Rectangle 3">
            <a:extLst>
              <a:ext uri="{FF2B5EF4-FFF2-40B4-BE49-F238E27FC236}">
                <a16:creationId xmlns:a16="http://schemas.microsoft.com/office/drawing/2014/main" id="{83EF86CC-2D26-4089-AE77-B94D7990A506}"/>
              </a:ext>
            </a:extLst>
          </p:cNvPr>
          <p:cNvSpPr>
            <a:spLocks noGrp="1" noChangeArrowheads="1"/>
          </p:cNvSpPr>
          <p:nvPr>
            <p:ph type="body" idx="1"/>
          </p:nvPr>
        </p:nvSpPr>
        <p:spPr>
          <a:xfrm>
            <a:off x="0" y="2514600"/>
            <a:ext cx="3886200" cy="1600200"/>
          </a:xfrm>
        </p:spPr>
        <p:txBody>
          <a:bodyPr/>
          <a:lstStyle/>
          <a:p>
            <a:pPr algn="just" eaLnBrk="1" hangingPunct="1"/>
            <a:r>
              <a:rPr lang="zh-CN" altLang="en-US" sz="2400" b="1">
                <a:latin typeface="Times New Roman" panose="02020603050405020304" pitchFamily="18" charset="0"/>
              </a:rPr>
              <a:t>     指</a:t>
            </a:r>
            <a:r>
              <a:rPr lang="en-US" altLang="zh-CN" sz="2400" b="1">
                <a:latin typeface="Times New Roman" panose="02020603050405020304" pitchFamily="18" charset="0"/>
              </a:rPr>
              <a:t>CPU</a:t>
            </a:r>
            <a:r>
              <a:rPr lang="zh-CN" altLang="en-US" sz="2400" b="1">
                <a:latin typeface="Times New Roman" panose="02020603050405020304" pitchFamily="18" charset="0"/>
              </a:rPr>
              <a:t>和主存、外围设备之间通过总线进行连接的逻辑部件。</a:t>
            </a:r>
          </a:p>
        </p:txBody>
      </p:sp>
      <p:sp>
        <p:nvSpPr>
          <p:cNvPr id="144388" name="Rectangle 4">
            <a:extLst>
              <a:ext uri="{FF2B5EF4-FFF2-40B4-BE49-F238E27FC236}">
                <a16:creationId xmlns:a16="http://schemas.microsoft.com/office/drawing/2014/main" id="{267FFD80-6A80-49B9-8D42-21D319C1260D}"/>
              </a:ext>
            </a:extLst>
          </p:cNvPr>
          <p:cNvSpPr>
            <a:spLocks noChangeArrowheads="1"/>
          </p:cNvSpPr>
          <p:nvPr/>
        </p:nvSpPr>
        <p:spPr bwMode="auto">
          <a:xfrm>
            <a:off x="184150" y="1857375"/>
            <a:ext cx="2495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SzPct val="90000"/>
            </a:pPr>
            <a:r>
              <a:rPr lang="zh-CN" altLang="en-US" sz="2800" b="1">
                <a:solidFill>
                  <a:srgbClr val="892FAD"/>
                </a:solidFill>
                <a:latin typeface="楷体_GB2312" pitchFamily="49" charset="-122"/>
                <a:ea typeface="楷体_GB2312" pitchFamily="49" charset="-122"/>
              </a:rPr>
              <a:t>1、接口(广义)</a:t>
            </a:r>
          </a:p>
        </p:txBody>
      </p:sp>
      <p:sp>
        <p:nvSpPr>
          <p:cNvPr id="144389" name="Rectangle 5">
            <a:extLst>
              <a:ext uri="{FF2B5EF4-FFF2-40B4-BE49-F238E27FC236}">
                <a16:creationId xmlns:a16="http://schemas.microsoft.com/office/drawing/2014/main" id="{5E43FA59-A5BC-4570-B2BB-21B5628716E2}"/>
              </a:ext>
            </a:extLst>
          </p:cNvPr>
          <p:cNvSpPr>
            <a:spLocks noChangeArrowheads="1"/>
          </p:cNvSpPr>
          <p:nvPr/>
        </p:nvSpPr>
        <p:spPr bwMode="auto">
          <a:xfrm>
            <a:off x="228600" y="4191000"/>
            <a:ext cx="645001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90000"/>
            </a:pPr>
            <a:r>
              <a:rPr lang="en-US" altLang="zh-CN" sz="2400" b="1">
                <a:latin typeface="Times New Roman" panose="02020603050405020304" pitchFamily="18" charset="0"/>
              </a:rPr>
              <a:t>I/O</a:t>
            </a:r>
            <a:r>
              <a:rPr lang="zh-CN" altLang="en-US" sz="2400" b="1">
                <a:latin typeface="Times New Roman" panose="02020603050405020304" pitchFamily="18" charset="0"/>
              </a:rPr>
              <a:t>接口(适配器)：</a:t>
            </a:r>
          </a:p>
          <a:p>
            <a:pPr eaLnBrk="1" hangingPunct="1">
              <a:spcBef>
                <a:spcPct val="20000"/>
              </a:spcBef>
              <a:buSzPct val="90000"/>
            </a:pPr>
            <a:r>
              <a:rPr lang="zh-CN" altLang="en-US" sz="2400" b="1">
                <a:latin typeface="Times New Roman" panose="02020603050405020304" pitchFamily="18" charset="0"/>
              </a:rPr>
              <a:t>     连接主机和外设之间的逻辑部件。 </a:t>
            </a:r>
          </a:p>
        </p:txBody>
      </p:sp>
      <p:grpSp>
        <p:nvGrpSpPr>
          <p:cNvPr id="144390" name="Group 6">
            <a:extLst>
              <a:ext uri="{FF2B5EF4-FFF2-40B4-BE49-F238E27FC236}">
                <a16:creationId xmlns:a16="http://schemas.microsoft.com/office/drawing/2014/main" id="{F4222073-D2F8-46BE-A2F6-99F240AE36A3}"/>
              </a:ext>
            </a:extLst>
          </p:cNvPr>
          <p:cNvGrpSpPr>
            <a:grpSpLocks/>
          </p:cNvGrpSpPr>
          <p:nvPr/>
        </p:nvGrpSpPr>
        <p:grpSpPr bwMode="auto">
          <a:xfrm>
            <a:off x="4419600" y="1828800"/>
            <a:ext cx="4267200" cy="3155950"/>
            <a:chOff x="0" y="0"/>
            <a:chExt cx="2688" cy="1988"/>
          </a:xfrm>
        </p:grpSpPr>
        <p:sp>
          <p:nvSpPr>
            <p:cNvPr id="144391" name="Rectangle 7">
              <a:extLst>
                <a:ext uri="{FF2B5EF4-FFF2-40B4-BE49-F238E27FC236}">
                  <a16:creationId xmlns:a16="http://schemas.microsoft.com/office/drawing/2014/main" id="{00D893F3-CB3A-4C0B-BB98-C6B161F4B3D4}"/>
                </a:ext>
              </a:extLst>
            </p:cNvPr>
            <p:cNvSpPr>
              <a:spLocks noChangeArrowheads="1"/>
            </p:cNvSpPr>
            <p:nvPr/>
          </p:nvSpPr>
          <p:spPr bwMode="auto">
            <a:xfrm>
              <a:off x="0" y="0"/>
              <a:ext cx="467" cy="141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392" name="Text Box 8">
              <a:extLst>
                <a:ext uri="{FF2B5EF4-FFF2-40B4-BE49-F238E27FC236}">
                  <a16:creationId xmlns:a16="http://schemas.microsoft.com/office/drawing/2014/main" id="{E5AF05C5-8F53-4AD5-B7E7-6692C0E931BF}"/>
                </a:ext>
              </a:extLst>
            </p:cNvPr>
            <p:cNvSpPr txBox="1">
              <a:spLocks noChangeArrowheads="1"/>
            </p:cNvSpPr>
            <p:nvPr/>
          </p:nvSpPr>
          <p:spPr bwMode="auto">
            <a:xfrm>
              <a:off x="96" y="528"/>
              <a:ext cx="287"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600" b="1">
                  <a:latin typeface="Times New Roman" panose="02020603050405020304" pitchFamily="18" charset="0"/>
                </a:rPr>
                <a:t>CPU</a:t>
              </a:r>
            </a:p>
          </p:txBody>
        </p:sp>
        <p:sp>
          <p:nvSpPr>
            <p:cNvPr id="144393" name="Rectangle 9">
              <a:extLst>
                <a:ext uri="{FF2B5EF4-FFF2-40B4-BE49-F238E27FC236}">
                  <a16:creationId xmlns:a16="http://schemas.microsoft.com/office/drawing/2014/main" id="{50D8300F-E982-45C1-A061-FF377F302E7C}"/>
                </a:ext>
              </a:extLst>
            </p:cNvPr>
            <p:cNvSpPr>
              <a:spLocks noChangeArrowheads="1"/>
            </p:cNvSpPr>
            <p:nvPr/>
          </p:nvSpPr>
          <p:spPr bwMode="auto">
            <a:xfrm>
              <a:off x="1186" y="0"/>
              <a:ext cx="542" cy="141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394" name="Text Box 10">
              <a:extLst>
                <a:ext uri="{FF2B5EF4-FFF2-40B4-BE49-F238E27FC236}">
                  <a16:creationId xmlns:a16="http://schemas.microsoft.com/office/drawing/2014/main" id="{474CA6E0-8617-47A0-9FCF-991547C07A57}"/>
                </a:ext>
              </a:extLst>
            </p:cNvPr>
            <p:cNvSpPr txBox="1">
              <a:spLocks noChangeArrowheads="1"/>
            </p:cNvSpPr>
            <p:nvPr/>
          </p:nvSpPr>
          <p:spPr bwMode="auto">
            <a:xfrm>
              <a:off x="1248" y="240"/>
              <a:ext cx="672"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600" b="1">
                  <a:latin typeface="Times New Roman" panose="02020603050405020304" pitchFamily="18" charset="0"/>
                </a:rPr>
                <a:t>    I/O</a:t>
              </a:r>
            </a:p>
            <a:p>
              <a:pPr algn="just"/>
              <a:r>
                <a:rPr lang="zh-CN" altLang="en-US" sz="1600" b="1">
                  <a:latin typeface="Times New Roman" panose="02020603050405020304" pitchFamily="18" charset="0"/>
                </a:rPr>
                <a:t>   接口</a:t>
              </a:r>
            </a:p>
            <a:p>
              <a:pPr algn="just"/>
              <a:r>
                <a:rPr lang="zh-CN" altLang="en-US" sz="1600" b="1">
                  <a:latin typeface="Times New Roman" panose="02020603050405020304" pitchFamily="18" charset="0"/>
                </a:rPr>
                <a:t>(适配器)</a:t>
              </a:r>
            </a:p>
          </p:txBody>
        </p:sp>
        <p:sp>
          <p:nvSpPr>
            <p:cNvPr id="144395" name="Rectangle 11">
              <a:extLst>
                <a:ext uri="{FF2B5EF4-FFF2-40B4-BE49-F238E27FC236}">
                  <a16:creationId xmlns:a16="http://schemas.microsoft.com/office/drawing/2014/main" id="{2D3857B4-991F-46A7-A8F7-9FB7203B7043}"/>
                </a:ext>
              </a:extLst>
            </p:cNvPr>
            <p:cNvSpPr>
              <a:spLocks noChangeArrowheads="1"/>
            </p:cNvSpPr>
            <p:nvPr/>
          </p:nvSpPr>
          <p:spPr bwMode="auto">
            <a:xfrm>
              <a:off x="2221" y="0"/>
              <a:ext cx="467" cy="141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396" name="Text Box 12">
              <a:extLst>
                <a:ext uri="{FF2B5EF4-FFF2-40B4-BE49-F238E27FC236}">
                  <a16:creationId xmlns:a16="http://schemas.microsoft.com/office/drawing/2014/main" id="{B566E5D8-5F92-40B9-8BB0-0E19975E7AEE}"/>
                </a:ext>
              </a:extLst>
            </p:cNvPr>
            <p:cNvSpPr txBox="1">
              <a:spLocks noChangeArrowheads="1"/>
            </p:cNvSpPr>
            <p:nvPr/>
          </p:nvSpPr>
          <p:spPr bwMode="auto">
            <a:xfrm>
              <a:off x="576" y="48"/>
              <a:ext cx="480"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latin typeface="Times New Roman" panose="02020603050405020304" pitchFamily="18" charset="0"/>
                </a:rPr>
                <a:t>地址线</a:t>
              </a:r>
            </a:p>
          </p:txBody>
        </p:sp>
        <p:sp>
          <p:nvSpPr>
            <p:cNvPr id="144397" name="AutoShape 13">
              <a:extLst>
                <a:ext uri="{FF2B5EF4-FFF2-40B4-BE49-F238E27FC236}">
                  <a16:creationId xmlns:a16="http://schemas.microsoft.com/office/drawing/2014/main" id="{9A9CCB17-060F-4D0C-94E2-02861E653329}"/>
                </a:ext>
              </a:extLst>
            </p:cNvPr>
            <p:cNvSpPr>
              <a:spLocks noChangeArrowheads="1"/>
            </p:cNvSpPr>
            <p:nvPr/>
          </p:nvSpPr>
          <p:spPr bwMode="auto">
            <a:xfrm>
              <a:off x="471" y="209"/>
              <a:ext cx="718" cy="174"/>
            </a:xfrm>
            <a:prstGeom prst="rightArrow">
              <a:avLst>
                <a:gd name="adj1" fmla="val 49806"/>
                <a:gd name="adj2" fmla="val 47301"/>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398" name="AutoShape 14">
              <a:extLst>
                <a:ext uri="{FF2B5EF4-FFF2-40B4-BE49-F238E27FC236}">
                  <a16:creationId xmlns:a16="http://schemas.microsoft.com/office/drawing/2014/main" id="{876061A1-15AC-47D4-B93A-E30C0BFC5BE7}"/>
                </a:ext>
              </a:extLst>
            </p:cNvPr>
            <p:cNvSpPr>
              <a:spLocks noChangeArrowheads="1"/>
            </p:cNvSpPr>
            <p:nvPr/>
          </p:nvSpPr>
          <p:spPr bwMode="auto">
            <a:xfrm>
              <a:off x="471" y="640"/>
              <a:ext cx="718" cy="162"/>
            </a:xfrm>
            <a:prstGeom prst="leftRightArrow">
              <a:avLst>
                <a:gd name="adj1" fmla="val 49796"/>
                <a:gd name="adj2" fmla="val 48794"/>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399" name="AutoShape 15">
              <a:extLst>
                <a:ext uri="{FF2B5EF4-FFF2-40B4-BE49-F238E27FC236}">
                  <a16:creationId xmlns:a16="http://schemas.microsoft.com/office/drawing/2014/main" id="{2F3E44AE-0EA4-433B-9E9F-68F925F137E2}"/>
                </a:ext>
              </a:extLst>
            </p:cNvPr>
            <p:cNvSpPr>
              <a:spLocks noChangeArrowheads="1"/>
            </p:cNvSpPr>
            <p:nvPr/>
          </p:nvSpPr>
          <p:spPr bwMode="auto">
            <a:xfrm>
              <a:off x="471" y="1093"/>
              <a:ext cx="718" cy="162"/>
            </a:xfrm>
            <a:prstGeom prst="leftRightArrow">
              <a:avLst>
                <a:gd name="adj1" fmla="val 49796"/>
                <a:gd name="adj2" fmla="val 48794"/>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400" name="Line 16">
              <a:extLst>
                <a:ext uri="{FF2B5EF4-FFF2-40B4-BE49-F238E27FC236}">
                  <a16:creationId xmlns:a16="http://schemas.microsoft.com/office/drawing/2014/main" id="{F86459EE-EC60-4103-ACB0-DE9BC1AAB0FB}"/>
                </a:ext>
              </a:extLst>
            </p:cNvPr>
            <p:cNvSpPr>
              <a:spLocks noChangeShapeType="1"/>
            </p:cNvSpPr>
            <p:nvPr/>
          </p:nvSpPr>
          <p:spPr bwMode="auto">
            <a:xfrm>
              <a:off x="1728" y="1161"/>
              <a:ext cx="496" cy="0"/>
            </a:xfrm>
            <a:prstGeom prst="line">
              <a:avLst/>
            </a:prstGeom>
            <a:noFill/>
            <a:ln w="9525">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4401" name="Text Box 17">
              <a:extLst>
                <a:ext uri="{FF2B5EF4-FFF2-40B4-BE49-F238E27FC236}">
                  <a16:creationId xmlns:a16="http://schemas.microsoft.com/office/drawing/2014/main" id="{91DAC67D-8B2E-4AB0-9394-6D78948353F5}"/>
                </a:ext>
              </a:extLst>
            </p:cNvPr>
            <p:cNvSpPr txBox="1">
              <a:spLocks noChangeArrowheads="1"/>
            </p:cNvSpPr>
            <p:nvPr/>
          </p:nvSpPr>
          <p:spPr bwMode="auto">
            <a:xfrm>
              <a:off x="2275" y="504"/>
              <a:ext cx="39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600" b="1">
                  <a:latin typeface="Times New Roman" panose="02020603050405020304" pitchFamily="18" charset="0"/>
                </a:rPr>
                <a:t>  外围</a:t>
              </a:r>
            </a:p>
            <a:p>
              <a:pPr algn="ctr"/>
              <a:r>
                <a:rPr lang="zh-CN" altLang="en-US" sz="1600" b="1">
                  <a:latin typeface="Times New Roman" panose="02020603050405020304" pitchFamily="18" charset="0"/>
                </a:rPr>
                <a:t>设备</a:t>
              </a:r>
            </a:p>
          </p:txBody>
        </p:sp>
        <p:sp>
          <p:nvSpPr>
            <p:cNvPr id="144402" name="Text Box 18">
              <a:extLst>
                <a:ext uri="{FF2B5EF4-FFF2-40B4-BE49-F238E27FC236}">
                  <a16:creationId xmlns:a16="http://schemas.microsoft.com/office/drawing/2014/main" id="{1DACFD27-0BB4-4134-BF9E-01E382C0B7AD}"/>
                </a:ext>
              </a:extLst>
            </p:cNvPr>
            <p:cNvSpPr txBox="1">
              <a:spLocks noChangeArrowheads="1"/>
            </p:cNvSpPr>
            <p:nvPr/>
          </p:nvSpPr>
          <p:spPr bwMode="auto">
            <a:xfrm>
              <a:off x="528" y="480"/>
              <a:ext cx="610"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latin typeface="Times New Roman" panose="02020603050405020304" pitchFamily="18" charset="0"/>
                </a:rPr>
                <a:t>数据线</a:t>
              </a:r>
            </a:p>
          </p:txBody>
        </p:sp>
        <p:sp>
          <p:nvSpPr>
            <p:cNvPr id="144403" name="Text Box 19">
              <a:extLst>
                <a:ext uri="{FF2B5EF4-FFF2-40B4-BE49-F238E27FC236}">
                  <a16:creationId xmlns:a16="http://schemas.microsoft.com/office/drawing/2014/main" id="{D6D39AC7-86D1-4A2A-A083-BFECCF3D8E3F}"/>
                </a:ext>
              </a:extLst>
            </p:cNvPr>
            <p:cNvSpPr txBox="1">
              <a:spLocks noChangeArrowheads="1"/>
            </p:cNvSpPr>
            <p:nvPr/>
          </p:nvSpPr>
          <p:spPr bwMode="auto">
            <a:xfrm>
              <a:off x="576" y="816"/>
              <a:ext cx="549"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600" b="1">
                  <a:latin typeface="Times New Roman" panose="02020603050405020304" pitchFamily="18" charset="0"/>
                </a:rPr>
                <a:t>  控制、</a:t>
              </a:r>
            </a:p>
            <a:p>
              <a:pPr algn="just"/>
              <a:r>
                <a:rPr lang="zh-CN" altLang="en-US" sz="1600" b="1">
                  <a:latin typeface="Times New Roman" panose="02020603050405020304" pitchFamily="18" charset="0"/>
                </a:rPr>
                <a:t> 状态线</a:t>
              </a:r>
            </a:p>
          </p:txBody>
        </p:sp>
        <p:sp>
          <p:nvSpPr>
            <p:cNvPr id="144404" name="Text Box 20">
              <a:extLst>
                <a:ext uri="{FF2B5EF4-FFF2-40B4-BE49-F238E27FC236}">
                  <a16:creationId xmlns:a16="http://schemas.microsoft.com/office/drawing/2014/main" id="{FD823992-7979-44BD-B377-B52872977245}"/>
                </a:ext>
              </a:extLst>
            </p:cNvPr>
            <p:cNvSpPr txBox="1">
              <a:spLocks noChangeArrowheads="1"/>
            </p:cNvSpPr>
            <p:nvPr/>
          </p:nvSpPr>
          <p:spPr bwMode="auto">
            <a:xfrm>
              <a:off x="471" y="1556"/>
              <a:ext cx="2169"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b="1">
                  <a:solidFill>
                    <a:srgbClr val="993366"/>
                  </a:solidFill>
                  <a:latin typeface="宋体" panose="02010600030101010101" pitchFamily="2" charset="-122"/>
                </a:rPr>
                <a:t>   外设和主机的连接方法</a:t>
              </a:r>
            </a:p>
          </p:txBody>
        </p:sp>
        <p:sp>
          <p:nvSpPr>
            <p:cNvPr id="144405" name="Line 21">
              <a:extLst>
                <a:ext uri="{FF2B5EF4-FFF2-40B4-BE49-F238E27FC236}">
                  <a16:creationId xmlns:a16="http://schemas.microsoft.com/office/drawing/2014/main" id="{73309D52-ED14-4315-BE84-9E1A8BDF070C}"/>
                </a:ext>
              </a:extLst>
            </p:cNvPr>
            <p:cNvSpPr>
              <a:spLocks noChangeShapeType="1"/>
            </p:cNvSpPr>
            <p:nvPr/>
          </p:nvSpPr>
          <p:spPr bwMode="auto">
            <a:xfrm>
              <a:off x="1728" y="672"/>
              <a:ext cx="496" cy="0"/>
            </a:xfrm>
            <a:prstGeom prst="line">
              <a:avLst/>
            </a:prstGeom>
            <a:noFill/>
            <a:ln w="9525">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4406" name="Line 22">
              <a:extLst>
                <a:ext uri="{FF2B5EF4-FFF2-40B4-BE49-F238E27FC236}">
                  <a16:creationId xmlns:a16="http://schemas.microsoft.com/office/drawing/2014/main" id="{53E7455E-8A8B-4602-9C27-F6CA0B2134DC}"/>
                </a:ext>
              </a:extLst>
            </p:cNvPr>
            <p:cNvSpPr>
              <a:spLocks noChangeShapeType="1"/>
            </p:cNvSpPr>
            <p:nvPr/>
          </p:nvSpPr>
          <p:spPr bwMode="auto">
            <a:xfrm>
              <a:off x="1728" y="288"/>
              <a:ext cx="496" cy="0"/>
            </a:xfrm>
            <a:prstGeom prst="line">
              <a:avLst/>
            </a:prstGeom>
            <a:noFill/>
            <a:ln w="9525">
              <a:solidFill>
                <a:srgbClr val="000000"/>
              </a:solidFill>
              <a:round/>
              <a:headEnd type="stealth" w="sm" len="sm"/>
              <a:tailEnd type="stealth" w="sm" len="sm"/>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E66FBF69-8A41-40F0-810E-C173B5D4858D}"/>
              </a:ext>
            </a:extLst>
          </p:cNvPr>
          <p:cNvSpPr>
            <a:spLocks noGrp="1" noChangeArrowheads="1"/>
          </p:cNvSpPr>
          <p:nvPr>
            <p:ph type="title"/>
          </p:nvPr>
        </p:nvSpPr>
        <p:spPr>
          <a:xfrm>
            <a:off x="1905000" y="762000"/>
            <a:ext cx="5002213" cy="679450"/>
          </a:xfrm>
        </p:spPr>
        <p:txBody>
          <a:bodyPr/>
          <a:lstStyle/>
          <a:p>
            <a:pPr eaLnBrk="1" hangingPunct="1"/>
            <a:r>
              <a:rPr lang="zh-CN" altLang="en-US" sz="3200" b="1">
                <a:solidFill>
                  <a:srgbClr val="892FAD"/>
                </a:solidFill>
                <a:latin typeface="楷体_GB2312" pitchFamily="49" charset="-122"/>
                <a:ea typeface="楷体_GB2312" pitchFamily="49" charset="-122"/>
              </a:rPr>
              <a:t>接口的基本功能</a:t>
            </a:r>
            <a:r>
              <a:rPr lang="zh-CN" altLang="en-US" b="1"/>
              <a:t> </a:t>
            </a:r>
          </a:p>
        </p:txBody>
      </p:sp>
      <p:sp>
        <p:nvSpPr>
          <p:cNvPr id="145411" name="Rectangle 3">
            <a:extLst>
              <a:ext uri="{FF2B5EF4-FFF2-40B4-BE49-F238E27FC236}">
                <a16:creationId xmlns:a16="http://schemas.microsoft.com/office/drawing/2014/main" id="{415E4E50-F95B-41A3-A8D2-69A36D63B4BF}"/>
              </a:ext>
            </a:extLst>
          </p:cNvPr>
          <p:cNvSpPr>
            <a:spLocks noGrp="1" noChangeArrowheads="1"/>
          </p:cNvSpPr>
          <p:nvPr>
            <p:ph type="body" idx="1"/>
          </p:nvPr>
        </p:nvSpPr>
        <p:spPr>
          <a:xfrm>
            <a:off x="457200" y="1600200"/>
            <a:ext cx="8229600" cy="3771900"/>
          </a:xfrm>
        </p:spPr>
        <p:txBody>
          <a:bodyPr/>
          <a:lstStyle/>
          <a:p>
            <a:pPr eaLnBrk="1" hangingPunct="1">
              <a:buFontTx/>
              <a:buNone/>
            </a:pPr>
            <a:r>
              <a:rPr lang="en-US" altLang="zh-CN" sz="2800" b="1">
                <a:latin typeface="宋体" panose="02010600030101010101" pitchFamily="2" charset="-122"/>
              </a:rPr>
              <a:t>(1)</a:t>
            </a:r>
            <a:r>
              <a:rPr lang="zh-CN" altLang="en-US" sz="2800" b="1">
                <a:latin typeface="宋体" panose="02010600030101010101" pitchFamily="2" charset="-122"/>
              </a:rPr>
              <a:t>交换主机与外设的状态信息，如控制外设的启停，传送外设的忙、闲信息等；</a:t>
            </a:r>
          </a:p>
          <a:p>
            <a:pPr eaLnBrk="1" hangingPunct="1">
              <a:buFontTx/>
              <a:buNone/>
            </a:pPr>
            <a:endParaRPr lang="zh-CN" altLang="en-US" sz="1200" b="1">
              <a:latin typeface="宋体" panose="02010600030101010101" pitchFamily="2" charset="-122"/>
            </a:endParaRPr>
          </a:p>
          <a:p>
            <a:pPr eaLnBrk="1" hangingPunct="1">
              <a:buFontTx/>
              <a:buNone/>
            </a:pPr>
            <a:r>
              <a:rPr lang="en-US" altLang="zh-CN" sz="2800" b="1">
                <a:latin typeface="宋体" panose="02010600030101010101" pitchFamily="2" charset="-122"/>
              </a:rPr>
              <a:t>(2) </a:t>
            </a:r>
            <a:r>
              <a:rPr lang="zh-CN" altLang="en-US" sz="2800" b="1">
                <a:latin typeface="宋体" panose="02010600030101010101" pitchFamily="2" charset="-122"/>
              </a:rPr>
              <a:t>匹配主机与外设的速度差异；</a:t>
            </a:r>
          </a:p>
          <a:p>
            <a:pPr eaLnBrk="1" hangingPunct="1">
              <a:buFontTx/>
              <a:buNone/>
            </a:pPr>
            <a:endParaRPr lang="zh-CN" altLang="en-US" sz="1000" b="1">
              <a:latin typeface="宋体" panose="02010600030101010101" pitchFamily="2" charset="-122"/>
            </a:endParaRPr>
          </a:p>
          <a:p>
            <a:pPr eaLnBrk="1" hangingPunct="1">
              <a:buFontTx/>
              <a:buNone/>
            </a:pPr>
            <a:r>
              <a:rPr lang="en-US" altLang="zh-CN" sz="2800" b="1">
                <a:latin typeface="宋体" panose="02010600030101010101" pitchFamily="2" charset="-122"/>
              </a:rPr>
              <a:t>(3) </a:t>
            </a:r>
            <a:r>
              <a:rPr lang="zh-CN" altLang="en-US" sz="2800" b="1">
                <a:latin typeface="宋体" panose="02010600030101010101" pitchFamily="2" charset="-122"/>
              </a:rPr>
              <a:t>实现数据格式转换；</a:t>
            </a:r>
          </a:p>
          <a:p>
            <a:pPr eaLnBrk="1" hangingPunct="1">
              <a:buFontTx/>
              <a:buNone/>
            </a:pPr>
            <a:endParaRPr lang="zh-CN" altLang="en-US" sz="1200" b="1">
              <a:latin typeface="宋体" panose="02010600030101010101" pitchFamily="2" charset="-122"/>
            </a:endParaRPr>
          </a:p>
          <a:p>
            <a:pPr eaLnBrk="1" hangingPunct="1">
              <a:buFontTx/>
              <a:buNone/>
            </a:pPr>
            <a:r>
              <a:rPr lang="en-US" altLang="zh-CN" sz="2800" b="1">
                <a:latin typeface="宋体" panose="02010600030101010101" pitchFamily="2" charset="-122"/>
              </a:rPr>
              <a:t>(4) </a:t>
            </a:r>
            <a:r>
              <a:rPr lang="zh-CN" altLang="en-US" sz="2800" b="1">
                <a:latin typeface="宋体" panose="02010600030101010101" pitchFamily="2" charset="-122"/>
              </a:rPr>
              <a:t>实现主机与外设之间的数据交换。</a:t>
            </a:r>
          </a:p>
          <a:p>
            <a:pPr eaLnBrk="1" hangingPunct="1"/>
            <a:endParaRPr lang="zh-CN" altLang="en-US" sz="2800" b="1">
              <a:latin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a:extLst>
              <a:ext uri="{FF2B5EF4-FFF2-40B4-BE49-F238E27FC236}">
                <a16:creationId xmlns:a16="http://schemas.microsoft.com/office/drawing/2014/main" id="{050B1F6E-CB51-493D-903A-D55F9633D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04" t="14844" r="6290" b="14844"/>
          <a:stretch>
            <a:fillRect/>
          </a:stretch>
        </p:blipFill>
        <p:spPr bwMode="auto">
          <a:xfrm>
            <a:off x="0" y="0"/>
            <a:ext cx="9144000" cy="584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5" name="Rectangle 3">
            <a:extLst>
              <a:ext uri="{FF2B5EF4-FFF2-40B4-BE49-F238E27FC236}">
                <a16:creationId xmlns:a16="http://schemas.microsoft.com/office/drawing/2014/main" id="{3FE2523F-40AA-4D04-891C-3487FB1B0952}"/>
              </a:ext>
            </a:extLst>
          </p:cNvPr>
          <p:cNvSpPr>
            <a:spLocks noChangeArrowheads="1"/>
          </p:cNvSpPr>
          <p:nvPr/>
        </p:nvSpPr>
        <p:spPr bwMode="auto">
          <a:xfrm>
            <a:off x="533400" y="5943600"/>
            <a:ext cx="7391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892FAD"/>
                </a:solidFill>
                <a:latin typeface="楷体_GB2312" pitchFamily="49" charset="-122"/>
                <a:ea typeface="楷体_GB2312" pitchFamily="49" charset="-122"/>
              </a:rPr>
              <a:t>控制线：包括</a:t>
            </a:r>
            <a:r>
              <a:rPr lang="en-US" altLang="zh-CN" sz="3200" b="1">
                <a:solidFill>
                  <a:srgbClr val="892FAD"/>
                </a:solidFill>
                <a:latin typeface="楷体_GB2312" pitchFamily="49" charset="-122"/>
                <a:ea typeface="楷体_GB2312" pitchFamily="49" charset="-122"/>
              </a:rPr>
              <a:t>CB(Clock Bus)</a:t>
            </a:r>
            <a:r>
              <a:rPr lang="zh-CN" altLang="en-US" sz="3200" b="1">
                <a:solidFill>
                  <a:srgbClr val="892FAD"/>
                </a:solidFill>
                <a:latin typeface="楷体_GB2312" pitchFamily="49" charset="-122"/>
                <a:ea typeface="楷体_GB2312" pitchFamily="49" charset="-122"/>
              </a:rPr>
              <a:t>等等</a:t>
            </a:r>
            <a:r>
              <a:rPr lang="zh-CN" altLang="en-US" sz="4400" b="1">
                <a:solidFill>
                  <a:schemeClr val="tx2"/>
                </a:solidFill>
              </a:rPr>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47458" name="Group 2">
            <a:extLst>
              <a:ext uri="{FF2B5EF4-FFF2-40B4-BE49-F238E27FC236}">
                <a16:creationId xmlns:a16="http://schemas.microsoft.com/office/drawing/2014/main" id="{80C27757-8A02-41C0-8570-2230EF881B0D}"/>
              </a:ext>
            </a:extLst>
          </p:cNvPr>
          <p:cNvGrpSpPr>
            <a:grpSpLocks/>
          </p:cNvGrpSpPr>
          <p:nvPr/>
        </p:nvGrpSpPr>
        <p:grpSpPr bwMode="auto">
          <a:xfrm>
            <a:off x="0" y="1125538"/>
            <a:ext cx="8964613" cy="5380037"/>
            <a:chOff x="0" y="0"/>
            <a:chExt cx="4598" cy="2533"/>
          </a:xfrm>
        </p:grpSpPr>
        <p:sp>
          <p:nvSpPr>
            <p:cNvPr id="147460" name="Rectangle 3">
              <a:extLst>
                <a:ext uri="{FF2B5EF4-FFF2-40B4-BE49-F238E27FC236}">
                  <a16:creationId xmlns:a16="http://schemas.microsoft.com/office/drawing/2014/main" id="{F5874E0F-217F-41BA-9E7A-C20F26776930}"/>
                </a:ext>
              </a:extLst>
            </p:cNvPr>
            <p:cNvSpPr>
              <a:spLocks noChangeArrowheads="1"/>
            </p:cNvSpPr>
            <p:nvPr/>
          </p:nvSpPr>
          <p:spPr bwMode="auto">
            <a:xfrm>
              <a:off x="0" y="124"/>
              <a:ext cx="1113" cy="21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61" name="Rectangle 4">
              <a:extLst>
                <a:ext uri="{FF2B5EF4-FFF2-40B4-BE49-F238E27FC236}">
                  <a16:creationId xmlns:a16="http://schemas.microsoft.com/office/drawing/2014/main" id="{EF2008FF-8FF9-4E23-9547-11227ADC26BF}"/>
                </a:ext>
              </a:extLst>
            </p:cNvPr>
            <p:cNvSpPr>
              <a:spLocks noChangeArrowheads="1"/>
            </p:cNvSpPr>
            <p:nvPr/>
          </p:nvSpPr>
          <p:spPr bwMode="auto">
            <a:xfrm>
              <a:off x="0" y="124"/>
              <a:ext cx="1113" cy="2149"/>
            </a:xfrm>
            <a:prstGeom prst="rect">
              <a:avLst/>
            </a:prstGeom>
            <a:solidFill>
              <a:srgbClr val="99FFCC"/>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62" name="Freeform 5">
              <a:extLst>
                <a:ext uri="{FF2B5EF4-FFF2-40B4-BE49-F238E27FC236}">
                  <a16:creationId xmlns:a16="http://schemas.microsoft.com/office/drawing/2014/main" id="{7FE95FA1-C848-4E1B-B105-E6A81791586C}"/>
                </a:ext>
              </a:extLst>
            </p:cNvPr>
            <p:cNvSpPr>
              <a:spLocks/>
            </p:cNvSpPr>
            <p:nvPr/>
          </p:nvSpPr>
          <p:spPr bwMode="auto">
            <a:xfrm>
              <a:off x="706" y="199"/>
              <a:ext cx="271" cy="186"/>
            </a:xfrm>
            <a:custGeom>
              <a:avLst/>
              <a:gdLst>
                <a:gd name="T0" fmla="*/ 0 w 815"/>
                <a:gd name="T1" fmla="*/ 0 h 659"/>
                <a:gd name="T2" fmla="*/ 0 w 815"/>
                <a:gd name="T3" fmla="*/ 4 h 659"/>
                <a:gd name="T4" fmla="*/ 10 w 815"/>
                <a:gd name="T5" fmla="*/ 4 h 659"/>
                <a:gd name="T6" fmla="*/ 0 60000 65536"/>
                <a:gd name="T7" fmla="*/ 0 60000 65536"/>
                <a:gd name="T8" fmla="*/ 0 60000 65536"/>
                <a:gd name="T9" fmla="*/ 0 w 815"/>
                <a:gd name="T10" fmla="*/ 0 h 659"/>
                <a:gd name="T11" fmla="*/ 815 w 815"/>
                <a:gd name="T12" fmla="*/ 659 h 659"/>
              </a:gdLst>
              <a:ahLst/>
              <a:cxnLst>
                <a:cxn ang="T6">
                  <a:pos x="T0" y="T1"/>
                </a:cxn>
                <a:cxn ang="T7">
                  <a:pos x="T2" y="T3"/>
                </a:cxn>
                <a:cxn ang="T8">
                  <a:pos x="T4" y="T5"/>
                </a:cxn>
              </a:cxnLst>
              <a:rect l="T9" t="T10" r="T11" b="T12"/>
              <a:pathLst>
                <a:path w="815" h="659">
                  <a:moveTo>
                    <a:pt x="0" y="0"/>
                  </a:moveTo>
                  <a:lnTo>
                    <a:pt x="0" y="659"/>
                  </a:lnTo>
                  <a:lnTo>
                    <a:pt x="815" y="659"/>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463" name="Rectangle 6">
              <a:extLst>
                <a:ext uri="{FF2B5EF4-FFF2-40B4-BE49-F238E27FC236}">
                  <a16:creationId xmlns:a16="http://schemas.microsoft.com/office/drawing/2014/main" id="{D4BC517F-14E4-444F-9C3E-2C57E938CDF6}"/>
                </a:ext>
              </a:extLst>
            </p:cNvPr>
            <p:cNvSpPr>
              <a:spLocks noChangeArrowheads="1"/>
            </p:cNvSpPr>
            <p:nvPr/>
          </p:nvSpPr>
          <p:spPr bwMode="auto">
            <a:xfrm>
              <a:off x="761" y="259"/>
              <a:ext cx="2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控制</a:t>
              </a:r>
              <a:endParaRPr lang="zh-CN" altLang="en-US" sz="1600">
                <a:latin typeface="Times New Roman" panose="02020603050405020304" pitchFamily="18" charset="0"/>
              </a:endParaRPr>
            </a:p>
          </p:txBody>
        </p:sp>
        <p:sp>
          <p:nvSpPr>
            <p:cNvPr id="147464" name="Freeform 7">
              <a:extLst>
                <a:ext uri="{FF2B5EF4-FFF2-40B4-BE49-F238E27FC236}">
                  <a16:creationId xmlns:a16="http://schemas.microsoft.com/office/drawing/2014/main" id="{F07BBFA9-74CD-4633-86FC-6A2B19258C12}"/>
                </a:ext>
              </a:extLst>
            </p:cNvPr>
            <p:cNvSpPr>
              <a:spLocks/>
            </p:cNvSpPr>
            <p:nvPr/>
          </p:nvSpPr>
          <p:spPr bwMode="auto">
            <a:xfrm>
              <a:off x="706" y="199"/>
              <a:ext cx="271" cy="186"/>
            </a:xfrm>
            <a:custGeom>
              <a:avLst/>
              <a:gdLst>
                <a:gd name="T0" fmla="*/ 0 w 815"/>
                <a:gd name="T1" fmla="*/ 0 h 659"/>
                <a:gd name="T2" fmla="*/ 10 w 815"/>
                <a:gd name="T3" fmla="*/ 0 h 659"/>
                <a:gd name="T4" fmla="*/ 10 w 815"/>
                <a:gd name="T5" fmla="*/ 4 h 659"/>
                <a:gd name="T6" fmla="*/ 0 60000 65536"/>
                <a:gd name="T7" fmla="*/ 0 60000 65536"/>
                <a:gd name="T8" fmla="*/ 0 60000 65536"/>
                <a:gd name="T9" fmla="*/ 0 w 815"/>
                <a:gd name="T10" fmla="*/ 0 h 659"/>
                <a:gd name="T11" fmla="*/ 815 w 815"/>
                <a:gd name="T12" fmla="*/ 659 h 659"/>
              </a:gdLst>
              <a:ahLst/>
              <a:cxnLst>
                <a:cxn ang="T6">
                  <a:pos x="T0" y="T1"/>
                </a:cxn>
                <a:cxn ang="T7">
                  <a:pos x="T2" y="T3"/>
                </a:cxn>
                <a:cxn ang="T8">
                  <a:pos x="T4" y="T5"/>
                </a:cxn>
              </a:cxnLst>
              <a:rect l="T9" t="T10" r="T11" b="T12"/>
              <a:pathLst>
                <a:path w="815" h="659">
                  <a:moveTo>
                    <a:pt x="0" y="0"/>
                  </a:moveTo>
                  <a:lnTo>
                    <a:pt x="815" y="0"/>
                  </a:lnTo>
                  <a:lnTo>
                    <a:pt x="815" y="659"/>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465" name="Rectangle 8">
              <a:extLst>
                <a:ext uri="{FF2B5EF4-FFF2-40B4-BE49-F238E27FC236}">
                  <a16:creationId xmlns:a16="http://schemas.microsoft.com/office/drawing/2014/main" id="{6B947513-DE54-4B63-BBB3-D60A0A327DEF}"/>
                </a:ext>
              </a:extLst>
            </p:cNvPr>
            <p:cNvSpPr>
              <a:spLocks noChangeArrowheads="1"/>
            </p:cNvSpPr>
            <p:nvPr/>
          </p:nvSpPr>
          <p:spPr bwMode="auto">
            <a:xfrm>
              <a:off x="1409" y="121"/>
              <a:ext cx="2035" cy="21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66" name="Rectangle 9">
              <a:extLst>
                <a:ext uri="{FF2B5EF4-FFF2-40B4-BE49-F238E27FC236}">
                  <a16:creationId xmlns:a16="http://schemas.microsoft.com/office/drawing/2014/main" id="{7D42CF0B-73FB-4F71-8748-1FDBCFE062CE}"/>
                </a:ext>
              </a:extLst>
            </p:cNvPr>
            <p:cNvSpPr>
              <a:spLocks noChangeArrowheads="1"/>
            </p:cNvSpPr>
            <p:nvPr/>
          </p:nvSpPr>
          <p:spPr bwMode="auto">
            <a:xfrm>
              <a:off x="1409" y="121"/>
              <a:ext cx="2035" cy="2148"/>
            </a:xfrm>
            <a:prstGeom prst="rect">
              <a:avLst/>
            </a:prstGeom>
            <a:solidFill>
              <a:srgbClr val="FFFF99"/>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67" name="Rectangle 10">
              <a:extLst>
                <a:ext uri="{FF2B5EF4-FFF2-40B4-BE49-F238E27FC236}">
                  <a16:creationId xmlns:a16="http://schemas.microsoft.com/office/drawing/2014/main" id="{FA6CF891-D1D0-4589-BD34-7F56B0D759D6}"/>
                </a:ext>
              </a:extLst>
            </p:cNvPr>
            <p:cNvSpPr>
              <a:spLocks noChangeArrowheads="1"/>
            </p:cNvSpPr>
            <p:nvPr/>
          </p:nvSpPr>
          <p:spPr bwMode="auto">
            <a:xfrm>
              <a:off x="3784" y="138"/>
              <a:ext cx="814" cy="211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68" name="Rectangle 11">
              <a:extLst>
                <a:ext uri="{FF2B5EF4-FFF2-40B4-BE49-F238E27FC236}">
                  <a16:creationId xmlns:a16="http://schemas.microsoft.com/office/drawing/2014/main" id="{C6925DCE-6DD2-4C1C-9A0C-76B213C97571}"/>
                </a:ext>
              </a:extLst>
            </p:cNvPr>
            <p:cNvSpPr>
              <a:spLocks noChangeArrowheads="1"/>
            </p:cNvSpPr>
            <p:nvPr/>
          </p:nvSpPr>
          <p:spPr bwMode="auto">
            <a:xfrm>
              <a:off x="3784" y="138"/>
              <a:ext cx="814" cy="21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69" name="Rectangle 12">
              <a:extLst>
                <a:ext uri="{FF2B5EF4-FFF2-40B4-BE49-F238E27FC236}">
                  <a16:creationId xmlns:a16="http://schemas.microsoft.com/office/drawing/2014/main" id="{F25BAC04-5EB7-4CD6-BB84-E146C6671E5F}"/>
                </a:ext>
              </a:extLst>
            </p:cNvPr>
            <p:cNvSpPr>
              <a:spLocks noChangeArrowheads="1"/>
            </p:cNvSpPr>
            <p:nvPr/>
          </p:nvSpPr>
          <p:spPr bwMode="auto">
            <a:xfrm>
              <a:off x="4195" y="0"/>
              <a:ext cx="23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3300"/>
                  </a:solidFill>
                  <a:latin typeface="宋体" panose="02010600030101010101" pitchFamily="2" charset="-122"/>
                </a:rPr>
                <a:t>设备</a:t>
              </a:r>
              <a:endParaRPr lang="zh-CN" altLang="en-US" b="1">
                <a:solidFill>
                  <a:srgbClr val="FF3300"/>
                </a:solidFill>
                <a:latin typeface="Times New Roman" panose="02020603050405020304" pitchFamily="18" charset="0"/>
              </a:endParaRPr>
            </a:p>
          </p:txBody>
        </p:sp>
        <p:sp>
          <p:nvSpPr>
            <p:cNvPr id="147470" name="Rectangle 13">
              <a:extLst>
                <a:ext uri="{FF2B5EF4-FFF2-40B4-BE49-F238E27FC236}">
                  <a16:creationId xmlns:a16="http://schemas.microsoft.com/office/drawing/2014/main" id="{051A4219-2DEE-4E37-845C-98294ABAADD3}"/>
                </a:ext>
              </a:extLst>
            </p:cNvPr>
            <p:cNvSpPr>
              <a:spLocks noChangeArrowheads="1"/>
            </p:cNvSpPr>
            <p:nvPr/>
          </p:nvSpPr>
          <p:spPr bwMode="auto">
            <a:xfrm>
              <a:off x="204" y="713"/>
              <a:ext cx="325" cy="1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71" name="Rectangle 14">
              <a:extLst>
                <a:ext uri="{FF2B5EF4-FFF2-40B4-BE49-F238E27FC236}">
                  <a16:creationId xmlns:a16="http://schemas.microsoft.com/office/drawing/2014/main" id="{B37E5664-822B-4D09-8BDC-DD39E22FF4A0}"/>
                </a:ext>
              </a:extLst>
            </p:cNvPr>
            <p:cNvSpPr>
              <a:spLocks noChangeArrowheads="1"/>
            </p:cNvSpPr>
            <p:nvPr/>
          </p:nvSpPr>
          <p:spPr bwMode="auto">
            <a:xfrm>
              <a:off x="204" y="713"/>
              <a:ext cx="325" cy="1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72" name="Rectangle 15">
              <a:extLst>
                <a:ext uri="{FF2B5EF4-FFF2-40B4-BE49-F238E27FC236}">
                  <a16:creationId xmlns:a16="http://schemas.microsoft.com/office/drawing/2014/main" id="{81E7D1B4-B927-444A-AF19-D71D5C0AA30C}"/>
                </a:ext>
              </a:extLst>
            </p:cNvPr>
            <p:cNvSpPr>
              <a:spLocks noChangeArrowheads="1"/>
            </p:cNvSpPr>
            <p:nvPr/>
          </p:nvSpPr>
          <p:spPr bwMode="auto">
            <a:xfrm>
              <a:off x="256" y="737"/>
              <a:ext cx="27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宋体" panose="02010600030101010101" pitchFamily="2" charset="-122"/>
                </a:rPr>
                <a:t>0    1</a:t>
              </a:r>
              <a:endParaRPr lang="en-US" altLang="zh-CN" sz="1400">
                <a:latin typeface="Times New Roman" panose="02020603050405020304" pitchFamily="18" charset="0"/>
              </a:endParaRPr>
            </a:p>
          </p:txBody>
        </p:sp>
        <p:sp>
          <p:nvSpPr>
            <p:cNvPr id="147473" name="Rectangle 16">
              <a:extLst>
                <a:ext uri="{FF2B5EF4-FFF2-40B4-BE49-F238E27FC236}">
                  <a16:creationId xmlns:a16="http://schemas.microsoft.com/office/drawing/2014/main" id="{E1323CE3-9071-4AAC-A863-EDB93645F8AA}"/>
                </a:ext>
              </a:extLst>
            </p:cNvPr>
            <p:cNvSpPr>
              <a:spLocks noChangeArrowheads="1"/>
            </p:cNvSpPr>
            <p:nvPr/>
          </p:nvSpPr>
          <p:spPr bwMode="auto">
            <a:xfrm>
              <a:off x="344" y="808"/>
              <a:ext cx="9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宋体" panose="02010600030101010101" pitchFamily="2" charset="-122"/>
                </a:rPr>
                <a:t>IM</a:t>
              </a:r>
              <a:endParaRPr lang="en-US" altLang="zh-CN" sz="1400">
                <a:latin typeface="Times New Roman" panose="02020603050405020304" pitchFamily="18" charset="0"/>
              </a:endParaRPr>
            </a:p>
          </p:txBody>
        </p:sp>
        <p:sp>
          <p:nvSpPr>
            <p:cNvPr id="147474" name="Rectangle 17">
              <a:extLst>
                <a:ext uri="{FF2B5EF4-FFF2-40B4-BE49-F238E27FC236}">
                  <a16:creationId xmlns:a16="http://schemas.microsoft.com/office/drawing/2014/main" id="{1283E1E5-82D4-4042-BFA3-C074B52154AE}"/>
                </a:ext>
              </a:extLst>
            </p:cNvPr>
            <p:cNvSpPr>
              <a:spLocks noChangeArrowheads="1"/>
            </p:cNvSpPr>
            <p:nvPr/>
          </p:nvSpPr>
          <p:spPr bwMode="auto">
            <a:xfrm>
              <a:off x="679" y="713"/>
              <a:ext cx="325" cy="1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75" name="Rectangle 18">
              <a:extLst>
                <a:ext uri="{FF2B5EF4-FFF2-40B4-BE49-F238E27FC236}">
                  <a16:creationId xmlns:a16="http://schemas.microsoft.com/office/drawing/2014/main" id="{3C09BF0C-C657-40DE-85F2-E0D8E9694245}"/>
                </a:ext>
              </a:extLst>
            </p:cNvPr>
            <p:cNvSpPr>
              <a:spLocks noChangeArrowheads="1"/>
            </p:cNvSpPr>
            <p:nvPr/>
          </p:nvSpPr>
          <p:spPr bwMode="auto">
            <a:xfrm>
              <a:off x="679" y="713"/>
              <a:ext cx="325" cy="1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76" name="Rectangle 19">
              <a:extLst>
                <a:ext uri="{FF2B5EF4-FFF2-40B4-BE49-F238E27FC236}">
                  <a16:creationId xmlns:a16="http://schemas.microsoft.com/office/drawing/2014/main" id="{493B1F74-BE03-40BB-B0AB-B510F4DBC602}"/>
                </a:ext>
              </a:extLst>
            </p:cNvPr>
            <p:cNvSpPr>
              <a:spLocks noChangeArrowheads="1"/>
            </p:cNvSpPr>
            <p:nvPr/>
          </p:nvSpPr>
          <p:spPr bwMode="auto">
            <a:xfrm>
              <a:off x="777" y="737"/>
              <a:ext cx="18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latin typeface="宋体" panose="02010600030101010101" pitchFamily="2" charset="-122"/>
                </a:rPr>
                <a:t>0  1</a:t>
              </a:r>
              <a:endParaRPr lang="en-US" altLang="zh-CN" sz="1400">
                <a:latin typeface="Times New Roman" panose="02020603050405020304" pitchFamily="18" charset="0"/>
              </a:endParaRPr>
            </a:p>
          </p:txBody>
        </p:sp>
        <p:sp>
          <p:nvSpPr>
            <p:cNvPr id="147477" name="Rectangle 20">
              <a:extLst>
                <a:ext uri="{FF2B5EF4-FFF2-40B4-BE49-F238E27FC236}">
                  <a16:creationId xmlns:a16="http://schemas.microsoft.com/office/drawing/2014/main" id="{99D5C37F-6429-4565-8F93-CE2F290D5574}"/>
                </a:ext>
              </a:extLst>
            </p:cNvPr>
            <p:cNvSpPr>
              <a:spLocks noChangeArrowheads="1"/>
            </p:cNvSpPr>
            <p:nvPr/>
          </p:nvSpPr>
          <p:spPr bwMode="auto">
            <a:xfrm>
              <a:off x="807" y="808"/>
              <a:ext cx="117"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宋体" panose="02010600030101010101" pitchFamily="2" charset="-122"/>
                </a:rPr>
                <a:t>IRQ</a:t>
              </a:r>
              <a:endParaRPr lang="en-US" altLang="zh-CN" sz="1200">
                <a:latin typeface="Times New Roman" panose="02020603050405020304" pitchFamily="18" charset="0"/>
              </a:endParaRPr>
            </a:p>
          </p:txBody>
        </p:sp>
        <p:sp>
          <p:nvSpPr>
            <p:cNvPr id="147478" name="Rectangle 21">
              <a:extLst>
                <a:ext uri="{FF2B5EF4-FFF2-40B4-BE49-F238E27FC236}">
                  <a16:creationId xmlns:a16="http://schemas.microsoft.com/office/drawing/2014/main" id="{264BAD7B-1383-4168-B280-7D5CE0B5FDD8}"/>
                </a:ext>
              </a:extLst>
            </p:cNvPr>
            <p:cNvSpPr>
              <a:spLocks noChangeArrowheads="1"/>
            </p:cNvSpPr>
            <p:nvPr/>
          </p:nvSpPr>
          <p:spPr bwMode="auto">
            <a:xfrm>
              <a:off x="258" y="1413"/>
              <a:ext cx="651" cy="2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79" name="Rectangle 22">
              <a:extLst>
                <a:ext uri="{FF2B5EF4-FFF2-40B4-BE49-F238E27FC236}">
                  <a16:creationId xmlns:a16="http://schemas.microsoft.com/office/drawing/2014/main" id="{ABC6873C-3D91-47E7-8275-19B0DEB02489}"/>
                </a:ext>
              </a:extLst>
            </p:cNvPr>
            <p:cNvSpPr>
              <a:spLocks noChangeArrowheads="1"/>
            </p:cNvSpPr>
            <p:nvPr/>
          </p:nvSpPr>
          <p:spPr bwMode="auto">
            <a:xfrm>
              <a:off x="258" y="1413"/>
              <a:ext cx="651" cy="2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80" name="Rectangle 23">
              <a:extLst>
                <a:ext uri="{FF2B5EF4-FFF2-40B4-BE49-F238E27FC236}">
                  <a16:creationId xmlns:a16="http://schemas.microsoft.com/office/drawing/2014/main" id="{A90568C8-7CE1-4393-A0B5-FE3C44C561C7}"/>
                </a:ext>
              </a:extLst>
            </p:cNvPr>
            <p:cNvSpPr>
              <a:spLocks noChangeArrowheads="1"/>
            </p:cNvSpPr>
            <p:nvPr/>
          </p:nvSpPr>
          <p:spPr bwMode="auto">
            <a:xfrm>
              <a:off x="353" y="1520"/>
              <a:ext cx="52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公用寄存器</a:t>
              </a:r>
              <a:endParaRPr lang="zh-CN" altLang="en-US" sz="1600">
                <a:latin typeface="Times New Roman" panose="02020603050405020304" pitchFamily="18" charset="0"/>
              </a:endParaRPr>
            </a:p>
          </p:txBody>
        </p:sp>
        <p:sp>
          <p:nvSpPr>
            <p:cNvPr id="147481" name="Rectangle 24">
              <a:extLst>
                <a:ext uri="{FF2B5EF4-FFF2-40B4-BE49-F238E27FC236}">
                  <a16:creationId xmlns:a16="http://schemas.microsoft.com/office/drawing/2014/main" id="{E69109FB-8609-43B3-9674-7F68601BAA96}"/>
                </a:ext>
              </a:extLst>
            </p:cNvPr>
            <p:cNvSpPr>
              <a:spLocks noChangeArrowheads="1"/>
            </p:cNvSpPr>
            <p:nvPr/>
          </p:nvSpPr>
          <p:spPr bwMode="auto">
            <a:xfrm>
              <a:off x="160" y="1836"/>
              <a:ext cx="366" cy="1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82" name="Rectangle 25">
              <a:extLst>
                <a:ext uri="{FF2B5EF4-FFF2-40B4-BE49-F238E27FC236}">
                  <a16:creationId xmlns:a16="http://schemas.microsoft.com/office/drawing/2014/main" id="{E842B661-9D23-499C-9ABC-0F88A103D417}"/>
                </a:ext>
              </a:extLst>
            </p:cNvPr>
            <p:cNvSpPr>
              <a:spLocks noChangeArrowheads="1"/>
            </p:cNvSpPr>
            <p:nvPr/>
          </p:nvSpPr>
          <p:spPr bwMode="auto">
            <a:xfrm>
              <a:off x="160" y="1836"/>
              <a:ext cx="366" cy="1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83" name="Rectangle 26">
              <a:extLst>
                <a:ext uri="{FF2B5EF4-FFF2-40B4-BE49-F238E27FC236}">
                  <a16:creationId xmlns:a16="http://schemas.microsoft.com/office/drawing/2014/main" id="{C289694A-8EB1-4709-B18E-203817F0F53D}"/>
                </a:ext>
              </a:extLst>
            </p:cNvPr>
            <p:cNvSpPr>
              <a:spLocks noChangeArrowheads="1"/>
            </p:cNvSpPr>
            <p:nvPr/>
          </p:nvSpPr>
          <p:spPr bwMode="auto">
            <a:xfrm>
              <a:off x="314" y="1900"/>
              <a:ext cx="10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PC</a:t>
              </a:r>
              <a:endParaRPr lang="en-US" altLang="zh-CN" sz="1600">
                <a:latin typeface="Times New Roman" panose="02020603050405020304" pitchFamily="18" charset="0"/>
              </a:endParaRPr>
            </a:p>
          </p:txBody>
        </p:sp>
        <p:sp>
          <p:nvSpPr>
            <p:cNvPr id="147484" name="Rectangle 27">
              <a:extLst>
                <a:ext uri="{FF2B5EF4-FFF2-40B4-BE49-F238E27FC236}">
                  <a16:creationId xmlns:a16="http://schemas.microsoft.com/office/drawing/2014/main" id="{B1802869-0720-4967-BF09-89628564C2D5}"/>
                </a:ext>
              </a:extLst>
            </p:cNvPr>
            <p:cNvSpPr>
              <a:spLocks noChangeArrowheads="1"/>
            </p:cNvSpPr>
            <p:nvPr/>
          </p:nvSpPr>
          <p:spPr bwMode="auto">
            <a:xfrm>
              <a:off x="652" y="1834"/>
              <a:ext cx="325" cy="1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85" name="Rectangle 28">
              <a:extLst>
                <a:ext uri="{FF2B5EF4-FFF2-40B4-BE49-F238E27FC236}">
                  <a16:creationId xmlns:a16="http://schemas.microsoft.com/office/drawing/2014/main" id="{51A9FB30-7BE5-4F9A-8BCF-1A1783CD46CF}"/>
                </a:ext>
              </a:extLst>
            </p:cNvPr>
            <p:cNvSpPr>
              <a:spLocks noChangeArrowheads="1"/>
            </p:cNvSpPr>
            <p:nvPr/>
          </p:nvSpPr>
          <p:spPr bwMode="auto">
            <a:xfrm>
              <a:off x="652" y="1834"/>
              <a:ext cx="325" cy="1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86" name="Rectangle 29">
              <a:extLst>
                <a:ext uri="{FF2B5EF4-FFF2-40B4-BE49-F238E27FC236}">
                  <a16:creationId xmlns:a16="http://schemas.microsoft.com/office/drawing/2014/main" id="{AB7FC798-ACAC-4814-91BC-24DA39BB481F}"/>
                </a:ext>
              </a:extLst>
            </p:cNvPr>
            <p:cNvSpPr>
              <a:spLocks noChangeArrowheads="1"/>
            </p:cNvSpPr>
            <p:nvPr/>
          </p:nvSpPr>
          <p:spPr bwMode="auto">
            <a:xfrm>
              <a:off x="786" y="1893"/>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IR</a:t>
              </a:r>
              <a:endParaRPr lang="en-US" altLang="zh-CN" sz="1600">
                <a:latin typeface="Times New Roman" panose="02020603050405020304" pitchFamily="18" charset="0"/>
              </a:endParaRPr>
            </a:p>
          </p:txBody>
        </p:sp>
        <p:sp>
          <p:nvSpPr>
            <p:cNvPr id="147487" name="Rectangle 30">
              <a:extLst>
                <a:ext uri="{FF2B5EF4-FFF2-40B4-BE49-F238E27FC236}">
                  <a16:creationId xmlns:a16="http://schemas.microsoft.com/office/drawing/2014/main" id="{498E78D7-4BEA-4AAE-A345-974238BB1150}"/>
                </a:ext>
              </a:extLst>
            </p:cNvPr>
            <p:cNvSpPr>
              <a:spLocks noChangeArrowheads="1"/>
            </p:cNvSpPr>
            <p:nvPr/>
          </p:nvSpPr>
          <p:spPr bwMode="auto">
            <a:xfrm>
              <a:off x="2584" y="288"/>
              <a:ext cx="562" cy="2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88" name="Rectangle 31">
              <a:extLst>
                <a:ext uri="{FF2B5EF4-FFF2-40B4-BE49-F238E27FC236}">
                  <a16:creationId xmlns:a16="http://schemas.microsoft.com/office/drawing/2014/main" id="{89A9F6DD-A3EF-446C-9523-B15F7CC6AF4B}"/>
                </a:ext>
              </a:extLst>
            </p:cNvPr>
            <p:cNvSpPr>
              <a:spLocks noChangeArrowheads="1"/>
            </p:cNvSpPr>
            <p:nvPr/>
          </p:nvSpPr>
          <p:spPr bwMode="auto">
            <a:xfrm>
              <a:off x="2584" y="288"/>
              <a:ext cx="562" cy="2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89" name="Rectangle 32">
              <a:extLst>
                <a:ext uri="{FF2B5EF4-FFF2-40B4-BE49-F238E27FC236}">
                  <a16:creationId xmlns:a16="http://schemas.microsoft.com/office/drawing/2014/main" id="{F34057F2-9A77-4F67-80F9-A1B73EB09F99}"/>
                </a:ext>
              </a:extLst>
            </p:cNvPr>
            <p:cNvSpPr>
              <a:spLocks noChangeArrowheads="1"/>
            </p:cNvSpPr>
            <p:nvPr/>
          </p:nvSpPr>
          <p:spPr bwMode="auto">
            <a:xfrm>
              <a:off x="2685" y="293"/>
              <a:ext cx="4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0      1</a:t>
              </a:r>
              <a:endParaRPr lang="en-US" altLang="zh-CN" sz="1600">
                <a:latin typeface="Times New Roman" panose="02020603050405020304" pitchFamily="18" charset="0"/>
              </a:endParaRPr>
            </a:p>
          </p:txBody>
        </p:sp>
        <p:sp>
          <p:nvSpPr>
            <p:cNvPr id="147490" name="Rectangle 33">
              <a:extLst>
                <a:ext uri="{FF2B5EF4-FFF2-40B4-BE49-F238E27FC236}">
                  <a16:creationId xmlns:a16="http://schemas.microsoft.com/office/drawing/2014/main" id="{8B9A9D72-20C7-406E-B3BB-FF89E5661789}"/>
                </a:ext>
              </a:extLst>
            </p:cNvPr>
            <p:cNvSpPr>
              <a:spLocks noChangeArrowheads="1"/>
            </p:cNvSpPr>
            <p:nvPr/>
          </p:nvSpPr>
          <p:spPr bwMode="auto">
            <a:xfrm>
              <a:off x="2836" y="363"/>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BS</a:t>
              </a:r>
              <a:endParaRPr lang="en-US" altLang="zh-CN" sz="1600">
                <a:latin typeface="Times New Roman" panose="02020603050405020304" pitchFamily="18" charset="0"/>
              </a:endParaRPr>
            </a:p>
          </p:txBody>
        </p:sp>
        <p:sp>
          <p:nvSpPr>
            <p:cNvPr id="147491" name="Rectangle 34">
              <a:extLst>
                <a:ext uri="{FF2B5EF4-FFF2-40B4-BE49-F238E27FC236}">
                  <a16:creationId xmlns:a16="http://schemas.microsoft.com/office/drawing/2014/main" id="{B3620333-0239-4BC3-B3D5-21511A73D960}"/>
                </a:ext>
              </a:extLst>
            </p:cNvPr>
            <p:cNvSpPr>
              <a:spLocks noChangeArrowheads="1"/>
            </p:cNvSpPr>
            <p:nvPr/>
          </p:nvSpPr>
          <p:spPr bwMode="auto">
            <a:xfrm>
              <a:off x="3048" y="506"/>
              <a:ext cx="615"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900">
                  <a:latin typeface="宋体" panose="02010600030101010101" pitchFamily="2" charset="-122"/>
                </a:rPr>
                <a:t>                     </a:t>
              </a:r>
              <a:endParaRPr lang="zh-CN" altLang="en-US" sz="2400">
                <a:latin typeface="Times New Roman" panose="02020603050405020304" pitchFamily="18" charset="0"/>
              </a:endParaRPr>
            </a:p>
          </p:txBody>
        </p:sp>
        <p:sp>
          <p:nvSpPr>
            <p:cNvPr id="147492" name="Rectangle 35">
              <a:extLst>
                <a:ext uri="{FF2B5EF4-FFF2-40B4-BE49-F238E27FC236}">
                  <a16:creationId xmlns:a16="http://schemas.microsoft.com/office/drawing/2014/main" id="{A81C485F-ED39-4CAF-8575-6D0B595310D6}"/>
                </a:ext>
              </a:extLst>
            </p:cNvPr>
            <p:cNvSpPr>
              <a:spLocks noChangeArrowheads="1"/>
            </p:cNvSpPr>
            <p:nvPr/>
          </p:nvSpPr>
          <p:spPr bwMode="auto">
            <a:xfrm>
              <a:off x="2562" y="771"/>
              <a:ext cx="584" cy="2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93" name="Rectangle 36">
              <a:extLst>
                <a:ext uri="{FF2B5EF4-FFF2-40B4-BE49-F238E27FC236}">
                  <a16:creationId xmlns:a16="http://schemas.microsoft.com/office/drawing/2014/main" id="{D6912D79-7528-4AC8-B250-8E2476D75076}"/>
                </a:ext>
              </a:extLst>
            </p:cNvPr>
            <p:cNvSpPr>
              <a:spLocks noChangeArrowheads="1"/>
            </p:cNvSpPr>
            <p:nvPr/>
          </p:nvSpPr>
          <p:spPr bwMode="auto">
            <a:xfrm>
              <a:off x="2562" y="771"/>
              <a:ext cx="584" cy="2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94" name="Rectangle 37">
              <a:extLst>
                <a:ext uri="{FF2B5EF4-FFF2-40B4-BE49-F238E27FC236}">
                  <a16:creationId xmlns:a16="http://schemas.microsoft.com/office/drawing/2014/main" id="{B0641C25-2CD9-4FAE-9F3D-569AA070F81B}"/>
                </a:ext>
              </a:extLst>
            </p:cNvPr>
            <p:cNvSpPr>
              <a:spLocks noChangeArrowheads="1"/>
            </p:cNvSpPr>
            <p:nvPr/>
          </p:nvSpPr>
          <p:spPr bwMode="auto">
            <a:xfrm>
              <a:off x="2673" y="809"/>
              <a:ext cx="4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0      1</a:t>
              </a:r>
              <a:endParaRPr lang="en-US" altLang="zh-CN" sz="1600">
                <a:latin typeface="Times New Roman" panose="02020603050405020304" pitchFamily="18" charset="0"/>
              </a:endParaRPr>
            </a:p>
          </p:txBody>
        </p:sp>
        <p:sp>
          <p:nvSpPr>
            <p:cNvPr id="147495" name="Rectangle 38">
              <a:extLst>
                <a:ext uri="{FF2B5EF4-FFF2-40B4-BE49-F238E27FC236}">
                  <a16:creationId xmlns:a16="http://schemas.microsoft.com/office/drawing/2014/main" id="{8F234F9F-5BA1-4766-946B-F37D0F470F1F}"/>
                </a:ext>
              </a:extLst>
            </p:cNvPr>
            <p:cNvSpPr>
              <a:spLocks noChangeArrowheads="1"/>
            </p:cNvSpPr>
            <p:nvPr/>
          </p:nvSpPr>
          <p:spPr bwMode="auto">
            <a:xfrm>
              <a:off x="2825" y="879"/>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RD</a:t>
              </a:r>
              <a:endParaRPr lang="en-US" altLang="zh-CN" sz="1600">
                <a:latin typeface="Times New Roman" panose="02020603050405020304" pitchFamily="18" charset="0"/>
              </a:endParaRPr>
            </a:p>
          </p:txBody>
        </p:sp>
        <p:sp>
          <p:nvSpPr>
            <p:cNvPr id="147496" name="Rectangle 39">
              <a:extLst>
                <a:ext uri="{FF2B5EF4-FFF2-40B4-BE49-F238E27FC236}">
                  <a16:creationId xmlns:a16="http://schemas.microsoft.com/office/drawing/2014/main" id="{6B1DA7C4-9935-47D3-8C94-00DEF050722B}"/>
                </a:ext>
              </a:extLst>
            </p:cNvPr>
            <p:cNvSpPr>
              <a:spLocks noChangeArrowheads="1"/>
            </p:cNvSpPr>
            <p:nvPr/>
          </p:nvSpPr>
          <p:spPr bwMode="auto">
            <a:xfrm>
              <a:off x="1656" y="760"/>
              <a:ext cx="543" cy="1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97" name="Rectangle 40">
              <a:extLst>
                <a:ext uri="{FF2B5EF4-FFF2-40B4-BE49-F238E27FC236}">
                  <a16:creationId xmlns:a16="http://schemas.microsoft.com/office/drawing/2014/main" id="{5CE91D97-5193-4F2C-A931-1E563E19A782}"/>
                </a:ext>
              </a:extLst>
            </p:cNvPr>
            <p:cNvSpPr>
              <a:spLocks noChangeArrowheads="1"/>
            </p:cNvSpPr>
            <p:nvPr/>
          </p:nvSpPr>
          <p:spPr bwMode="auto">
            <a:xfrm>
              <a:off x="1656" y="760"/>
              <a:ext cx="543" cy="1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498" name="Rectangle 41">
              <a:extLst>
                <a:ext uri="{FF2B5EF4-FFF2-40B4-BE49-F238E27FC236}">
                  <a16:creationId xmlns:a16="http://schemas.microsoft.com/office/drawing/2014/main" id="{126AE310-4FF1-4E97-A0F9-CC7777892AC3}"/>
                </a:ext>
              </a:extLst>
            </p:cNvPr>
            <p:cNvSpPr>
              <a:spLocks noChangeArrowheads="1"/>
            </p:cNvSpPr>
            <p:nvPr/>
          </p:nvSpPr>
          <p:spPr bwMode="auto">
            <a:xfrm>
              <a:off x="1746" y="789"/>
              <a:ext cx="4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0      1</a:t>
              </a:r>
              <a:endParaRPr lang="en-US" altLang="zh-CN" sz="1600">
                <a:latin typeface="Times New Roman" panose="02020603050405020304" pitchFamily="18" charset="0"/>
              </a:endParaRPr>
            </a:p>
          </p:txBody>
        </p:sp>
        <p:sp>
          <p:nvSpPr>
            <p:cNvPr id="147499" name="Rectangle 42">
              <a:extLst>
                <a:ext uri="{FF2B5EF4-FFF2-40B4-BE49-F238E27FC236}">
                  <a16:creationId xmlns:a16="http://schemas.microsoft.com/office/drawing/2014/main" id="{0CE95295-7B87-4E7B-8062-7A0D5AC9E9D2}"/>
                </a:ext>
              </a:extLst>
            </p:cNvPr>
            <p:cNvSpPr>
              <a:spLocks noChangeArrowheads="1"/>
            </p:cNvSpPr>
            <p:nvPr/>
          </p:nvSpPr>
          <p:spPr bwMode="auto">
            <a:xfrm>
              <a:off x="1898" y="86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EI</a:t>
              </a:r>
              <a:endParaRPr lang="en-US" altLang="zh-CN" sz="1600">
                <a:latin typeface="Times New Roman" panose="02020603050405020304" pitchFamily="18" charset="0"/>
              </a:endParaRPr>
            </a:p>
          </p:txBody>
        </p:sp>
        <p:sp>
          <p:nvSpPr>
            <p:cNvPr id="147500" name="Rectangle 43">
              <a:extLst>
                <a:ext uri="{FF2B5EF4-FFF2-40B4-BE49-F238E27FC236}">
                  <a16:creationId xmlns:a16="http://schemas.microsoft.com/office/drawing/2014/main" id="{6C10AA93-082C-46C3-A9F2-FD3214838171}"/>
                </a:ext>
              </a:extLst>
            </p:cNvPr>
            <p:cNvSpPr>
              <a:spLocks noChangeArrowheads="1"/>
            </p:cNvSpPr>
            <p:nvPr/>
          </p:nvSpPr>
          <p:spPr bwMode="auto">
            <a:xfrm>
              <a:off x="1832" y="1413"/>
              <a:ext cx="1113" cy="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501" name="Rectangle 44">
              <a:extLst>
                <a:ext uri="{FF2B5EF4-FFF2-40B4-BE49-F238E27FC236}">
                  <a16:creationId xmlns:a16="http://schemas.microsoft.com/office/drawing/2014/main" id="{F4E826B6-DE08-4973-B8A3-9DDED0768A1D}"/>
                </a:ext>
              </a:extLst>
            </p:cNvPr>
            <p:cNvSpPr>
              <a:spLocks noChangeArrowheads="1"/>
            </p:cNvSpPr>
            <p:nvPr/>
          </p:nvSpPr>
          <p:spPr bwMode="auto">
            <a:xfrm>
              <a:off x="1832" y="1413"/>
              <a:ext cx="1113" cy="29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502" name="Rectangle 45">
              <a:extLst>
                <a:ext uri="{FF2B5EF4-FFF2-40B4-BE49-F238E27FC236}">
                  <a16:creationId xmlns:a16="http://schemas.microsoft.com/office/drawing/2014/main" id="{0230F935-DB89-4CBF-A982-470AE7DE006B}"/>
                </a:ext>
              </a:extLst>
            </p:cNvPr>
            <p:cNvSpPr>
              <a:spLocks noChangeArrowheads="1"/>
            </p:cNvSpPr>
            <p:nvPr/>
          </p:nvSpPr>
          <p:spPr bwMode="auto">
            <a:xfrm>
              <a:off x="2056" y="1525"/>
              <a:ext cx="73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数据缓冲寄存器</a:t>
              </a:r>
              <a:endParaRPr lang="zh-CN" altLang="en-US" sz="1600">
                <a:latin typeface="Times New Roman" panose="02020603050405020304" pitchFamily="18" charset="0"/>
              </a:endParaRPr>
            </a:p>
          </p:txBody>
        </p:sp>
        <p:sp>
          <p:nvSpPr>
            <p:cNvPr id="147503" name="Rectangle 46">
              <a:extLst>
                <a:ext uri="{FF2B5EF4-FFF2-40B4-BE49-F238E27FC236}">
                  <a16:creationId xmlns:a16="http://schemas.microsoft.com/office/drawing/2014/main" id="{B7EEBCC0-09F3-4C06-8584-90388C78B899}"/>
                </a:ext>
              </a:extLst>
            </p:cNvPr>
            <p:cNvSpPr>
              <a:spLocks noChangeArrowheads="1"/>
            </p:cNvSpPr>
            <p:nvPr/>
          </p:nvSpPr>
          <p:spPr bwMode="auto">
            <a:xfrm>
              <a:off x="1656" y="1881"/>
              <a:ext cx="814"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504" name="Rectangle 47">
              <a:extLst>
                <a:ext uri="{FF2B5EF4-FFF2-40B4-BE49-F238E27FC236}">
                  <a16:creationId xmlns:a16="http://schemas.microsoft.com/office/drawing/2014/main" id="{4C33AC4E-3BC7-4F40-BE80-9E44B575A3BB}"/>
                </a:ext>
              </a:extLst>
            </p:cNvPr>
            <p:cNvSpPr>
              <a:spLocks noChangeArrowheads="1"/>
            </p:cNvSpPr>
            <p:nvPr/>
          </p:nvSpPr>
          <p:spPr bwMode="auto">
            <a:xfrm>
              <a:off x="1656" y="1881"/>
              <a:ext cx="814" cy="20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505" name="Rectangle 48">
              <a:extLst>
                <a:ext uri="{FF2B5EF4-FFF2-40B4-BE49-F238E27FC236}">
                  <a16:creationId xmlns:a16="http://schemas.microsoft.com/office/drawing/2014/main" id="{5B2D385D-C44C-4367-AD87-807EA6235910}"/>
                </a:ext>
              </a:extLst>
            </p:cNvPr>
            <p:cNvSpPr>
              <a:spLocks noChangeArrowheads="1"/>
            </p:cNvSpPr>
            <p:nvPr/>
          </p:nvSpPr>
          <p:spPr bwMode="auto">
            <a:xfrm>
              <a:off x="1780" y="1949"/>
              <a:ext cx="62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中断向量逻辑</a:t>
              </a:r>
              <a:endParaRPr lang="zh-CN" altLang="en-US" sz="1600">
                <a:latin typeface="Times New Roman" panose="02020603050405020304" pitchFamily="18" charset="0"/>
              </a:endParaRPr>
            </a:p>
          </p:txBody>
        </p:sp>
        <p:sp>
          <p:nvSpPr>
            <p:cNvPr id="147506" name="Rectangle 49">
              <a:extLst>
                <a:ext uri="{FF2B5EF4-FFF2-40B4-BE49-F238E27FC236}">
                  <a16:creationId xmlns:a16="http://schemas.microsoft.com/office/drawing/2014/main" id="{9F2B7D1A-6FAD-4C19-9E8F-BBC090CE67F3}"/>
                </a:ext>
              </a:extLst>
            </p:cNvPr>
            <p:cNvSpPr>
              <a:spLocks noChangeArrowheads="1"/>
            </p:cNvSpPr>
            <p:nvPr/>
          </p:nvSpPr>
          <p:spPr bwMode="auto">
            <a:xfrm>
              <a:off x="2742" y="1881"/>
              <a:ext cx="539" cy="2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507" name="Rectangle 50">
              <a:extLst>
                <a:ext uri="{FF2B5EF4-FFF2-40B4-BE49-F238E27FC236}">
                  <a16:creationId xmlns:a16="http://schemas.microsoft.com/office/drawing/2014/main" id="{4EAB3DB5-68E9-4EE3-BC28-A10F9F2B80B3}"/>
                </a:ext>
              </a:extLst>
            </p:cNvPr>
            <p:cNvSpPr>
              <a:spLocks noChangeArrowheads="1"/>
            </p:cNvSpPr>
            <p:nvPr/>
          </p:nvSpPr>
          <p:spPr bwMode="auto">
            <a:xfrm>
              <a:off x="2742" y="1881"/>
              <a:ext cx="539" cy="21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47508" name="Rectangle 51">
              <a:extLst>
                <a:ext uri="{FF2B5EF4-FFF2-40B4-BE49-F238E27FC236}">
                  <a16:creationId xmlns:a16="http://schemas.microsoft.com/office/drawing/2014/main" id="{1AD981DA-D0E7-430D-91E3-78B7670FE42F}"/>
                </a:ext>
              </a:extLst>
            </p:cNvPr>
            <p:cNvSpPr>
              <a:spLocks noChangeArrowheads="1"/>
            </p:cNvSpPr>
            <p:nvPr/>
          </p:nvSpPr>
          <p:spPr bwMode="auto">
            <a:xfrm>
              <a:off x="2830" y="1955"/>
              <a:ext cx="4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设备选择</a:t>
              </a:r>
              <a:endParaRPr lang="zh-CN" altLang="en-US" sz="1600">
                <a:latin typeface="Times New Roman" panose="02020603050405020304" pitchFamily="18" charset="0"/>
              </a:endParaRPr>
            </a:p>
          </p:txBody>
        </p:sp>
        <p:sp>
          <p:nvSpPr>
            <p:cNvPr id="147509" name="Line 52">
              <a:extLst>
                <a:ext uri="{FF2B5EF4-FFF2-40B4-BE49-F238E27FC236}">
                  <a16:creationId xmlns:a16="http://schemas.microsoft.com/office/drawing/2014/main" id="{D93FDA16-04BF-48B4-9EA5-C25C5BA91CE7}"/>
                </a:ext>
              </a:extLst>
            </p:cNvPr>
            <p:cNvSpPr>
              <a:spLocks noChangeShapeType="1"/>
            </p:cNvSpPr>
            <p:nvPr/>
          </p:nvSpPr>
          <p:spPr bwMode="auto">
            <a:xfrm flipV="1">
              <a:off x="1995" y="2120"/>
              <a:ext cx="1"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0" name="Freeform 53">
              <a:extLst>
                <a:ext uri="{FF2B5EF4-FFF2-40B4-BE49-F238E27FC236}">
                  <a16:creationId xmlns:a16="http://schemas.microsoft.com/office/drawing/2014/main" id="{6C116150-CAA8-457B-BC8B-8E2BE55D532B}"/>
                </a:ext>
              </a:extLst>
            </p:cNvPr>
            <p:cNvSpPr>
              <a:spLocks noChangeArrowheads="1"/>
            </p:cNvSpPr>
            <p:nvPr/>
          </p:nvSpPr>
          <p:spPr bwMode="auto">
            <a:xfrm>
              <a:off x="1977" y="2086"/>
              <a:ext cx="36" cy="36"/>
            </a:xfrm>
            <a:custGeom>
              <a:avLst/>
              <a:gdLst>
                <a:gd name="T0" fmla="*/ 0 w 107"/>
                <a:gd name="T1" fmla="*/ 1 h 129"/>
                <a:gd name="T2" fmla="*/ 1 w 107"/>
                <a:gd name="T3" fmla="*/ 0 h 129"/>
                <a:gd name="T4" fmla="*/ 1 w 107"/>
                <a:gd name="T5" fmla="*/ 1 h 129"/>
                <a:gd name="T6" fmla="*/ 0 w 107"/>
                <a:gd name="T7" fmla="*/ 1 h 129"/>
                <a:gd name="T8" fmla="*/ 0 60000 65536"/>
                <a:gd name="T9" fmla="*/ 0 60000 65536"/>
                <a:gd name="T10" fmla="*/ 0 60000 65536"/>
                <a:gd name="T11" fmla="*/ 0 60000 65536"/>
                <a:gd name="T12" fmla="*/ 0 w 107"/>
                <a:gd name="T13" fmla="*/ 0 h 129"/>
                <a:gd name="T14" fmla="*/ 107 w 107"/>
                <a:gd name="T15" fmla="*/ 129 h 129"/>
              </a:gdLst>
              <a:ahLst/>
              <a:cxnLst>
                <a:cxn ang="T8">
                  <a:pos x="T0" y="T1"/>
                </a:cxn>
                <a:cxn ang="T9">
                  <a:pos x="T2" y="T3"/>
                </a:cxn>
                <a:cxn ang="T10">
                  <a:pos x="T4" y="T5"/>
                </a:cxn>
                <a:cxn ang="T11">
                  <a:pos x="T6" y="T7"/>
                </a:cxn>
              </a:cxnLst>
              <a:rect l="T12" t="T13" r="T14" b="T15"/>
              <a:pathLst>
                <a:path w="107" h="129">
                  <a:moveTo>
                    <a:pt x="0" y="129"/>
                  </a:moveTo>
                  <a:lnTo>
                    <a:pt x="53" y="0"/>
                  </a:lnTo>
                  <a:lnTo>
                    <a:pt x="107" y="129"/>
                  </a:ln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11" name="Line 54">
              <a:extLst>
                <a:ext uri="{FF2B5EF4-FFF2-40B4-BE49-F238E27FC236}">
                  <a16:creationId xmlns:a16="http://schemas.microsoft.com/office/drawing/2014/main" id="{9F95D76C-A5A4-49BA-A847-5F51E5C6D97B}"/>
                </a:ext>
              </a:extLst>
            </p:cNvPr>
            <p:cNvSpPr>
              <a:spLocks noChangeShapeType="1"/>
            </p:cNvSpPr>
            <p:nvPr/>
          </p:nvSpPr>
          <p:spPr bwMode="auto">
            <a:xfrm flipH="1">
              <a:off x="95" y="2207"/>
              <a:ext cx="190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2" name="Line 55">
              <a:extLst>
                <a:ext uri="{FF2B5EF4-FFF2-40B4-BE49-F238E27FC236}">
                  <a16:creationId xmlns:a16="http://schemas.microsoft.com/office/drawing/2014/main" id="{233B2621-31E6-4718-BD80-CCF4033DD001}"/>
                </a:ext>
              </a:extLst>
            </p:cNvPr>
            <p:cNvSpPr>
              <a:spLocks noChangeShapeType="1"/>
            </p:cNvSpPr>
            <p:nvPr/>
          </p:nvSpPr>
          <p:spPr bwMode="auto">
            <a:xfrm flipV="1">
              <a:off x="95" y="503"/>
              <a:ext cx="1" cy="17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3" name="Line 56">
              <a:extLst>
                <a:ext uri="{FF2B5EF4-FFF2-40B4-BE49-F238E27FC236}">
                  <a16:creationId xmlns:a16="http://schemas.microsoft.com/office/drawing/2014/main" id="{6577EB33-CABC-4BC0-8405-92D5CE974100}"/>
                </a:ext>
              </a:extLst>
            </p:cNvPr>
            <p:cNvSpPr>
              <a:spLocks noChangeShapeType="1"/>
            </p:cNvSpPr>
            <p:nvPr/>
          </p:nvSpPr>
          <p:spPr bwMode="auto">
            <a:xfrm flipV="1">
              <a:off x="231" y="666"/>
              <a:ext cx="1" cy="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4" name="Line 57">
              <a:extLst>
                <a:ext uri="{FF2B5EF4-FFF2-40B4-BE49-F238E27FC236}">
                  <a16:creationId xmlns:a16="http://schemas.microsoft.com/office/drawing/2014/main" id="{97771905-D6F3-4F5E-8674-3FE2837B1DA3}"/>
                </a:ext>
              </a:extLst>
            </p:cNvPr>
            <p:cNvSpPr>
              <a:spLocks noChangeShapeType="1"/>
            </p:cNvSpPr>
            <p:nvPr/>
          </p:nvSpPr>
          <p:spPr bwMode="auto">
            <a:xfrm flipV="1">
              <a:off x="950" y="669"/>
              <a:ext cx="1" cy="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5" name="Line 58">
              <a:extLst>
                <a:ext uri="{FF2B5EF4-FFF2-40B4-BE49-F238E27FC236}">
                  <a16:creationId xmlns:a16="http://schemas.microsoft.com/office/drawing/2014/main" id="{E1AA1663-23CF-4899-B97C-EE9924D4DEDB}"/>
                </a:ext>
              </a:extLst>
            </p:cNvPr>
            <p:cNvSpPr>
              <a:spLocks noChangeShapeType="1"/>
            </p:cNvSpPr>
            <p:nvPr/>
          </p:nvSpPr>
          <p:spPr bwMode="auto">
            <a:xfrm>
              <a:off x="231" y="666"/>
              <a:ext cx="33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6" name="Line 59">
              <a:extLst>
                <a:ext uri="{FF2B5EF4-FFF2-40B4-BE49-F238E27FC236}">
                  <a16:creationId xmlns:a16="http://schemas.microsoft.com/office/drawing/2014/main" id="{BD960753-9BD8-4B99-8503-7ED06E48B4E9}"/>
                </a:ext>
              </a:extLst>
            </p:cNvPr>
            <p:cNvSpPr>
              <a:spLocks noChangeShapeType="1"/>
            </p:cNvSpPr>
            <p:nvPr/>
          </p:nvSpPr>
          <p:spPr bwMode="auto">
            <a:xfrm flipH="1">
              <a:off x="638" y="666"/>
              <a:ext cx="31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7" name="Line 60">
              <a:extLst>
                <a:ext uri="{FF2B5EF4-FFF2-40B4-BE49-F238E27FC236}">
                  <a16:creationId xmlns:a16="http://schemas.microsoft.com/office/drawing/2014/main" id="{2F039097-8468-46A1-B83C-2E7764C3ACF1}"/>
                </a:ext>
              </a:extLst>
            </p:cNvPr>
            <p:cNvSpPr>
              <a:spLocks noChangeShapeType="1"/>
            </p:cNvSpPr>
            <p:nvPr/>
          </p:nvSpPr>
          <p:spPr bwMode="auto">
            <a:xfrm flipV="1">
              <a:off x="624" y="640"/>
              <a:ext cx="1" cy="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8" name="Line 61">
              <a:extLst>
                <a:ext uri="{FF2B5EF4-FFF2-40B4-BE49-F238E27FC236}">
                  <a16:creationId xmlns:a16="http://schemas.microsoft.com/office/drawing/2014/main" id="{D4E868BC-9758-4CC0-9808-CCD7B2CE1793}"/>
                </a:ext>
              </a:extLst>
            </p:cNvPr>
            <p:cNvSpPr>
              <a:spLocks noChangeShapeType="1"/>
            </p:cNvSpPr>
            <p:nvPr/>
          </p:nvSpPr>
          <p:spPr bwMode="auto">
            <a:xfrm flipH="1">
              <a:off x="628" y="666"/>
              <a:ext cx="1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19" name="Line 62">
              <a:extLst>
                <a:ext uri="{FF2B5EF4-FFF2-40B4-BE49-F238E27FC236}">
                  <a16:creationId xmlns:a16="http://schemas.microsoft.com/office/drawing/2014/main" id="{7E7568B3-7D36-4AD1-817A-092DF8703E01}"/>
                </a:ext>
              </a:extLst>
            </p:cNvPr>
            <p:cNvSpPr>
              <a:spLocks noChangeShapeType="1"/>
            </p:cNvSpPr>
            <p:nvPr/>
          </p:nvSpPr>
          <p:spPr bwMode="auto">
            <a:xfrm>
              <a:off x="774" y="899"/>
              <a:ext cx="1" cy="3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0" name="Freeform 63">
              <a:extLst>
                <a:ext uri="{FF2B5EF4-FFF2-40B4-BE49-F238E27FC236}">
                  <a16:creationId xmlns:a16="http://schemas.microsoft.com/office/drawing/2014/main" id="{108C34FE-591A-43B3-A6FF-BE1BF7FF28EB}"/>
                </a:ext>
              </a:extLst>
            </p:cNvPr>
            <p:cNvSpPr>
              <a:spLocks/>
            </p:cNvSpPr>
            <p:nvPr/>
          </p:nvSpPr>
          <p:spPr bwMode="auto">
            <a:xfrm>
              <a:off x="95" y="806"/>
              <a:ext cx="516" cy="205"/>
            </a:xfrm>
            <a:custGeom>
              <a:avLst/>
              <a:gdLst>
                <a:gd name="T0" fmla="*/ 0 w 1547"/>
                <a:gd name="T1" fmla="*/ 5 h 725"/>
                <a:gd name="T2" fmla="*/ 19 w 1547"/>
                <a:gd name="T3" fmla="*/ 5 h 725"/>
                <a:gd name="T4" fmla="*/ 19 w 1547"/>
                <a:gd name="T5" fmla="*/ 0 h 725"/>
                <a:gd name="T6" fmla="*/ 18 w 1547"/>
                <a:gd name="T7" fmla="*/ 0 h 725"/>
                <a:gd name="T8" fmla="*/ 0 60000 65536"/>
                <a:gd name="T9" fmla="*/ 0 60000 65536"/>
                <a:gd name="T10" fmla="*/ 0 60000 65536"/>
                <a:gd name="T11" fmla="*/ 0 60000 65536"/>
                <a:gd name="T12" fmla="*/ 0 w 1547"/>
                <a:gd name="T13" fmla="*/ 0 h 725"/>
                <a:gd name="T14" fmla="*/ 1547 w 1547"/>
                <a:gd name="T15" fmla="*/ 725 h 725"/>
              </a:gdLst>
              <a:ahLst/>
              <a:cxnLst>
                <a:cxn ang="T8">
                  <a:pos x="T0" y="T1"/>
                </a:cxn>
                <a:cxn ang="T9">
                  <a:pos x="T2" y="T3"/>
                </a:cxn>
                <a:cxn ang="T10">
                  <a:pos x="T4" y="T5"/>
                </a:cxn>
                <a:cxn ang="T11">
                  <a:pos x="T6" y="T7"/>
                </a:cxn>
              </a:cxnLst>
              <a:rect l="T12" t="T13" r="T14" b="T15"/>
              <a:pathLst>
                <a:path w="1547" h="725">
                  <a:moveTo>
                    <a:pt x="0" y="725"/>
                  </a:moveTo>
                  <a:lnTo>
                    <a:pt x="1547" y="725"/>
                  </a:lnTo>
                  <a:lnTo>
                    <a:pt x="1547" y="0"/>
                  </a:lnTo>
                  <a:lnTo>
                    <a:pt x="1470"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21" name="Freeform 64">
              <a:extLst>
                <a:ext uri="{FF2B5EF4-FFF2-40B4-BE49-F238E27FC236}">
                  <a16:creationId xmlns:a16="http://schemas.microsoft.com/office/drawing/2014/main" id="{5E5EC179-C4EA-49CF-B850-AE97C03FA25C}"/>
                </a:ext>
              </a:extLst>
            </p:cNvPr>
            <p:cNvSpPr>
              <a:spLocks noChangeArrowheads="1"/>
            </p:cNvSpPr>
            <p:nvPr/>
          </p:nvSpPr>
          <p:spPr bwMode="auto">
            <a:xfrm>
              <a:off x="536" y="794"/>
              <a:ext cx="54" cy="24"/>
            </a:xfrm>
            <a:custGeom>
              <a:avLst/>
              <a:gdLst>
                <a:gd name="T0" fmla="*/ 2 w 161"/>
                <a:gd name="T1" fmla="*/ 1 h 86"/>
                <a:gd name="T2" fmla="*/ 0 w 161"/>
                <a:gd name="T3" fmla="*/ 0 h 86"/>
                <a:gd name="T4" fmla="*/ 2 w 161"/>
                <a:gd name="T5" fmla="*/ 0 h 86"/>
                <a:gd name="T6" fmla="*/ 2 w 161"/>
                <a:gd name="T7" fmla="*/ 1 h 86"/>
                <a:gd name="T8" fmla="*/ 0 60000 65536"/>
                <a:gd name="T9" fmla="*/ 0 60000 65536"/>
                <a:gd name="T10" fmla="*/ 0 60000 65536"/>
                <a:gd name="T11" fmla="*/ 0 60000 65536"/>
                <a:gd name="T12" fmla="*/ 0 w 161"/>
                <a:gd name="T13" fmla="*/ 0 h 86"/>
                <a:gd name="T14" fmla="*/ 161 w 161"/>
                <a:gd name="T15" fmla="*/ 86 h 86"/>
              </a:gdLst>
              <a:ahLst/>
              <a:cxnLst>
                <a:cxn ang="T8">
                  <a:pos x="T0" y="T1"/>
                </a:cxn>
                <a:cxn ang="T9">
                  <a:pos x="T2" y="T3"/>
                </a:cxn>
                <a:cxn ang="T10">
                  <a:pos x="T4" y="T5"/>
                </a:cxn>
                <a:cxn ang="T11">
                  <a:pos x="T6" y="T7"/>
                </a:cxn>
              </a:cxnLst>
              <a:rect l="T12" t="T13" r="T14" b="T15"/>
              <a:pathLst>
                <a:path w="161" h="86">
                  <a:moveTo>
                    <a:pt x="161" y="86"/>
                  </a:moveTo>
                  <a:lnTo>
                    <a:pt x="0" y="43"/>
                  </a:lnTo>
                  <a:lnTo>
                    <a:pt x="161" y="0"/>
                  </a:lnTo>
                  <a:lnTo>
                    <a:pt x="161" y="86"/>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22" name="Line 65">
              <a:extLst>
                <a:ext uri="{FF2B5EF4-FFF2-40B4-BE49-F238E27FC236}">
                  <a16:creationId xmlns:a16="http://schemas.microsoft.com/office/drawing/2014/main" id="{7CF3996D-0F68-40D9-903C-B1B7833A21D4}"/>
                </a:ext>
              </a:extLst>
            </p:cNvPr>
            <p:cNvSpPr>
              <a:spLocks noChangeShapeType="1"/>
            </p:cNvSpPr>
            <p:nvPr/>
          </p:nvSpPr>
          <p:spPr bwMode="auto">
            <a:xfrm>
              <a:off x="3146" y="915"/>
              <a:ext cx="36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3" name="Line 66">
              <a:extLst>
                <a:ext uri="{FF2B5EF4-FFF2-40B4-BE49-F238E27FC236}">
                  <a16:creationId xmlns:a16="http://schemas.microsoft.com/office/drawing/2014/main" id="{8B09B250-AF51-4A16-ACBB-3BFE43C36445}"/>
                </a:ext>
              </a:extLst>
            </p:cNvPr>
            <p:cNvSpPr>
              <a:spLocks noChangeShapeType="1"/>
            </p:cNvSpPr>
            <p:nvPr/>
          </p:nvSpPr>
          <p:spPr bwMode="auto">
            <a:xfrm flipH="1">
              <a:off x="3561" y="915"/>
              <a:ext cx="22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24" name="Freeform 67">
              <a:extLst>
                <a:ext uri="{FF2B5EF4-FFF2-40B4-BE49-F238E27FC236}">
                  <a16:creationId xmlns:a16="http://schemas.microsoft.com/office/drawing/2014/main" id="{865DF05B-258F-40B9-B7FC-651F3F5ADA6C}"/>
                </a:ext>
              </a:extLst>
            </p:cNvPr>
            <p:cNvSpPr>
              <a:spLocks noChangeArrowheads="1"/>
            </p:cNvSpPr>
            <p:nvPr/>
          </p:nvSpPr>
          <p:spPr bwMode="auto">
            <a:xfrm>
              <a:off x="3512" y="902"/>
              <a:ext cx="54" cy="25"/>
            </a:xfrm>
            <a:custGeom>
              <a:avLst/>
              <a:gdLst>
                <a:gd name="T0" fmla="*/ 2 w 160"/>
                <a:gd name="T1" fmla="*/ 1 h 86"/>
                <a:gd name="T2" fmla="*/ 0 w 160"/>
                <a:gd name="T3" fmla="*/ 0 h 86"/>
                <a:gd name="T4" fmla="*/ 2 w 160"/>
                <a:gd name="T5" fmla="*/ 0 h 86"/>
                <a:gd name="T6" fmla="*/ 2 w 160"/>
                <a:gd name="T7" fmla="*/ 1 h 86"/>
                <a:gd name="T8" fmla="*/ 0 60000 65536"/>
                <a:gd name="T9" fmla="*/ 0 60000 65536"/>
                <a:gd name="T10" fmla="*/ 0 60000 65536"/>
                <a:gd name="T11" fmla="*/ 0 60000 65536"/>
                <a:gd name="T12" fmla="*/ 0 w 160"/>
                <a:gd name="T13" fmla="*/ 0 h 86"/>
                <a:gd name="T14" fmla="*/ 160 w 160"/>
                <a:gd name="T15" fmla="*/ 86 h 86"/>
              </a:gdLst>
              <a:ahLst/>
              <a:cxnLst>
                <a:cxn ang="T8">
                  <a:pos x="T0" y="T1"/>
                </a:cxn>
                <a:cxn ang="T9">
                  <a:pos x="T2" y="T3"/>
                </a:cxn>
                <a:cxn ang="T10">
                  <a:pos x="T4" y="T5"/>
                </a:cxn>
                <a:cxn ang="T11">
                  <a:pos x="T6" y="T7"/>
                </a:cxn>
              </a:cxnLst>
              <a:rect l="T12" t="T13" r="T14" b="T15"/>
              <a:pathLst>
                <a:path w="160" h="86">
                  <a:moveTo>
                    <a:pt x="160" y="86"/>
                  </a:moveTo>
                  <a:lnTo>
                    <a:pt x="0" y="43"/>
                  </a:lnTo>
                  <a:lnTo>
                    <a:pt x="160" y="0"/>
                  </a:lnTo>
                  <a:lnTo>
                    <a:pt x="160" y="86"/>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25" name="Freeform 68">
              <a:extLst>
                <a:ext uri="{FF2B5EF4-FFF2-40B4-BE49-F238E27FC236}">
                  <a16:creationId xmlns:a16="http://schemas.microsoft.com/office/drawing/2014/main" id="{1491CEF6-444A-4088-A45F-9B47D84027F1}"/>
                </a:ext>
              </a:extLst>
            </p:cNvPr>
            <p:cNvSpPr>
              <a:spLocks/>
            </p:cNvSpPr>
            <p:nvPr/>
          </p:nvSpPr>
          <p:spPr bwMode="auto">
            <a:xfrm>
              <a:off x="2945" y="1519"/>
              <a:ext cx="839" cy="69"/>
            </a:xfrm>
            <a:custGeom>
              <a:avLst/>
              <a:gdLst>
                <a:gd name="T0" fmla="*/ 31 w 2516"/>
                <a:gd name="T1" fmla="*/ 1 h 243"/>
                <a:gd name="T2" fmla="*/ 2 w 2516"/>
                <a:gd name="T3" fmla="*/ 1 h 243"/>
                <a:gd name="T4" fmla="*/ 2 w 2516"/>
                <a:gd name="T5" fmla="*/ 2 h 243"/>
                <a:gd name="T6" fmla="*/ 0 w 2516"/>
                <a:gd name="T7" fmla="*/ 1 h 243"/>
                <a:gd name="T8" fmla="*/ 2 w 2516"/>
                <a:gd name="T9" fmla="*/ 0 h 243"/>
                <a:gd name="T10" fmla="*/ 2 w 2516"/>
                <a:gd name="T11" fmla="*/ 1 h 243"/>
                <a:gd name="T12" fmla="*/ 31 w 2516"/>
                <a:gd name="T13" fmla="*/ 1 h 243"/>
                <a:gd name="T14" fmla="*/ 0 60000 65536"/>
                <a:gd name="T15" fmla="*/ 0 60000 65536"/>
                <a:gd name="T16" fmla="*/ 0 60000 65536"/>
                <a:gd name="T17" fmla="*/ 0 60000 65536"/>
                <a:gd name="T18" fmla="*/ 0 60000 65536"/>
                <a:gd name="T19" fmla="*/ 0 60000 65536"/>
                <a:gd name="T20" fmla="*/ 0 60000 65536"/>
                <a:gd name="T21" fmla="*/ 0 w 2516"/>
                <a:gd name="T22" fmla="*/ 0 h 243"/>
                <a:gd name="T23" fmla="*/ 2516 w 2516"/>
                <a:gd name="T24" fmla="*/ 243 h 2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16" h="243">
                  <a:moveTo>
                    <a:pt x="2516" y="169"/>
                  </a:moveTo>
                  <a:lnTo>
                    <a:pt x="148" y="169"/>
                  </a:lnTo>
                  <a:lnTo>
                    <a:pt x="146" y="243"/>
                  </a:lnTo>
                  <a:lnTo>
                    <a:pt x="0" y="120"/>
                  </a:lnTo>
                  <a:lnTo>
                    <a:pt x="140" y="0"/>
                  </a:lnTo>
                  <a:lnTo>
                    <a:pt x="135" y="87"/>
                  </a:lnTo>
                  <a:lnTo>
                    <a:pt x="2516" y="87"/>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26" name="Freeform 69">
              <a:extLst>
                <a:ext uri="{FF2B5EF4-FFF2-40B4-BE49-F238E27FC236}">
                  <a16:creationId xmlns:a16="http://schemas.microsoft.com/office/drawing/2014/main" id="{867E444A-6201-4ED6-8ABA-4CF3442A4F76}"/>
                </a:ext>
              </a:extLst>
            </p:cNvPr>
            <p:cNvSpPr>
              <a:spLocks/>
            </p:cNvSpPr>
            <p:nvPr/>
          </p:nvSpPr>
          <p:spPr bwMode="auto">
            <a:xfrm>
              <a:off x="2470" y="432"/>
              <a:ext cx="771" cy="206"/>
            </a:xfrm>
            <a:custGeom>
              <a:avLst/>
              <a:gdLst>
                <a:gd name="T0" fmla="*/ 0 w 2312"/>
                <a:gd name="T1" fmla="*/ 5 h 725"/>
                <a:gd name="T2" fmla="*/ 29 w 2312"/>
                <a:gd name="T3" fmla="*/ 5 h 725"/>
                <a:gd name="T4" fmla="*/ 29 w 2312"/>
                <a:gd name="T5" fmla="*/ 0 h 725"/>
                <a:gd name="T6" fmla="*/ 25 w 2312"/>
                <a:gd name="T7" fmla="*/ 0 h 725"/>
                <a:gd name="T8" fmla="*/ 0 60000 65536"/>
                <a:gd name="T9" fmla="*/ 0 60000 65536"/>
                <a:gd name="T10" fmla="*/ 0 60000 65536"/>
                <a:gd name="T11" fmla="*/ 0 60000 65536"/>
                <a:gd name="T12" fmla="*/ 0 w 2312"/>
                <a:gd name="T13" fmla="*/ 0 h 725"/>
                <a:gd name="T14" fmla="*/ 2312 w 2312"/>
                <a:gd name="T15" fmla="*/ 725 h 725"/>
              </a:gdLst>
              <a:ahLst/>
              <a:cxnLst>
                <a:cxn ang="T8">
                  <a:pos x="T0" y="T1"/>
                </a:cxn>
                <a:cxn ang="T9">
                  <a:pos x="T2" y="T3"/>
                </a:cxn>
                <a:cxn ang="T10">
                  <a:pos x="T4" y="T5"/>
                </a:cxn>
                <a:cxn ang="T11">
                  <a:pos x="T6" y="T7"/>
                </a:cxn>
              </a:cxnLst>
              <a:rect l="T12" t="T13" r="T14" b="T15"/>
              <a:pathLst>
                <a:path w="2312" h="725">
                  <a:moveTo>
                    <a:pt x="0" y="725"/>
                  </a:moveTo>
                  <a:lnTo>
                    <a:pt x="2312" y="725"/>
                  </a:lnTo>
                  <a:lnTo>
                    <a:pt x="2312" y="0"/>
                  </a:lnTo>
                  <a:lnTo>
                    <a:pt x="2051"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27" name="Freeform 70">
              <a:extLst>
                <a:ext uri="{FF2B5EF4-FFF2-40B4-BE49-F238E27FC236}">
                  <a16:creationId xmlns:a16="http://schemas.microsoft.com/office/drawing/2014/main" id="{4EDDE2D3-CBB3-4C43-9B24-C4993CEE9CF5}"/>
                </a:ext>
              </a:extLst>
            </p:cNvPr>
            <p:cNvSpPr>
              <a:spLocks noChangeArrowheads="1"/>
            </p:cNvSpPr>
            <p:nvPr/>
          </p:nvSpPr>
          <p:spPr bwMode="auto">
            <a:xfrm>
              <a:off x="2457" y="629"/>
              <a:ext cx="26" cy="18"/>
            </a:xfrm>
            <a:custGeom>
              <a:avLst/>
              <a:gdLst>
                <a:gd name="T0" fmla="*/ 1 w 80"/>
                <a:gd name="T1" fmla="*/ 0 h 65"/>
                <a:gd name="T2" fmla="*/ 1 w 80"/>
                <a:gd name="T3" fmla="*/ 0 h 65"/>
                <a:gd name="T4" fmla="*/ 1 w 80"/>
                <a:gd name="T5" fmla="*/ 0 h 65"/>
                <a:gd name="T6" fmla="*/ 1 w 80"/>
                <a:gd name="T7" fmla="*/ 0 h 65"/>
                <a:gd name="T8" fmla="*/ 1 w 80"/>
                <a:gd name="T9" fmla="*/ 0 h 65"/>
                <a:gd name="T10" fmla="*/ 1 w 80"/>
                <a:gd name="T11" fmla="*/ 0 h 65"/>
                <a:gd name="T12" fmla="*/ 1 w 80"/>
                <a:gd name="T13" fmla="*/ 0 h 65"/>
                <a:gd name="T14" fmla="*/ 1 w 80"/>
                <a:gd name="T15" fmla="*/ 0 h 65"/>
                <a:gd name="T16" fmla="*/ 1 w 80"/>
                <a:gd name="T17" fmla="*/ 0 h 65"/>
                <a:gd name="T18" fmla="*/ 1 w 80"/>
                <a:gd name="T19" fmla="*/ 0 h 65"/>
                <a:gd name="T20" fmla="*/ 1 w 80"/>
                <a:gd name="T21" fmla="*/ 0 h 65"/>
                <a:gd name="T22" fmla="*/ 1 w 80"/>
                <a:gd name="T23" fmla="*/ 0 h 65"/>
                <a:gd name="T24" fmla="*/ 1 w 80"/>
                <a:gd name="T25" fmla="*/ 0 h 65"/>
                <a:gd name="T26" fmla="*/ 1 w 80"/>
                <a:gd name="T27" fmla="*/ 0 h 65"/>
                <a:gd name="T28" fmla="*/ 0 w 80"/>
                <a:gd name="T29" fmla="*/ 0 h 65"/>
                <a:gd name="T30" fmla="*/ 0 w 80"/>
                <a:gd name="T31" fmla="*/ 0 h 65"/>
                <a:gd name="T32" fmla="*/ 0 w 80"/>
                <a:gd name="T33" fmla="*/ 0 h 65"/>
                <a:gd name="T34" fmla="*/ 0 w 80"/>
                <a:gd name="T35" fmla="*/ 0 h 65"/>
                <a:gd name="T36" fmla="*/ 0 w 80"/>
                <a:gd name="T37" fmla="*/ 0 h 65"/>
                <a:gd name="T38" fmla="*/ 0 w 80"/>
                <a:gd name="T39" fmla="*/ 0 h 65"/>
                <a:gd name="T40" fmla="*/ 0 w 80"/>
                <a:gd name="T41" fmla="*/ 0 h 65"/>
                <a:gd name="T42" fmla="*/ 0 w 80"/>
                <a:gd name="T43" fmla="*/ 0 h 65"/>
                <a:gd name="T44" fmla="*/ 0 w 80"/>
                <a:gd name="T45" fmla="*/ 0 h 65"/>
                <a:gd name="T46" fmla="*/ 0 w 80"/>
                <a:gd name="T47" fmla="*/ 0 h 65"/>
                <a:gd name="T48" fmla="*/ 0 w 80"/>
                <a:gd name="T49" fmla="*/ 0 h 65"/>
                <a:gd name="T50" fmla="*/ 0 w 80"/>
                <a:gd name="T51" fmla="*/ 0 h 65"/>
                <a:gd name="T52" fmla="*/ 0 w 80"/>
                <a:gd name="T53" fmla="*/ 0 h 65"/>
                <a:gd name="T54" fmla="*/ 0 w 80"/>
                <a:gd name="T55" fmla="*/ 0 h 65"/>
                <a:gd name="T56" fmla="*/ 0 w 80"/>
                <a:gd name="T57" fmla="*/ 0 h 65"/>
                <a:gd name="T58" fmla="*/ 0 w 80"/>
                <a:gd name="T59" fmla="*/ 0 h 65"/>
                <a:gd name="T60" fmla="*/ 0 w 80"/>
                <a:gd name="T61" fmla="*/ 0 h 65"/>
                <a:gd name="T62" fmla="*/ 0 w 80"/>
                <a:gd name="T63" fmla="*/ 0 h 65"/>
                <a:gd name="T64" fmla="*/ 0 w 80"/>
                <a:gd name="T65" fmla="*/ 0 h 65"/>
                <a:gd name="T66" fmla="*/ 0 w 80"/>
                <a:gd name="T67" fmla="*/ 0 h 65"/>
                <a:gd name="T68" fmla="*/ 0 w 80"/>
                <a:gd name="T69" fmla="*/ 0 h 65"/>
                <a:gd name="T70" fmla="*/ 0 w 80"/>
                <a:gd name="T71" fmla="*/ 0 h 65"/>
                <a:gd name="T72" fmla="*/ 0 w 80"/>
                <a:gd name="T73" fmla="*/ 0 h 65"/>
                <a:gd name="T74" fmla="*/ 0 w 80"/>
                <a:gd name="T75" fmla="*/ 0 h 65"/>
                <a:gd name="T76" fmla="*/ 0 w 80"/>
                <a:gd name="T77" fmla="*/ 0 h 65"/>
                <a:gd name="T78" fmla="*/ 0 w 80"/>
                <a:gd name="T79" fmla="*/ 0 h 65"/>
                <a:gd name="T80" fmla="*/ 0 w 80"/>
                <a:gd name="T81" fmla="*/ 0 h 65"/>
                <a:gd name="T82" fmla="*/ 0 w 80"/>
                <a:gd name="T83" fmla="*/ 0 h 65"/>
                <a:gd name="T84" fmla="*/ 0 w 80"/>
                <a:gd name="T85" fmla="*/ 0 h 65"/>
                <a:gd name="T86" fmla="*/ 0 w 80"/>
                <a:gd name="T87" fmla="*/ 0 h 65"/>
                <a:gd name="T88" fmla="*/ 1 w 80"/>
                <a:gd name="T89" fmla="*/ 0 h 65"/>
                <a:gd name="T90" fmla="*/ 1 w 80"/>
                <a:gd name="T91" fmla="*/ 0 h 65"/>
                <a:gd name="T92" fmla="*/ 1 w 80"/>
                <a:gd name="T93" fmla="*/ 0 h 65"/>
                <a:gd name="T94" fmla="*/ 1 w 80"/>
                <a:gd name="T95" fmla="*/ 0 h 65"/>
                <a:gd name="T96" fmla="*/ 1 w 80"/>
                <a:gd name="T97" fmla="*/ 0 h 65"/>
                <a:gd name="T98" fmla="*/ 1 w 80"/>
                <a:gd name="T99" fmla="*/ 0 h 65"/>
                <a:gd name="T100" fmla="*/ 1 w 80"/>
                <a:gd name="T101" fmla="*/ 0 h 65"/>
                <a:gd name="T102" fmla="*/ 1 w 80"/>
                <a:gd name="T103" fmla="*/ 0 h 65"/>
                <a:gd name="T104" fmla="*/ 1 w 80"/>
                <a:gd name="T105" fmla="*/ 0 h 65"/>
                <a:gd name="T106" fmla="*/ 1 w 80"/>
                <a:gd name="T107" fmla="*/ 0 h 65"/>
                <a:gd name="T108" fmla="*/ 1 w 80"/>
                <a:gd name="T109" fmla="*/ 0 h 65"/>
                <a:gd name="T110" fmla="*/ 1 w 80"/>
                <a:gd name="T111" fmla="*/ 0 h 65"/>
                <a:gd name="T112" fmla="*/ 1 w 80"/>
                <a:gd name="T113" fmla="*/ 0 h 65"/>
                <a:gd name="T114" fmla="*/ 1 w 80"/>
                <a:gd name="T115" fmla="*/ 0 h 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0"/>
                <a:gd name="T175" fmla="*/ 0 h 65"/>
                <a:gd name="T176" fmla="*/ 80 w 80"/>
                <a:gd name="T177" fmla="*/ 65 h 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0" h="65">
                  <a:moveTo>
                    <a:pt x="80" y="32"/>
                  </a:moveTo>
                  <a:lnTo>
                    <a:pt x="80" y="29"/>
                  </a:lnTo>
                  <a:lnTo>
                    <a:pt x="79" y="26"/>
                  </a:lnTo>
                  <a:lnTo>
                    <a:pt x="79" y="23"/>
                  </a:lnTo>
                  <a:lnTo>
                    <a:pt x="77" y="19"/>
                  </a:lnTo>
                  <a:lnTo>
                    <a:pt x="75" y="16"/>
                  </a:lnTo>
                  <a:lnTo>
                    <a:pt x="74" y="13"/>
                  </a:lnTo>
                  <a:lnTo>
                    <a:pt x="68" y="9"/>
                  </a:lnTo>
                  <a:lnTo>
                    <a:pt x="62" y="5"/>
                  </a:lnTo>
                  <a:lnTo>
                    <a:pt x="60" y="3"/>
                  </a:lnTo>
                  <a:lnTo>
                    <a:pt x="56" y="2"/>
                  </a:lnTo>
                  <a:lnTo>
                    <a:pt x="52" y="1"/>
                  </a:lnTo>
                  <a:lnTo>
                    <a:pt x="48" y="0"/>
                  </a:lnTo>
                  <a:lnTo>
                    <a:pt x="44" y="0"/>
                  </a:lnTo>
                  <a:lnTo>
                    <a:pt x="40" y="0"/>
                  </a:lnTo>
                  <a:lnTo>
                    <a:pt x="35" y="0"/>
                  </a:lnTo>
                  <a:lnTo>
                    <a:pt x="32" y="0"/>
                  </a:lnTo>
                  <a:lnTo>
                    <a:pt x="28" y="1"/>
                  </a:lnTo>
                  <a:lnTo>
                    <a:pt x="24" y="2"/>
                  </a:lnTo>
                  <a:lnTo>
                    <a:pt x="21" y="3"/>
                  </a:lnTo>
                  <a:lnTo>
                    <a:pt x="18" y="5"/>
                  </a:lnTo>
                  <a:lnTo>
                    <a:pt x="11" y="9"/>
                  </a:lnTo>
                  <a:lnTo>
                    <a:pt x="6" y="13"/>
                  </a:lnTo>
                  <a:lnTo>
                    <a:pt x="5" y="16"/>
                  </a:lnTo>
                  <a:lnTo>
                    <a:pt x="4" y="19"/>
                  </a:lnTo>
                  <a:lnTo>
                    <a:pt x="1" y="23"/>
                  </a:lnTo>
                  <a:lnTo>
                    <a:pt x="1" y="26"/>
                  </a:lnTo>
                  <a:lnTo>
                    <a:pt x="0" y="29"/>
                  </a:lnTo>
                  <a:lnTo>
                    <a:pt x="0" y="32"/>
                  </a:lnTo>
                  <a:lnTo>
                    <a:pt x="0" y="35"/>
                  </a:lnTo>
                  <a:lnTo>
                    <a:pt x="1" y="38"/>
                  </a:lnTo>
                  <a:lnTo>
                    <a:pt x="1" y="41"/>
                  </a:lnTo>
                  <a:lnTo>
                    <a:pt x="4" y="44"/>
                  </a:lnTo>
                  <a:lnTo>
                    <a:pt x="5" y="47"/>
                  </a:lnTo>
                  <a:lnTo>
                    <a:pt x="6" y="50"/>
                  </a:lnTo>
                  <a:lnTo>
                    <a:pt x="11" y="54"/>
                  </a:lnTo>
                  <a:lnTo>
                    <a:pt x="18" y="59"/>
                  </a:lnTo>
                  <a:lnTo>
                    <a:pt x="21" y="61"/>
                  </a:lnTo>
                  <a:lnTo>
                    <a:pt x="24" y="62"/>
                  </a:lnTo>
                  <a:lnTo>
                    <a:pt x="28" y="63"/>
                  </a:lnTo>
                  <a:lnTo>
                    <a:pt x="32" y="64"/>
                  </a:lnTo>
                  <a:lnTo>
                    <a:pt x="35" y="64"/>
                  </a:lnTo>
                  <a:lnTo>
                    <a:pt x="40" y="65"/>
                  </a:lnTo>
                  <a:lnTo>
                    <a:pt x="44" y="64"/>
                  </a:lnTo>
                  <a:lnTo>
                    <a:pt x="48" y="64"/>
                  </a:lnTo>
                  <a:lnTo>
                    <a:pt x="52" y="63"/>
                  </a:lnTo>
                  <a:lnTo>
                    <a:pt x="56" y="62"/>
                  </a:lnTo>
                  <a:lnTo>
                    <a:pt x="60" y="61"/>
                  </a:lnTo>
                  <a:lnTo>
                    <a:pt x="62" y="59"/>
                  </a:lnTo>
                  <a:lnTo>
                    <a:pt x="68" y="54"/>
                  </a:lnTo>
                  <a:lnTo>
                    <a:pt x="74" y="50"/>
                  </a:lnTo>
                  <a:lnTo>
                    <a:pt x="75" y="47"/>
                  </a:lnTo>
                  <a:lnTo>
                    <a:pt x="77" y="44"/>
                  </a:lnTo>
                  <a:lnTo>
                    <a:pt x="79" y="41"/>
                  </a:lnTo>
                  <a:lnTo>
                    <a:pt x="79" y="38"/>
                  </a:lnTo>
                  <a:lnTo>
                    <a:pt x="80" y="35"/>
                  </a:lnTo>
                  <a:lnTo>
                    <a:pt x="80" y="32"/>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28" name="Freeform 71">
              <a:extLst>
                <a:ext uri="{FF2B5EF4-FFF2-40B4-BE49-F238E27FC236}">
                  <a16:creationId xmlns:a16="http://schemas.microsoft.com/office/drawing/2014/main" id="{D525FE95-56F2-484C-AA0F-14DFAB8F24F5}"/>
                </a:ext>
              </a:extLst>
            </p:cNvPr>
            <p:cNvSpPr>
              <a:spLocks/>
            </p:cNvSpPr>
            <p:nvPr/>
          </p:nvSpPr>
          <p:spPr bwMode="auto">
            <a:xfrm>
              <a:off x="977" y="274"/>
              <a:ext cx="1532" cy="653"/>
            </a:xfrm>
            <a:custGeom>
              <a:avLst/>
              <a:gdLst>
                <a:gd name="T0" fmla="*/ 0 w 4595"/>
                <a:gd name="T1" fmla="*/ 0 h 2306"/>
                <a:gd name="T2" fmla="*/ 55 w 4595"/>
                <a:gd name="T3" fmla="*/ 0 h 2306"/>
                <a:gd name="T4" fmla="*/ 55 w 4595"/>
                <a:gd name="T5" fmla="*/ 15 h 2306"/>
                <a:gd name="T6" fmla="*/ 57 w 4595"/>
                <a:gd name="T7" fmla="*/ 15 h 2306"/>
                <a:gd name="T8" fmla="*/ 0 60000 65536"/>
                <a:gd name="T9" fmla="*/ 0 60000 65536"/>
                <a:gd name="T10" fmla="*/ 0 60000 65536"/>
                <a:gd name="T11" fmla="*/ 0 60000 65536"/>
                <a:gd name="T12" fmla="*/ 0 w 4595"/>
                <a:gd name="T13" fmla="*/ 0 h 2306"/>
                <a:gd name="T14" fmla="*/ 4595 w 4595"/>
                <a:gd name="T15" fmla="*/ 2306 h 2306"/>
              </a:gdLst>
              <a:ahLst/>
              <a:cxnLst>
                <a:cxn ang="T8">
                  <a:pos x="T0" y="T1"/>
                </a:cxn>
                <a:cxn ang="T9">
                  <a:pos x="T2" y="T3"/>
                </a:cxn>
                <a:cxn ang="T10">
                  <a:pos x="T4" y="T5"/>
                </a:cxn>
                <a:cxn ang="T11">
                  <a:pos x="T6" y="T7"/>
                </a:cxn>
              </a:cxnLst>
              <a:rect l="T12" t="T13" r="T14" b="T15"/>
              <a:pathLst>
                <a:path w="4595" h="2306">
                  <a:moveTo>
                    <a:pt x="0" y="0"/>
                  </a:moveTo>
                  <a:lnTo>
                    <a:pt x="4478" y="0"/>
                  </a:lnTo>
                  <a:lnTo>
                    <a:pt x="4478" y="2306"/>
                  </a:lnTo>
                  <a:lnTo>
                    <a:pt x="4595" y="2306"/>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29" name="Freeform 72">
              <a:extLst>
                <a:ext uri="{FF2B5EF4-FFF2-40B4-BE49-F238E27FC236}">
                  <a16:creationId xmlns:a16="http://schemas.microsoft.com/office/drawing/2014/main" id="{3A66FABD-B342-4A0D-A15A-70454AB72824}"/>
                </a:ext>
              </a:extLst>
            </p:cNvPr>
            <p:cNvSpPr>
              <a:spLocks noChangeArrowheads="1"/>
            </p:cNvSpPr>
            <p:nvPr/>
          </p:nvSpPr>
          <p:spPr bwMode="auto">
            <a:xfrm>
              <a:off x="2505" y="915"/>
              <a:ext cx="53" cy="25"/>
            </a:xfrm>
            <a:custGeom>
              <a:avLst/>
              <a:gdLst>
                <a:gd name="T0" fmla="*/ 0 w 160"/>
                <a:gd name="T1" fmla="*/ 0 h 86"/>
                <a:gd name="T2" fmla="*/ 2 w 160"/>
                <a:gd name="T3" fmla="*/ 0 h 86"/>
                <a:gd name="T4" fmla="*/ 0 w 160"/>
                <a:gd name="T5" fmla="*/ 1 h 86"/>
                <a:gd name="T6" fmla="*/ 0 w 160"/>
                <a:gd name="T7" fmla="*/ 0 h 86"/>
                <a:gd name="T8" fmla="*/ 0 60000 65536"/>
                <a:gd name="T9" fmla="*/ 0 60000 65536"/>
                <a:gd name="T10" fmla="*/ 0 60000 65536"/>
                <a:gd name="T11" fmla="*/ 0 60000 65536"/>
                <a:gd name="T12" fmla="*/ 0 w 160"/>
                <a:gd name="T13" fmla="*/ 0 h 86"/>
                <a:gd name="T14" fmla="*/ 160 w 160"/>
                <a:gd name="T15" fmla="*/ 86 h 86"/>
              </a:gdLst>
              <a:ahLst/>
              <a:cxnLst>
                <a:cxn ang="T8">
                  <a:pos x="T0" y="T1"/>
                </a:cxn>
                <a:cxn ang="T9">
                  <a:pos x="T2" y="T3"/>
                </a:cxn>
                <a:cxn ang="T10">
                  <a:pos x="T4" y="T5"/>
                </a:cxn>
                <a:cxn ang="T11">
                  <a:pos x="T6" y="T7"/>
                </a:cxn>
              </a:cxnLst>
              <a:rect l="T12" t="T13" r="T14" b="T15"/>
              <a:pathLst>
                <a:path w="160" h="86">
                  <a:moveTo>
                    <a:pt x="0" y="0"/>
                  </a:moveTo>
                  <a:lnTo>
                    <a:pt x="160" y="43"/>
                  </a:lnTo>
                  <a:lnTo>
                    <a:pt x="0" y="8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30" name="Line 73">
              <a:extLst>
                <a:ext uri="{FF2B5EF4-FFF2-40B4-BE49-F238E27FC236}">
                  <a16:creationId xmlns:a16="http://schemas.microsoft.com/office/drawing/2014/main" id="{BDA78DFC-158C-464B-9D90-CC7609219EA0}"/>
                </a:ext>
              </a:extLst>
            </p:cNvPr>
            <p:cNvSpPr>
              <a:spLocks noChangeShapeType="1"/>
            </p:cNvSpPr>
            <p:nvPr/>
          </p:nvSpPr>
          <p:spPr bwMode="auto">
            <a:xfrm>
              <a:off x="977" y="339"/>
              <a:ext cx="29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1" name="Freeform 74">
              <a:extLst>
                <a:ext uri="{FF2B5EF4-FFF2-40B4-BE49-F238E27FC236}">
                  <a16:creationId xmlns:a16="http://schemas.microsoft.com/office/drawing/2014/main" id="{D2BDDD06-9F5B-4629-8F0B-89F287FF693E}"/>
                </a:ext>
              </a:extLst>
            </p:cNvPr>
            <p:cNvSpPr>
              <a:spLocks noChangeArrowheads="1"/>
            </p:cNvSpPr>
            <p:nvPr/>
          </p:nvSpPr>
          <p:spPr bwMode="auto">
            <a:xfrm>
              <a:off x="1263" y="327"/>
              <a:ext cx="54" cy="24"/>
            </a:xfrm>
            <a:custGeom>
              <a:avLst/>
              <a:gdLst>
                <a:gd name="T0" fmla="*/ 0 w 161"/>
                <a:gd name="T1" fmla="*/ 0 h 87"/>
                <a:gd name="T2" fmla="*/ 2 w 161"/>
                <a:gd name="T3" fmla="*/ 0 h 87"/>
                <a:gd name="T4" fmla="*/ 0 w 161"/>
                <a:gd name="T5" fmla="*/ 1 h 87"/>
                <a:gd name="T6" fmla="*/ 0 w 161"/>
                <a:gd name="T7" fmla="*/ 0 h 87"/>
                <a:gd name="T8" fmla="*/ 0 60000 65536"/>
                <a:gd name="T9" fmla="*/ 0 60000 65536"/>
                <a:gd name="T10" fmla="*/ 0 60000 65536"/>
                <a:gd name="T11" fmla="*/ 0 60000 65536"/>
                <a:gd name="T12" fmla="*/ 0 w 161"/>
                <a:gd name="T13" fmla="*/ 0 h 87"/>
                <a:gd name="T14" fmla="*/ 161 w 161"/>
                <a:gd name="T15" fmla="*/ 87 h 87"/>
              </a:gdLst>
              <a:ahLst/>
              <a:cxnLst>
                <a:cxn ang="T8">
                  <a:pos x="T0" y="T1"/>
                </a:cxn>
                <a:cxn ang="T9">
                  <a:pos x="T2" y="T3"/>
                </a:cxn>
                <a:cxn ang="T10">
                  <a:pos x="T4" y="T5"/>
                </a:cxn>
                <a:cxn ang="T11">
                  <a:pos x="T6" y="T7"/>
                </a:cxn>
              </a:cxnLst>
              <a:rect l="T12" t="T13" r="T14" b="T15"/>
              <a:pathLst>
                <a:path w="161" h="87">
                  <a:moveTo>
                    <a:pt x="0" y="0"/>
                  </a:moveTo>
                  <a:lnTo>
                    <a:pt x="161" y="44"/>
                  </a:lnTo>
                  <a:lnTo>
                    <a:pt x="0" y="8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32" name="Freeform 75">
              <a:extLst>
                <a:ext uri="{FF2B5EF4-FFF2-40B4-BE49-F238E27FC236}">
                  <a16:creationId xmlns:a16="http://schemas.microsoft.com/office/drawing/2014/main" id="{200067B8-E2DA-4EEE-906F-9728CB0AF1B1}"/>
                </a:ext>
              </a:extLst>
            </p:cNvPr>
            <p:cNvSpPr>
              <a:spLocks/>
            </p:cNvSpPr>
            <p:nvPr/>
          </p:nvSpPr>
          <p:spPr bwMode="auto">
            <a:xfrm>
              <a:off x="2090" y="685"/>
              <a:ext cx="217" cy="420"/>
            </a:xfrm>
            <a:custGeom>
              <a:avLst/>
              <a:gdLst>
                <a:gd name="T0" fmla="*/ 0 w 652"/>
                <a:gd name="T1" fmla="*/ 2 h 1482"/>
                <a:gd name="T2" fmla="*/ 0 w 652"/>
                <a:gd name="T3" fmla="*/ 0 h 1482"/>
                <a:gd name="T4" fmla="*/ 8 w 652"/>
                <a:gd name="T5" fmla="*/ 0 h 1482"/>
                <a:gd name="T6" fmla="*/ 8 w 652"/>
                <a:gd name="T7" fmla="*/ 10 h 1482"/>
                <a:gd name="T8" fmla="*/ 1 w 652"/>
                <a:gd name="T9" fmla="*/ 10 h 1482"/>
                <a:gd name="T10" fmla="*/ 0 60000 65536"/>
                <a:gd name="T11" fmla="*/ 0 60000 65536"/>
                <a:gd name="T12" fmla="*/ 0 60000 65536"/>
                <a:gd name="T13" fmla="*/ 0 60000 65536"/>
                <a:gd name="T14" fmla="*/ 0 60000 65536"/>
                <a:gd name="T15" fmla="*/ 0 w 652"/>
                <a:gd name="T16" fmla="*/ 0 h 1482"/>
                <a:gd name="T17" fmla="*/ 652 w 652"/>
                <a:gd name="T18" fmla="*/ 1482 h 1482"/>
              </a:gdLst>
              <a:ahLst/>
              <a:cxnLst>
                <a:cxn ang="T10">
                  <a:pos x="T0" y="T1"/>
                </a:cxn>
                <a:cxn ang="T11">
                  <a:pos x="T2" y="T3"/>
                </a:cxn>
                <a:cxn ang="T12">
                  <a:pos x="T4" y="T5"/>
                </a:cxn>
                <a:cxn ang="T13">
                  <a:pos x="T6" y="T7"/>
                </a:cxn>
                <a:cxn ang="T14">
                  <a:pos x="T8" y="T9"/>
                </a:cxn>
              </a:cxnLst>
              <a:rect l="T15" t="T16" r="T17" b="T18"/>
              <a:pathLst>
                <a:path w="652" h="1482">
                  <a:moveTo>
                    <a:pt x="0" y="263"/>
                  </a:moveTo>
                  <a:lnTo>
                    <a:pt x="0" y="0"/>
                  </a:lnTo>
                  <a:lnTo>
                    <a:pt x="652" y="0"/>
                  </a:lnTo>
                  <a:lnTo>
                    <a:pt x="652" y="1482"/>
                  </a:lnTo>
                  <a:lnTo>
                    <a:pt x="41" y="1482"/>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33" name="Freeform 76">
              <a:extLst>
                <a:ext uri="{FF2B5EF4-FFF2-40B4-BE49-F238E27FC236}">
                  <a16:creationId xmlns:a16="http://schemas.microsoft.com/office/drawing/2014/main" id="{2EF30C81-DA3F-4C12-A6A0-7E4183D646A7}"/>
                </a:ext>
              </a:extLst>
            </p:cNvPr>
            <p:cNvSpPr>
              <a:spLocks/>
            </p:cNvSpPr>
            <p:nvPr/>
          </p:nvSpPr>
          <p:spPr bwMode="auto">
            <a:xfrm>
              <a:off x="2105" y="685"/>
              <a:ext cx="1179" cy="467"/>
            </a:xfrm>
            <a:custGeom>
              <a:avLst/>
              <a:gdLst>
                <a:gd name="T0" fmla="*/ 35 w 3539"/>
                <a:gd name="T1" fmla="*/ 2 h 1647"/>
                <a:gd name="T2" fmla="*/ 35 w 3539"/>
                <a:gd name="T3" fmla="*/ 0 h 1647"/>
                <a:gd name="T4" fmla="*/ 44 w 3539"/>
                <a:gd name="T5" fmla="*/ 0 h 1647"/>
                <a:gd name="T6" fmla="*/ 44 w 3539"/>
                <a:gd name="T7" fmla="*/ 10 h 1647"/>
                <a:gd name="T8" fmla="*/ 0 w 3539"/>
                <a:gd name="T9" fmla="*/ 10 h 1647"/>
                <a:gd name="T10" fmla="*/ 0 60000 65536"/>
                <a:gd name="T11" fmla="*/ 0 60000 65536"/>
                <a:gd name="T12" fmla="*/ 0 60000 65536"/>
                <a:gd name="T13" fmla="*/ 0 60000 65536"/>
                <a:gd name="T14" fmla="*/ 0 60000 65536"/>
                <a:gd name="T15" fmla="*/ 0 w 3539"/>
                <a:gd name="T16" fmla="*/ 0 h 1647"/>
                <a:gd name="T17" fmla="*/ 3539 w 3539"/>
                <a:gd name="T18" fmla="*/ 1647 h 1647"/>
              </a:gdLst>
              <a:ahLst/>
              <a:cxnLst>
                <a:cxn ang="T10">
                  <a:pos x="T0" y="T1"/>
                </a:cxn>
                <a:cxn ang="T11">
                  <a:pos x="T2" y="T3"/>
                </a:cxn>
                <a:cxn ang="T12">
                  <a:pos x="T4" y="T5"/>
                </a:cxn>
                <a:cxn ang="T13">
                  <a:pos x="T6" y="T7"/>
                </a:cxn>
                <a:cxn ang="T14">
                  <a:pos x="T8" y="T9"/>
                </a:cxn>
              </a:cxnLst>
              <a:rect l="T15" t="T16" r="T17" b="T18"/>
              <a:pathLst>
                <a:path w="3539" h="1647">
                  <a:moveTo>
                    <a:pt x="2807" y="296"/>
                  </a:moveTo>
                  <a:lnTo>
                    <a:pt x="2807" y="0"/>
                  </a:lnTo>
                  <a:lnTo>
                    <a:pt x="3539" y="0"/>
                  </a:lnTo>
                  <a:lnTo>
                    <a:pt x="3539" y="1647"/>
                  </a:lnTo>
                  <a:lnTo>
                    <a:pt x="0" y="1647"/>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34" name="Freeform 77">
              <a:extLst>
                <a:ext uri="{FF2B5EF4-FFF2-40B4-BE49-F238E27FC236}">
                  <a16:creationId xmlns:a16="http://schemas.microsoft.com/office/drawing/2014/main" id="{A48CF7FE-57F9-44AC-AF3A-CD1844E3535E}"/>
                </a:ext>
              </a:extLst>
            </p:cNvPr>
            <p:cNvSpPr>
              <a:spLocks/>
            </p:cNvSpPr>
            <p:nvPr/>
          </p:nvSpPr>
          <p:spPr bwMode="auto">
            <a:xfrm>
              <a:off x="882" y="899"/>
              <a:ext cx="1005" cy="234"/>
            </a:xfrm>
            <a:custGeom>
              <a:avLst/>
              <a:gdLst>
                <a:gd name="T0" fmla="*/ 37 w 3013"/>
                <a:gd name="T1" fmla="*/ 5 h 824"/>
                <a:gd name="T2" fmla="*/ 0 w 3013"/>
                <a:gd name="T3" fmla="*/ 5 h 824"/>
                <a:gd name="T4" fmla="*/ 0 w 3013"/>
                <a:gd name="T5" fmla="*/ 0 h 824"/>
                <a:gd name="T6" fmla="*/ 0 60000 65536"/>
                <a:gd name="T7" fmla="*/ 0 60000 65536"/>
                <a:gd name="T8" fmla="*/ 0 60000 65536"/>
                <a:gd name="T9" fmla="*/ 0 w 3013"/>
                <a:gd name="T10" fmla="*/ 0 h 824"/>
                <a:gd name="T11" fmla="*/ 3013 w 3013"/>
                <a:gd name="T12" fmla="*/ 824 h 824"/>
              </a:gdLst>
              <a:ahLst/>
              <a:cxnLst>
                <a:cxn ang="T6">
                  <a:pos x="T0" y="T1"/>
                </a:cxn>
                <a:cxn ang="T7">
                  <a:pos x="T2" y="T3"/>
                </a:cxn>
                <a:cxn ang="T8">
                  <a:pos x="T4" y="T5"/>
                </a:cxn>
              </a:cxnLst>
              <a:rect l="T9" t="T10" r="T11" b="T12"/>
              <a:pathLst>
                <a:path w="3013" h="824">
                  <a:moveTo>
                    <a:pt x="3013" y="824"/>
                  </a:moveTo>
                  <a:lnTo>
                    <a:pt x="0" y="824"/>
                  </a:lnTo>
                  <a:lnTo>
                    <a:pt x="0"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35" name="Line 78">
              <a:extLst>
                <a:ext uri="{FF2B5EF4-FFF2-40B4-BE49-F238E27FC236}">
                  <a16:creationId xmlns:a16="http://schemas.microsoft.com/office/drawing/2014/main" id="{57849508-4351-4420-BDE9-64CBD00552AA}"/>
                </a:ext>
              </a:extLst>
            </p:cNvPr>
            <p:cNvSpPr>
              <a:spLocks noChangeShapeType="1"/>
            </p:cNvSpPr>
            <p:nvPr/>
          </p:nvSpPr>
          <p:spPr bwMode="auto">
            <a:xfrm flipH="1">
              <a:off x="1325" y="1133"/>
              <a:ext cx="56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6" name="Freeform 79">
              <a:extLst>
                <a:ext uri="{FF2B5EF4-FFF2-40B4-BE49-F238E27FC236}">
                  <a16:creationId xmlns:a16="http://schemas.microsoft.com/office/drawing/2014/main" id="{AE6D3CB6-DF6A-453F-8858-6DB2F339D9C5}"/>
                </a:ext>
              </a:extLst>
            </p:cNvPr>
            <p:cNvSpPr>
              <a:spLocks noChangeArrowheads="1"/>
            </p:cNvSpPr>
            <p:nvPr/>
          </p:nvSpPr>
          <p:spPr bwMode="auto">
            <a:xfrm>
              <a:off x="1276" y="1121"/>
              <a:ext cx="53" cy="24"/>
            </a:xfrm>
            <a:custGeom>
              <a:avLst/>
              <a:gdLst>
                <a:gd name="T0" fmla="*/ 2 w 161"/>
                <a:gd name="T1" fmla="*/ 1 h 86"/>
                <a:gd name="T2" fmla="*/ 0 w 161"/>
                <a:gd name="T3" fmla="*/ 0 h 86"/>
                <a:gd name="T4" fmla="*/ 2 w 161"/>
                <a:gd name="T5" fmla="*/ 0 h 86"/>
                <a:gd name="T6" fmla="*/ 2 w 161"/>
                <a:gd name="T7" fmla="*/ 1 h 86"/>
                <a:gd name="T8" fmla="*/ 0 60000 65536"/>
                <a:gd name="T9" fmla="*/ 0 60000 65536"/>
                <a:gd name="T10" fmla="*/ 0 60000 65536"/>
                <a:gd name="T11" fmla="*/ 0 60000 65536"/>
                <a:gd name="T12" fmla="*/ 0 w 161"/>
                <a:gd name="T13" fmla="*/ 0 h 86"/>
                <a:gd name="T14" fmla="*/ 161 w 161"/>
                <a:gd name="T15" fmla="*/ 86 h 86"/>
              </a:gdLst>
              <a:ahLst/>
              <a:cxnLst>
                <a:cxn ang="T8">
                  <a:pos x="T0" y="T1"/>
                </a:cxn>
                <a:cxn ang="T9">
                  <a:pos x="T2" y="T3"/>
                </a:cxn>
                <a:cxn ang="T10">
                  <a:pos x="T4" y="T5"/>
                </a:cxn>
                <a:cxn ang="T11">
                  <a:pos x="T6" y="T7"/>
                </a:cxn>
              </a:cxnLst>
              <a:rect l="T12" t="T13" r="T14" b="T15"/>
              <a:pathLst>
                <a:path w="161" h="86">
                  <a:moveTo>
                    <a:pt x="161" y="86"/>
                  </a:moveTo>
                  <a:lnTo>
                    <a:pt x="0" y="43"/>
                  </a:lnTo>
                  <a:lnTo>
                    <a:pt x="161" y="0"/>
                  </a:lnTo>
                  <a:lnTo>
                    <a:pt x="161" y="86"/>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37" name="Freeform 80">
              <a:extLst>
                <a:ext uri="{FF2B5EF4-FFF2-40B4-BE49-F238E27FC236}">
                  <a16:creationId xmlns:a16="http://schemas.microsoft.com/office/drawing/2014/main" id="{2485A6C7-8E26-49E4-8265-E552BEDB1903}"/>
                </a:ext>
              </a:extLst>
            </p:cNvPr>
            <p:cNvSpPr>
              <a:spLocks/>
            </p:cNvSpPr>
            <p:nvPr/>
          </p:nvSpPr>
          <p:spPr bwMode="auto">
            <a:xfrm>
              <a:off x="529" y="1904"/>
              <a:ext cx="123" cy="45"/>
            </a:xfrm>
            <a:custGeom>
              <a:avLst/>
              <a:gdLst>
                <a:gd name="T0" fmla="*/ 5 w 367"/>
                <a:gd name="T1" fmla="*/ 1 h 159"/>
                <a:gd name="T2" fmla="*/ 1 w 367"/>
                <a:gd name="T3" fmla="*/ 1 h 159"/>
                <a:gd name="T4" fmla="*/ 1 w 367"/>
                <a:gd name="T5" fmla="*/ 1 h 159"/>
                <a:gd name="T6" fmla="*/ 0 w 367"/>
                <a:gd name="T7" fmla="*/ 1 h 159"/>
                <a:gd name="T8" fmla="*/ 1 w 367"/>
                <a:gd name="T9" fmla="*/ 0 h 159"/>
                <a:gd name="T10" fmla="*/ 1 w 367"/>
                <a:gd name="T11" fmla="*/ 0 h 159"/>
                <a:gd name="T12" fmla="*/ 5 w 367"/>
                <a:gd name="T13" fmla="*/ 0 h 159"/>
                <a:gd name="T14" fmla="*/ 0 60000 65536"/>
                <a:gd name="T15" fmla="*/ 0 60000 65536"/>
                <a:gd name="T16" fmla="*/ 0 60000 65536"/>
                <a:gd name="T17" fmla="*/ 0 60000 65536"/>
                <a:gd name="T18" fmla="*/ 0 60000 65536"/>
                <a:gd name="T19" fmla="*/ 0 60000 65536"/>
                <a:gd name="T20" fmla="*/ 0 60000 65536"/>
                <a:gd name="T21" fmla="*/ 0 w 367"/>
                <a:gd name="T22" fmla="*/ 0 h 159"/>
                <a:gd name="T23" fmla="*/ 367 w 367"/>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7" h="159">
                  <a:moveTo>
                    <a:pt x="367" y="106"/>
                  </a:moveTo>
                  <a:lnTo>
                    <a:pt x="98" y="104"/>
                  </a:lnTo>
                  <a:lnTo>
                    <a:pt x="98" y="159"/>
                  </a:lnTo>
                  <a:lnTo>
                    <a:pt x="0" y="80"/>
                  </a:lnTo>
                  <a:lnTo>
                    <a:pt x="98" y="0"/>
                  </a:lnTo>
                  <a:lnTo>
                    <a:pt x="98" y="47"/>
                  </a:lnTo>
                  <a:lnTo>
                    <a:pt x="367" y="47"/>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38" name="Line 81">
              <a:extLst>
                <a:ext uri="{FF2B5EF4-FFF2-40B4-BE49-F238E27FC236}">
                  <a16:creationId xmlns:a16="http://schemas.microsoft.com/office/drawing/2014/main" id="{BA6B5FDF-E9F4-4D74-8EE6-C03AFF09641F}"/>
                </a:ext>
              </a:extLst>
            </p:cNvPr>
            <p:cNvSpPr>
              <a:spLocks noChangeShapeType="1"/>
            </p:cNvSpPr>
            <p:nvPr/>
          </p:nvSpPr>
          <p:spPr bwMode="auto">
            <a:xfrm flipH="1">
              <a:off x="597" y="1227"/>
              <a:ext cx="1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39" name="Line 82">
              <a:extLst>
                <a:ext uri="{FF2B5EF4-FFF2-40B4-BE49-F238E27FC236}">
                  <a16:creationId xmlns:a16="http://schemas.microsoft.com/office/drawing/2014/main" id="{1CD4C496-5ACF-43F5-907B-CB87BE6F211D}"/>
                </a:ext>
              </a:extLst>
            </p:cNvPr>
            <p:cNvSpPr>
              <a:spLocks noChangeShapeType="1"/>
            </p:cNvSpPr>
            <p:nvPr/>
          </p:nvSpPr>
          <p:spPr bwMode="auto">
            <a:xfrm>
              <a:off x="434" y="1227"/>
              <a:ext cx="1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40" name="Freeform 83">
              <a:extLst>
                <a:ext uri="{FF2B5EF4-FFF2-40B4-BE49-F238E27FC236}">
                  <a16:creationId xmlns:a16="http://schemas.microsoft.com/office/drawing/2014/main" id="{20D93A3A-FDAB-4396-84EF-CFB5EC6344C3}"/>
                </a:ext>
              </a:extLst>
            </p:cNvPr>
            <p:cNvSpPr>
              <a:spLocks noChangeArrowheads="1"/>
            </p:cNvSpPr>
            <p:nvPr/>
          </p:nvSpPr>
          <p:spPr bwMode="auto">
            <a:xfrm>
              <a:off x="544" y="1214"/>
              <a:ext cx="53" cy="24"/>
            </a:xfrm>
            <a:custGeom>
              <a:avLst/>
              <a:gdLst>
                <a:gd name="T0" fmla="*/ 0 w 161"/>
                <a:gd name="T1" fmla="*/ 0 h 87"/>
                <a:gd name="T2" fmla="*/ 2 w 161"/>
                <a:gd name="T3" fmla="*/ 0 h 87"/>
                <a:gd name="T4" fmla="*/ 0 w 161"/>
                <a:gd name="T5" fmla="*/ 1 h 87"/>
                <a:gd name="T6" fmla="*/ 0 w 161"/>
                <a:gd name="T7" fmla="*/ 0 h 87"/>
                <a:gd name="T8" fmla="*/ 0 60000 65536"/>
                <a:gd name="T9" fmla="*/ 0 60000 65536"/>
                <a:gd name="T10" fmla="*/ 0 60000 65536"/>
                <a:gd name="T11" fmla="*/ 0 60000 65536"/>
                <a:gd name="T12" fmla="*/ 0 w 161"/>
                <a:gd name="T13" fmla="*/ 0 h 87"/>
                <a:gd name="T14" fmla="*/ 161 w 161"/>
                <a:gd name="T15" fmla="*/ 87 h 87"/>
              </a:gdLst>
              <a:ahLst/>
              <a:cxnLst>
                <a:cxn ang="T8">
                  <a:pos x="T0" y="T1"/>
                </a:cxn>
                <a:cxn ang="T9">
                  <a:pos x="T2" y="T3"/>
                </a:cxn>
                <a:cxn ang="T10">
                  <a:pos x="T4" y="T5"/>
                </a:cxn>
                <a:cxn ang="T11">
                  <a:pos x="T6" y="T7"/>
                </a:cxn>
              </a:cxnLst>
              <a:rect l="T12" t="T13" r="T14" b="T15"/>
              <a:pathLst>
                <a:path w="161" h="87">
                  <a:moveTo>
                    <a:pt x="0" y="0"/>
                  </a:moveTo>
                  <a:lnTo>
                    <a:pt x="161" y="44"/>
                  </a:lnTo>
                  <a:lnTo>
                    <a:pt x="0" y="8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41" name="Freeform 84">
              <a:extLst>
                <a:ext uri="{FF2B5EF4-FFF2-40B4-BE49-F238E27FC236}">
                  <a16:creationId xmlns:a16="http://schemas.microsoft.com/office/drawing/2014/main" id="{A8E744CB-E2A4-42F7-922F-30F9A82EDCE5}"/>
                </a:ext>
              </a:extLst>
            </p:cNvPr>
            <p:cNvSpPr>
              <a:spLocks/>
            </p:cNvSpPr>
            <p:nvPr/>
          </p:nvSpPr>
          <p:spPr bwMode="auto">
            <a:xfrm>
              <a:off x="977" y="1553"/>
              <a:ext cx="92" cy="396"/>
            </a:xfrm>
            <a:custGeom>
              <a:avLst/>
              <a:gdLst>
                <a:gd name="T0" fmla="*/ 3 w 276"/>
                <a:gd name="T1" fmla="*/ 0 h 1397"/>
                <a:gd name="T2" fmla="*/ 3 w 276"/>
                <a:gd name="T3" fmla="*/ 9 h 1397"/>
                <a:gd name="T4" fmla="*/ 1 w 276"/>
                <a:gd name="T5" fmla="*/ 9 h 1397"/>
                <a:gd name="T6" fmla="*/ 1 w 276"/>
                <a:gd name="T7" fmla="*/ 9 h 1397"/>
                <a:gd name="T8" fmla="*/ 0 w 276"/>
                <a:gd name="T9" fmla="*/ 9 h 1397"/>
                <a:gd name="T10" fmla="*/ 1 w 276"/>
                <a:gd name="T11" fmla="*/ 8 h 1397"/>
                <a:gd name="T12" fmla="*/ 1 w 276"/>
                <a:gd name="T13" fmla="*/ 8 h 1397"/>
                <a:gd name="T14" fmla="*/ 2 w 276"/>
                <a:gd name="T15" fmla="*/ 8 h 1397"/>
                <a:gd name="T16" fmla="*/ 2 w 276"/>
                <a:gd name="T17" fmla="*/ 0 h 13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6"/>
                <a:gd name="T28" fmla="*/ 0 h 1397"/>
                <a:gd name="T29" fmla="*/ 276 w 276"/>
                <a:gd name="T30" fmla="*/ 1397 h 13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6" h="1397">
                  <a:moveTo>
                    <a:pt x="276" y="0"/>
                  </a:moveTo>
                  <a:lnTo>
                    <a:pt x="276" y="1344"/>
                  </a:lnTo>
                  <a:lnTo>
                    <a:pt x="85" y="1342"/>
                  </a:lnTo>
                  <a:lnTo>
                    <a:pt x="85" y="1397"/>
                  </a:lnTo>
                  <a:lnTo>
                    <a:pt x="0" y="1304"/>
                  </a:lnTo>
                  <a:lnTo>
                    <a:pt x="79" y="1219"/>
                  </a:lnTo>
                  <a:lnTo>
                    <a:pt x="79" y="1285"/>
                  </a:lnTo>
                  <a:lnTo>
                    <a:pt x="196" y="1285"/>
                  </a:lnTo>
                  <a:lnTo>
                    <a:pt x="196"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42" name="Line 85">
              <a:extLst>
                <a:ext uri="{FF2B5EF4-FFF2-40B4-BE49-F238E27FC236}">
                  <a16:creationId xmlns:a16="http://schemas.microsoft.com/office/drawing/2014/main" id="{D9118E6B-81E9-4937-AFF2-F7456D7F8D05}"/>
                </a:ext>
              </a:extLst>
            </p:cNvPr>
            <p:cNvSpPr>
              <a:spLocks noChangeShapeType="1"/>
            </p:cNvSpPr>
            <p:nvPr/>
          </p:nvSpPr>
          <p:spPr bwMode="auto">
            <a:xfrm flipH="1">
              <a:off x="950" y="1553"/>
              <a:ext cx="24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43" name="Freeform 86">
              <a:extLst>
                <a:ext uri="{FF2B5EF4-FFF2-40B4-BE49-F238E27FC236}">
                  <a16:creationId xmlns:a16="http://schemas.microsoft.com/office/drawing/2014/main" id="{87FB5A0B-0837-46B0-A45E-3551C4F8CAAF}"/>
                </a:ext>
              </a:extLst>
            </p:cNvPr>
            <p:cNvSpPr>
              <a:spLocks/>
            </p:cNvSpPr>
            <p:nvPr/>
          </p:nvSpPr>
          <p:spPr bwMode="auto">
            <a:xfrm>
              <a:off x="912" y="1514"/>
              <a:ext cx="282" cy="26"/>
            </a:xfrm>
            <a:custGeom>
              <a:avLst/>
              <a:gdLst>
                <a:gd name="T0" fmla="*/ 0 w 846"/>
                <a:gd name="T1" fmla="*/ 1 h 92"/>
                <a:gd name="T2" fmla="*/ 0 w 846"/>
                <a:gd name="T3" fmla="*/ 0 h 92"/>
                <a:gd name="T4" fmla="*/ 1 w 846"/>
                <a:gd name="T5" fmla="*/ 0 h 92"/>
                <a:gd name="T6" fmla="*/ 1 w 846"/>
                <a:gd name="T7" fmla="*/ 0 h 92"/>
                <a:gd name="T8" fmla="*/ 10 w 846"/>
                <a:gd name="T9" fmla="*/ 0 h 92"/>
                <a:gd name="T10" fmla="*/ 0 60000 65536"/>
                <a:gd name="T11" fmla="*/ 0 60000 65536"/>
                <a:gd name="T12" fmla="*/ 0 60000 65536"/>
                <a:gd name="T13" fmla="*/ 0 60000 65536"/>
                <a:gd name="T14" fmla="*/ 0 60000 65536"/>
                <a:gd name="T15" fmla="*/ 0 w 846"/>
                <a:gd name="T16" fmla="*/ 0 h 92"/>
                <a:gd name="T17" fmla="*/ 846 w 846"/>
                <a:gd name="T18" fmla="*/ 92 h 92"/>
              </a:gdLst>
              <a:ahLst/>
              <a:cxnLst>
                <a:cxn ang="T10">
                  <a:pos x="T0" y="T1"/>
                </a:cxn>
                <a:cxn ang="T11">
                  <a:pos x="T2" y="T3"/>
                </a:cxn>
                <a:cxn ang="T12">
                  <a:pos x="T4" y="T5"/>
                </a:cxn>
                <a:cxn ang="T13">
                  <a:pos x="T6" y="T7"/>
                </a:cxn>
                <a:cxn ang="T14">
                  <a:pos x="T8" y="T9"/>
                </a:cxn>
              </a:cxnLst>
              <a:rect l="T15" t="T16" r="T17" b="T18"/>
              <a:pathLst>
                <a:path w="846" h="92">
                  <a:moveTo>
                    <a:pt x="0" y="92"/>
                  </a:moveTo>
                  <a:lnTo>
                    <a:pt x="32" y="68"/>
                  </a:lnTo>
                  <a:lnTo>
                    <a:pt x="113" y="0"/>
                  </a:lnTo>
                  <a:lnTo>
                    <a:pt x="113" y="41"/>
                  </a:lnTo>
                  <a:lnTo>
                    <a:pt x="846" y="41"/>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44" name="Freeform 87">
              <a:extLst>
                <a:ext uri="{FF2B5EF4-FFF2-40B4-BE49-F238E27FC236}">
                  <a16:creationId xmlns:a16="http://schemas.microsoft.com/office/drawing/2014/main" id="{CEE1D405-1C5A-4370-AC92-042E0949BECA}"/>
                </a:ext>
              </a:extLst>
            </p:cNvPr>
            <p:cNvSpPr>
              <a:spLocks/>
            </p:cNvSpPr>
            <p:nvPr/>
          </p:nvSpPr>
          <p:spPr bwMode="auto">
            <a:xfrm>
              <a:off x="911" y="1542"/>
              <a:ext cx="39" cy="26"/>
            </a:xfrm>
            <a:custGeom>
              <a:avLst/>
              <a:gdLst>
                <a:gd name="T0" fmla="*/ 1 w 116"/>
                <a:gd name="T1" fmla="*/ 0 h 92"/>
                <a:gd name="T2" fmla="*/ 1 w 116"/>
                <a:gd name="T3" fmla="*/ 1 h 92"/>
                <a:gd name="T4" fmla="*/ 0 w 116"/>
                <a:gd name="T5" fmla="*/ 0 h 92"/>
                <a:gd name="T6" fmla="*/ 0 60000 65536"/>
                <a:gd name="T7" fmla="*/ 0 60000 65536"/>
                <a:gd name="T8" fmla="*/ 0 60000 65536"/>
                <a:gd name="T9" fmla="*/ 0 w 116"/>
                <a:gd name="T10" fmla="*/ 0 h 92"/>
                <a:gd name="T11" fmla="*/ 116 w 116"/>
                <a:gd name="T12" fmla="*/ 92 h 92"/>
              </a:gdLst>
              <a:ahLst/>
              <a:cxnLst>
                <a:cxn ang="T6">
                  <a:pos x="T0" y="T1"/>
                </a:cxn>
                <a:cxn ang="T7">
                  <a:pos x="T2" y="T3"/>
                </a:cxn>
                <a:cxn ang="T8">
                  <a:pos x="T4" y="T5"/>
                </a:cxn>
              </a:cxnLst>
              <a:rect l="T9" t="T10" r="T11" b="T12"/>
              <a:pathLst>
                <a:path w="116" h="92">
                  <a:moveTo>
                    <a:pt x="116" y="40"/>
                  </a:moveTo>
                  <a:lnTo>
                    <a:pt x="116" y="92"/>
                  </a:lnTo>
                  <a:lnTo>
                    <a:pt x="0"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45" name="Freeform 88">
              <a:extLst>
                <a:ext uri="{FF2B5EF4-FFF2-40B4-BE49-F238E27FC236}">
                  <a16:creationId xmlns:a16="http://schemas.microsoft.com/office/drawing/2014/main" id="{F0DECACE-63F8-4F41-9152-A7720C1E0265}"/>
                </a:ext>
              </a:extLst>
            </p:cNvPr>
            <p:cNvSpPr>
              <a:spLocks/>
            </p:cNvSpPr>
            <p:nvPr/>
          </p:nvSpPr>
          <p:spPr bwMode="auto">
            <a:xfrm>
              <a:off x="1194" y="1514"/>
              <a:ext cx="638" cy="26"/>
            </a:xfrm>
            <a:custGeom>
              <a:avLst/>
              <a:gdLst>
                <a:gd name="T0" fmla="*/ 0 w 1914"/>
                <a:gd name="T1" fmla="*/ 0 h 91"/>
                <a:gd name="T2" fmla="*/ 21 w 1914"/>
                <a:gd name="T3" fmla="*/ 0 h 91"/>
                <a:gd name="T4" fmla="*/ 21 w 1914"/>
                <a:gd name="T5" fmla="*/ 0 h 91"/>
                <a:gd name="T6" fmla="*/ 24 w 1914"/>
                <a:gd name="T7" fmla="*/ 1 h 91"/>
                <a:gd name="T8" fmla="*/ 0 60000 65536"/>
                <a:gd name="T9" fmla="*/ 0 60000 65536"/>
                <a:gd name="T10" fmla="*/ 0 60000 65536"/>
                <a:gd name="T11" fmla="*/ 0 60000 65536"/>
                <a:gd name="T12" fmla="*/ 0 w 1914"/>
                <a:gd name="T13" fmla="*/ 0 h 91"/>
                <a:gd name="T14" fmla="*/ 1914 w 1914"/>
                <a:gd name="T15" fmla="*/ 91 h 91"/>
              </a:gdLst>
              <a:ahLst/>
              <a:cxnLst>
                <a:cxn ang="T8">
                  <a:pos x="T0" y="T1"/>
                </a:cxn>
                <a:cxn ang="T9">
                  <a:pos x="T2" y="T3"/>
                </a:cxn>
                <a:cxn ang="T10">
                  <a:pos x="T4" y="T5"/>
                </a:cxn>
                <a:cxn ang="T11">
                  <a:pos x="T6" y="T7"/>
                </a:cxn>
              </a:cxnLst>
              <a:rect l="T12" t="T13" r="T14" b="T15"/>
              <a:pathLst>
                <a:path w="1914" h="91">
                  <a:moveTo>
                    <a:pt x="0" y="39"/>
                  </a:moveTo>
                  <a:lnTo>
                    <a:pt x="1710" y="39"/>
                  </a:lnTo>
                  <a:lnTo>
                    <a:pt x="1710" y="0"/>
                  </a:lnTo>
                  <a:lnTo>
                    <a:pt x="1914" y="91"/>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46" name="Freeform 89">
              <a:extLst>
                <a:ext uri="{FF2B5EF4-FFF2-40B4-BE49-F238E27FC236}">
                  <a16:creationId xmlns:a16="http://schemas.microsoft.com/office/drawing/2014/main" id="{73BD0E3A-6A0B-477F-B804-6C8F607E9977}"/>
                </a:ext>
              </a:extLst>
            </p:cNvPr>
            <p:cNvSpPr>
              <a:spLocks/>
            </p:cNvSpPr>
            <p:nvPr/>
          </p:nvSpPr>
          <p:spPr bwMode="auto">
            <a:xfrm>
              <a:off x="1194" y="1540"/>
              <a:ext cx="638" cy="28"/>
            </a:xfrm>
            <a:custGeom>
              <a:avLst/>
              <a:gdLst>
                <a:gd name="T0" fmla="*/ 0 w 1914"/>
                <a:gd name="T1" fmla="*/ 0 h 101"/>
                <a:gd name="T2" fmla="*/ 21 w 1914"/>
                <a:gd name="T3" fmla="*/ 0 h 101"/>
                <a:gd name="T4" fmla="*/ 21 w 1914"/>
                <a:gd name="T5" fmla="*/ 1 h 101"/>
                <a:gd name="T6" fmla="*/ 24 w 1914"/>
                <a:gd name="T7" fmla="*/ 0 h 101"/>
                <a:gd name="T8" fmla="*/ 0 60000 65536"/>
                <a:gd name="T9" fmla="*/ 0 60000 65536"/>
                <a:gd name="T10" fmla="*/ 0 60000 65536"/>
                <a:gd name="T11" fmla="*/ 0 60000 65536"/>
                <a:gd name="T12" fmla="*/ 0 w 1914"/>
                <a:gd name="T13" fmla="*/ 0 h 101"/>
                <a:gd name="T14" fmla="*/ 1914 w 1914"/>
                <a:gd name="T15" fmla="*/ 101 h 101"/>
              </a:gdLst>
              <a:ahLst/>
              <a:cxnLst>
                <a:cxn ang="T8">
                  <a:pos x="T0" y="T1"/>
                </a:cxn>
                <a:cxn ang="T9">
                  <a:pos x="T2" y="T3"/>
                </a:cxn>
                <a:cxn ang="T10">
                  <a:pos x="T4" y="T5"/>
                </a:cxn>
                <a:cxn ang="T11">
                  <a:pos x="T6" y="T7"/>
                </a:cxn>
              </a:cxnLst>
              <a:rect l="T12" t="T13" r="T14" b="T15"/>
              <a:pathLst>
                <a:path w="1914" h="101">
                  <a:moveTo>
                    <a:pt x="0" y="47"/>
                  </a:moveTo>
                  <a:lnTo>
                    <a:pt x="1710" y="47"/>
                  </a:lnTo>
                  <a:lnTo>
                    <a:pt x="1710" y="101"/>
                  </a:lnTo>
                  <a:lnTo>
                    <a:pt x="1914"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47" name="Line 90">
              <a:extLst>
                <a:ext uri="{FF2B5EF4-FFF2-40B4-BE49-F238E27FC236}">
                  <a16:creationId xmlns:a16="http://schemas.microsoft.com/office/drawing/2014/main" id="{F0E99E22-1620-4696-BE24-1F8A122FB0D5}"/>
                </a:ext>
              </a:extLst>
            </p:cNvPr>
            <p:cNvSpPr>
              <a:spLocks noChangeShapeType="1"/>
            </p:cNvSpPr>
            <p:nvPr/>
          </p:nvSpPr>
          <p:spPr bwMode="auto">
            <a:xfrm flipH="1">
              <a:off x="1378" y="1985"/>
              <a:ext cx="2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48" name="Freeform 91">
              <a:extLst>
                <a:ext uri="{FF2B5EF4-FFF2-40B4-BE49-F238E27FC236}">
                  <a16:creationId xmlns:a16="http://schemas.microsoft.com/office/drawing/2014/main" id="{6580A8B3-6663-4823-97DA-5110E4220FA7}"/>
                </a:ext>
              </a:extLst>
            </p:cNvPr>
            <p:cNvSpPr>
              <a:spLocks/>
            </p:cNvSpPr>
            <p:nvPr/>
          </p:nvSpPr>
          <p:spPr bwMode="auto">
            <a:xfrm>
              <a:off x="1329" y="1612"/>
              <a:ext cx="215" cy="401"/>
            </a:xfrm>
            <a:custGeom>
              <a:avLst/>
              <a:gdLst>
                <a:gd name="T0" fmla="*/ 8 w 647"/>
                <a:gd name="T1" fmla="*/ 9 h 1416"/>
                <a:gd name="T2" fmla="*/ 0 w 647"/>
                <a:gd name="T3" fmla="*/ 9 h 1416"/>
                <a:gd name="T4" fmla="*/ 0 w 647"/>
                <a:gd name="T5" fmla="*/ 0 h 1416"/>
                <a:gd name="T6" fmla="*/ 0 w 647"/>
                <a:gd name="T7" fmla="*/ 0 h 1416"/>
                <a:gd name="T8" fmla="*/ 0 60000 65536"/>
                <a:gd name="T9" fmla="*/ 0 60000 65536"/>
                <a:gd name="T10" fmla="*/ 0 60000 65536"/>
                <a:gd name="T11" fmla="*/ 0 60000 65536"/>
                <a:gd name="T12" fmla="*/ 0 w 647"/>
                <a:gd name="T13" fmla="*/ 0 h 1416"/>
                <a:gd name="T14" fmla="*/ 647 w 647"/>
                <a:gd name="T15" fmla="*/ 1416 h 1416"/>
              </a:gdLst>
              <a:ahLst/>
              <a:cxnLst>
                <a:cxn ang="T8">
                  <a:pos x="T0" y="T1"/>
                </a:cxn>
                <a:cxn ang="T9">
                  <a:pos x="T2" y="T3"/>
                </a:cxn>
                <a:cxn ang="T10">
                  <a:pos x="T4" y="T5"/>
                </a:cxn>
                <a:cxn ang="T11">
                  <a:pos x="T6" y="T7"/>
                </a:cxn>
              </a:cxnLst>
              <a:rect l="T12" t="T13" r="T14" b="T15"/>
              <a:pathLst>
                <a:path w="647" h="1416">
                  <a:moveTo>
                    <a:pt x="647" y="1416"/>
                  </a:moveTo>
                  <a:lnTo>
                    <a:pt x="36" y="1416"/>
                  </a:lnTo>
                  <a:lnTo>
                    <a:pt x="36" y="0"/>
                  </a:lnTo>
                  <a:lnTo>
                    <a:pt x="0"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49" name="Freeform 92">
              <a:extLst>
                <a:ext uri="{FF2B5EF4-FFF2-40B4-BE49-F238E27FC236}">
                  <a16:creationId xmlns:a16="http://schemas.microsoft.com/office/drawing/2014/main" id="{121D594F-9CC7-4950-88C9-47CC10B3CC31}"/>
                </a:ext>
              </a:extLst>
            </p:cNvPr>
            <p:cNvSpPr>
              <a:spLocks/>
            </p:cNvSpPr>
            <p:nvPr/>
          </p:nvSpPr>
          <p:spPr bwMode="auto">
            <a:xfrm>
              <a:off x="1375" y="1612"/>
              <a:ext cx="13" cy="373"/>
            </a:xfrm>
            <a:custGeom>
              <a:avLst/>
              <a:gdLst>
                <a:gd name="T0" fmla="*/ 0 w 38"/>
                <a:gd name="T1" fmla="*/ 8 h 1317"/>
                <a:gd name="T2" fmla="*/ 0 w 38"/>
                <a:gd name="T3" fmla="*/ 0 h 1317"/>
                <a:gd name="T4" fmla="*/ 0 w 38"/>
                <a:gd name="T5" fmla="*/ 0 h 1317"/>
                <a:gd name="T6" fmla="*/ 0 60000 65536"/>
                <a:gd name="T7" fmla="*/ 0 60000 65536"/>
                <a:gd name="T8" fmla="*/ 0 60000 65536"/>
                <a:gd name="T9" fmla="*/ 0 w 38"/>
                <a:gd name="T10" fmla="*/ 0 h 1317"/>
                <a:gd name="T11" fmla="*/ 38 w 38"/>
                <a:gd name="T12" fmla="*/ 1317 h 1317"/>
              </a:gdLst>
              <a:ahLst/>
              <a:cxnLst>
                <a:cxn ang="T6">
                  <a:pos x="T0" y="T1"/>
                </a:cxn>
                <a:cxn ang="T7">
                  <a:pos x="T2" y="T3"/>
                </a:cxn>
                <a:cxn ang="T8">
                  <a:pos x="T4" y="T5"/>
                </a:cxn>
              </a:cxnLst>
              <a:rect l="T9" t="T10" r="T11" b="T12"/>
              <a:pathLst>
                <a:path w="38" h="1317">
                  <a:moveTo>
                    <a:pt x="0" y="1317"/>
                  </a:moveTo>
                  <a:lnTo>
                    <a:pt x="0" y="0"/>
                  </a:lnTo>
                  <a:lnTo>
                    <a:pt x="38"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50" name="Line 93">
              <a:extLst>
                <a:ext uri="{FF2B5EF4-FFF2-40B4-BE49-F238E27FC236}">
                  <a16:creationId xmlns:a16="http://schemas.microsoft.com/office/drawing/2014/main" id="{042E6C52-8CED-4C17-9BCB-ABD42588F1AC}"/>
                </a:ext>
              </a:extLst>
            </p:cNvPr>
            <p:cNvSpPr>
              <a:spLocks noChangeShapeType="1"/>
            </p:cNvSpPr>
            <p:nvPr/>
          </p:nvSpPr>
          <p:spPr bwMode="auto">
            <a:xfrm flipV="1">
              <a:off x="1327" y="1565"/>
              <a:ext cx="33" cy="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51" name="Line 94">
              <a:extLst>
                <a:ext uri="{FF2B5EF4-FFF2-40B4-BE49-F238E27FC236}">
                  <a16:creationId xmlns:a16="http://schemas.microsoft.com/office/drawing/2014/main" id="{FECCF04D-55D3-41A1-A24A-9FBCCF6F9153}"/>
                </a:ext>
              </a:extLst>
            </p:cNvPr>
            <p:cNvSpPr>
              <a:spLocks noChangeShapeType="1"/>
            </p:cNvSpPr>
            <p:nvPr/>
          </p:nvSpPr>
          <p:spPr bwMode="auto">
            <a:xfrm flipH="1" flipV="1">
              <a:off x="1363" y="1565"/>
              <a:ext cx="32" cy="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52" name="Line 95">
              <a:extLst>
                <a:ext uri="{FF2B5EF4-FFF2-40B4-BE49-F238E27FC236}">
                  <a16:creationId xmlns:a16="http://schemas.microsoft.com/office/drawing/2014/main" id="{C30330DF-2899-4C8C-AD4E-81AB1F9986B2}"/>
                </a:ext>
              </a:extLst>
            </p:cNvPr>
            <p:cNvSpPr>
              <a:spLocks noChangeShapeType="1"/>
            </p:cNvSpPr>
            <p:nvPr/>
          </p:nvSpPr>
          <p:spPr bwMode="auto">
            <a:xfrm>
              <a:off x="2104" y="1086"/>
              <a:ext cx="1"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53" name="Line 96">
              <a:extLst>
                <a:ext uri="{FF2B5EF4-FFF2-40B4-BE49-F238E27FC236}">
                  <a16:creationId xmlns:a16="http://schemas.microsoft.com/office/drawing/2014/main" id="{FD536802-3148-4E84-BF5B-EBF74ECE18FA}"/>
                </a:ext>
              </a:extLst>
            </p:cNvPr>
            <p:cNvSpPr>
              <a:spLocks noChangeShapeType="1"/>
            </p:cNvSpPr>
            <p:nvPr/>
          </p:nvSpPr>
          <p:spPr bwMode="auto">
            <a:xfrm flipH="1">
              <a:off x="1941" y="1086"/>
              <a:ext cx="1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54" name="Line 97">
              <a:extLst>
                <a:ext uri="{FF2B5EF4-FFF2-40B4-BE49-F238E27FC236}">
                  <a16:creationId xmlns:a16="http://schemas.microsoft.com/office/drawing/2014/main" id="{E438F9CA-226F-4D8F-ACF0-72D88DB9A27C}"/>
                </a:ext>
              </a:extLst>
            </p:cNvPr>
            <p:cNvSpPr>
              <a:spLocks noChangeShapeType="1"/>
            </p:cNvSpPr>
            <p:nvPr/>
          </p:nvSpPr>
          <p:spPr bwMode="auto">
            <a:xfrm flipH="1">
              <a:off x="1941" y="1170"/>
              <a:ext cx="163"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55" name="Freeform 98">
              <a:extLst>
                <a:ext uri="{FF2B5EF4-FFF2-40B4-BE49-F238E27FC236}">
                  <a16:creationId xmlns:a16="http://schemas.microsoft.com/office/drawing/2014/main" id="{2B7BCBEF-D518-4681-8A9A-FF8CAE4C3739}"/>
                </a:ext>
              </a:extLst>
            </p:cNvPr>
            <p:cNvSpPr>
              <a:spLocks/>
            </p:cNvSpPr>
            <p:nvPr/>
          </p:nvSpPr>
          <p:spPr bwMode="auto">
            <a:xfrm>
              <a:off x="1887" y="1086"/>
              <a:ext cx="54" cy="47"/>
            </a:xfrm>
            <a:custGeom>
              <a:avLst/>
              <a:gdLst>
                <a:gd name="T0" fmla="*/ 2 w 163"/>
                <a:gd name="T1" fmla="*/ 0 h 165"/>
                <a:gd name="T2" fmla="*/ 2 w 163"/>
                <a:gd name="T3" fmla="*/ 0 h 165"/>
                <a:gd name="T4" fmla="*/ 2 w 163"/>
                <a:gd name="T5" fmla="*/ 0 h 165"/>
                <a:gd name="T6" fmla="*/ 2 w 163"/>
                <a:gd name="T7" fmla="*/ 0 h 165"/>
                <a:gd name="T8" fmla="*/ 2 w 163"/>
                <a:gd name="T9" fmla="*/ 0 h 165"/>
                <a:gd name="T10" fmla="*/ 1 w 163"/>
                <a:gd name="T11" fmla="*/ 0 h 165"/>
                <a:gd name="T12" fmla="*/ 1 w 163"/>
                <a:gd name="T13" fmla="*/ 0 h 165"/>
                <a:gd name="T14" fmla="*/ 1 w 163"/>
                <a:gd name="T15" fmla="*/ 0 h 165"/>
                <a:gd name="T16" fmla="*/ 1 w 163"/>
                <a:gd name="T17" fmla="*/ 0 h 165"/>
                <a:gd name="T18" fmla="*/ 1 w 163"/>
                <a:gd name="T19" fmla="*/ 0 h 165"/>
                <a:gd name="T20" fmla="*/ 1 w 163"/>
                <a:gd name="T21" fmla="*/ 0 h 165"/>
                <a:gd name="T22" fmla="*/ 1 w 163"/>
                <a:gd name="T23" fmla="*/ 0 h 165"/>
                <a:gd name="T24" fmla="*/ 1 w 163"/>
                <a:gd name="T25" fmla="*/ 0 h 165"/>
                <a:gd name="T26" fmla="*/ 1 w 163"/>
                <a:gd name="T27" fmla="*/ 0 h 165"/>
                <a:gd name="T28" fmla="*/ 1 w 163"/>
                <a:gd name="T29" fmla="*/ 0 h 165"/>
                <a:gd name="T30" fmla="*/ 1 w 163"/>
                <a:gd name="T31" fmla="*/ 0 h 165"/>
                <a:gd name="T32" fmla="*/ 1 w 163"/>
                <a:gd name="T33" fmla="*/ 0 h 165"/>
                <a:gd name="T34" fmla="*/ 1 w 163"/>
                <a:gd name="T35" fmla="*/ 0 h 165"/>
                <a:gd name="T36" fmla="*/ 0 w 163"/>
                <a:gd name="T37" fmla="*/ 0 h 165"/>
                <a:gd name="T38" fmla="*/ 0 w 163"/>
                <a:gd name="T39" fmla="*/ 1 h 165"/>
                <a:gd name="T40" fmla="*/ 0 w 163"/>
                <a:gd name="T41" fmla="*/ 1 h 165"/>
                <a:gd name="T42" fmla="*/ 0 w 163"/>
                <a:gd name="T43" fmla="*/ 1 h 165"/>
                <a:gd name="T44" fmla="*/ 0 w 163"/>
                <a:gd name="T45" fmla="*/ 1 h 165"/>
                <a:gd name="T46" fmla="*/ 0 w 163"/>
                <a:gd name="T47" fmla="*/ 1 h 165"/>
                <a:gd name="T48" fmla="*/ 0 w 163"/>
                <a:gd name="T49" fmla="*/ 1 h 165"/>
                <a:gd name="T50" fmla="*/ 0 w 163"/>
                <a:gd name="T51" fmla="*/ 1 h 165"/>
                <a:gd name="T52" fmla="*/ 0 w 163"/>
                <a:gd name="T53" fmla="*/ 1 h 165"/>
                <a:gd name="T54" fmla="*/ 0 w 163"/>
                <a:gd name="T55" fmla="*/ 1 h 165"/>
                <a:gd name="T56" fmla="*/ 0 w 163"/>
                <a:gd name="T57" fmla="*/ 1 h 165"/>
                <a:gd name="T58" fmla="*/ 0 w 163"/>
                <a:gd name="T59" fmla="*/ 1 h 165"/>
                <a:gd name="T60" fmla="*/ 0 w 163"/>
                <a:gd name="T61" fmla="*/ 1 h 165"/>
                <a:gd name="T62" fmla="*/ 0 w 163"/>
                <a:gd name="T63" fmla="*/ 1 h 165"/>
                <a:gd name="T64" fmla="*/ 0 w 163"/>
                <a:gd name="T65" fmla="*/ 1 h 1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165"/>
                <a:gd name="T101" fmla="*/ 163 w 163"/>
                <a:gd name="T102" fmla="*/ 165 h 1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165">
                  <a:moveTo>
                    <a:pt x="163" y="0"/>
                  </a:moveTo>
                  <a:lnTo>
                    <a:pt x="154" y="0"/>
                  </a:lnTo>
                  <a:lnTo>
                    <a:pt x="145" y="1"/>
                  </a:lnTo>
                  <a:lnTo>
                    <a:pt x="137" y="2"/>
                  </a:lnTo>
                  <a:lnTo>
                    <a:pt x="129" y="3"/>
                  </a:lnTo>
                  <a:lnTo>
                    <a:pt x="122" y="5"/>
                  </a:lnTo>
                  <a:lnTo>
                    <a:pt x="114" y="8"/>
                  </a:lnTo>
                  <a:lnTo>
                    <a:pt x="107" y="11"/>
                  </a:lnTo>
                  <a:lnTo>
                    <a:pt x="99" y="14"/>
                  </a:lnTo>
                  <a:lnTo>
                    <a:pt x="91" y="17"/>
                  </a:lnTo>
                  <a:lnTo>
                    <a:pt x="85" y="20"/>
                  </a:lnTo>
                  <a:lnTo>
                    <a:pt x="77" y="24"/>
                  </a:lnTo>
                  <a:lnTo>
                    <a:pt x="71" y="28"/>
                  </a:lnTo>
                  <a:lnTo>
                    <a:pt x="65" y="33"/>
                  </a:lnTo>
                  <a:lnTo>
                    <a:pt x="58" y="38"/>
                  </a:lnTo>
                  <a:lnTo>
                    <a:pt x="53" y="44"/>
                  </a:lnTo>
                  <a:lnTo>
                    <a:pt x="47" y="49"/>
                  </a:lnTo>
                  <a:lnTo>
                    <a:pt x="42" y="54"/>
                  </a:lnTo>
                  <a:lnTo>
                    <a:pt x="37" y="60"/>
                  </a:lnTo>
                  <a:lnTo>
                    <a:pt x="26" y="73"/>
                  </a:lnTo>
                  <a:lnTo>
                    <a:pt x="23" y="80"/>
                  </a:lnTo>
                  <a:lnTo>
                    <a:pt x="19" y="87"/>
                  </a:lnTo>
                  <a:lnTo>
                    <a:pt x="15" y="94"/>
                  </a:lnTo>
                  <a:lnTo>
                    <a:pt x="12" y="101"/>
                  </a:lnTo>
                  <a:lnTo>
                    <a:pt x="9" y="108"/>
                  </a:lnTo>
                  <a:lnTo>
                    <a:pt x="6" y="116"/>
                  </a:lnTo>
                  <a:lnTo>
                    <a:pt x="5" y="124"/>
                  </a:lnTo>
                  <a:lnTo>
                    <a:pt x="2" y="132"/>
                  </a:lnTo>
                  <a:lnTo>
                    <a:pt x="1" y="140"/>
                  </a:lnTo>
                  <a:lnTo>
                    <a:pt x="0" y="149"/>
                  </a:lnTo>
                  <a:lnTo>
                    <a:pt x="0" y="157"/>
                  </a:lnTo>
                  <a:lnTo>
                    <a:pt x="0" y="165"/>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56" name="Freeform 99">
              <a:extLst>
                <a:ext uri="{FF2B5EF4-FFF2-40B4-BE49-F238E27FC236}">
                  <a16:creationId xmlns:a16="http://schemas.microsoft.com/office/drawing/2014/main" id="{A7DA7265-DC0E-4900-9FAA-8E9814CCED8B}"/>
                </a:ext>
              </a:extLst>
            </p:cNvPr>
            <p:cNvSpPr>
              <a:spLocks/>
            </p:cNvSpPr>
            <p:nvPr/>
          </p:nvSpPr>
          <p:spPr bwMode="auto">
            <a:xfrm>
              <a:off x="1887" y="1136"/>
              <a:ext cx="54" cy="34"/>
            </a:xfrm>
            <a:custGeom>
              <a:avLst/>
              <a:gdLst>
                <a:gd name="T0" fmla="*/ 2 w 163"/>
                <a:gd name="T1" fmla="*/ 1 h 119"/>
                <a:gd name="T2" fmla="*/ 2 w 163"/>
                <a:gd name="T3" fmla="*/ 1 h 119"/>
                <a:gd name="T4" fmla="*/ 2 w 163"/>
                <a:gd name="T5" fmla="*/ 1 h 119"/>
                <a:gd name="T6" fmla="*/ 2 w 163"/>
                <a:gd name="T7" fmla="*/ 1 h 119"/>
                <a:gd name="T8" fmla="*/ 2 w 163"/>
                <a:gd name="T9" fmla="*/ 1 h 119"/>
                <a:gd name="T10" fmla="*/ 1 w 163"/>
                <a:gd name="T11" fmla="*/ 1 h 119"/>
                <a:gd name="T12" fmla="*/ 1 w 163"/>
                <a:gd name="T13" fmla="*/ 1 h 119"/>
                <a:gd name="T14" fmla="*/ 1 w 163"/>
                <a:gd name="T15" fmla="*/ 1 h 119"/>
                <a:gd name="T16" fmla="*/ 1 w 163"/>
                <a:gd name="T17" fmla="*/ 1 h 119"/>
                <a:gd name="T18" fmla="*/ 1 w 163"/>
                <a:gd name="T19" fmla="*/ 1 h 119"/>
                <a:gd name="T20" fmla="*/ 1 w 163"/>
                <a:gd name="T21" fmla="*/ 1 h 119"/>
                <a:gd name="T22" fmla="*/ 1 w 163"/>
                <a:gd name="T23" fmla="*/ 1 h 119"/>
                <a:gd name="T24" fmla="*/ 1 w 163"/>
                <a:gd name="T25" fmla="*/ 1 h 119"/>
                <a:gd name="T26" fmla="*/ 0 w 163"/>
                <a:gd name="T27" fmla="*/ 1 h 119"/>
                <a:gd name="T28" fmla="*/ 0 w 163"/>
                <a:gd name="T29" fmla="*/ 0 h 119"/>
                <a:gd name="T30" fmla="*/ 0 w 163"/>
                <a:gd name="T31" fmla="*/ 0 h 119"/>
                <a:gd name="T32" fmla="*/ 0 w 163"/>
                <a:gd name="T33" fmla="*/ 0 h 119"/>
                <a:gd name="T34" fmla="*/ 0 w 163"/>
                <a:gd name="T35" fmla="*/ 0 h 119"/>
                <a:gd name="T36" fmla="*/ 0 w 163"/>
                <a:gd name="T37" fmla="*/ 0 h 119"/>
                <a:gd name="T38" fmla="*/ 0 w 163"/>
                <a:gd name="T39" fmla="*/ 0 h 119"/>
                <a:gd name="T40" fmla="*/ 0 w 163"/>
                <a:gd name="T41" fmla="*/ 0 h 119"/>
                <a:gd name="T42" fmla="*/ 0 w 163"/>
                <a:gd name="T43" fmla="*/ 0 h 119"/>
                <a:gd name="T44" fmla="*/ 0 w 163"/>
                <a:gd name="T45" fmla="*/ 0 h 119"/>
                <a:gd name="T46" fmla="*/ 0 w 163"/>
                <a:gd name="T47" fmla="*/ 0 h 119"/>
                <a:gd name="T48" fmla="*/ 0 w 163"/>
                <a:gd name="T49" fmla="*/ 0 h 119"/>
                <a:gd name="T50" fmla="*/ 0 w 163"/>
                <a:gd name="T51" fmla="*/ 0 h 119"/>
                <a:gd name="T52" fmla="*/ 0 w 163"/>
                <a:gd name="T53" fmla="*/ 0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3"/>
                <a:gd name="T82" fmla="*/ 0 h 119"/>
                <a:gd name="T83" fmla="*/ 163 w 163"/>
                <a:gd name="T84" fmla="*/ 119 h 1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3" h="119">
                  <a:moveTo>
                    <a:pt x="163" y="119"/>
                  </a:moveTo>
                  <a:lnTo>
                    <a:pt x="154" y="119"/>
                  </a:lnTo>
                  <a:lnTo>
                    <a:pt x="145" y="118"/>
                  </a:lnTo>
                  <a:lnTo>
                    <a:pt x="137" y="118"/>
                  </a:lnTo>
                  <a:lnTo>
                    <a:pt x="129" y="117"/>
                  </a:lnTo>
                  <a:lnTo>
                    <a:pt x="122" y="115"/>
                  </a:lnTo>
                  <a:lnTo>
                    <a:pt x="114" y="114"/>
                  </a:lnTo>
                  <a:lnTo>
                    <a:pt x="107" y="112"/>
                  </a:lnTo>
                  <a:lnTo>
                    <a:pt x="99" y="110"/>
                  </a:lnTo>
                  <a:lnTo>
                    <a:pt x="85" y="104"/>
                  </a:lnTo>
                  <a:lnTo>
                    <a:pt x="71" y="98"/>
                  </a:lnTo>
                  <a:lnTo>
                    <a:pt x="58" y="92"/>
                  </a:lnTo>
                  <a:lnTo>
                    <a:pt x="47" y="84"/>
                  </a:lnTo>
                  <a:lnTo>
                    <a:pt x="37" y="76"/>
                  </a:lnTo>
                  <a:lnTo>
                    <a:pt x="26" y="66"/>
                  </a:lnTo>
                  <a:lnTo>
                    <a:pt x="23" y="61"/>
                  </a:lnTo>
                  <a:lnTo>
                    <a:pt x="19" y="57"/>
                  </a:lnTo>
                  <a:lnTo>
                    <a:pt x="15" y="52"/>
                  </a:lnTo>
                  <a:lnTo>
                    <a:pt x="12" y="47"/>
                  </a:lnTo>
                  <a:lnTo>
                    <a:pt x="9" y="41"/>
                  </a:lnTo>
                  <a:lnTo>
                    <a:pt x="6" y="35"/>
                  </a:lnTo>
                  <a:lnTo>
                    <a:pt x="5" y="30"/>
                  </a:lnTo>
                  <a:lnTo>
                    <a:pt x="2" y="24"/>
                  </a:lnTo>
                  <a:lnTo>
                    <a:pt x="1" y="18"/>
                  </a:lnTo>
                  <a:lnTo>
                    <a:pt x="0" y="13"/>
                  </a:lnTo>
                  <a:lnTo>
                    <a:pt x="0" y="7"/>
                  </a:lnTo>
                  <a:lnTo>
                    <a:pt x="0"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57" name="Freeform 100">
              <a:extLst>
                <a:ext uri="{FF2B5EF4-FFF2-40B4-BE49-F238E27FC236}">
                  <a16:creationId xmlns:a16="http://schemas.microsoft.com/office/drawing/2014/main" id="{83C9FF1F-CE4D-4C1A-92BD-92F6669AEC9D}"/>
                </a:ext>
              </a:extLst>
            </p:cNvPr>
            <p:cNvSpPr>
              <a:spLocks/>
            </p:cNvSpPr>
            <p:nvPr/>
          </p:nvSpPr>
          <p:spPr bwMode="auto">
            <a:xfrm>
              <a:off x="557" y="563"/>
              <a:ext cx="100" cy="75"/>
            </a:xfrm>
            <a:custGeom>
              <a:avLst/>
              <a:gdLst>
                <a:gd name="T0" fmla="*/ 0 w 300"/>
                <a:gd name="T1" fmla="*/ 0 h 264"/>
                <a:gd name="T2" fmla="*/ 0 w 300"/>
                <a:gd name="T3" fmla="*/ 2 h 264"/>
                <a:gd name="T4" fmla="*/ 4 w 300"/>
                <a:gd name="T5" fmla="*/ 2 h 264"/>
                <a:gd name="T6" fmla="*/ 4 w 300"/>
                <a:gd name="T7" fmla="*/ 0 h 264"/>
                <a:gd name="T8" fmla="*/ 0 60000 65536"/>
                <a:gd name="T9" fmla="*/ 0 60000 65536"/>
                <a:gd name="T10" fmla="*/ 0 60000 65536"/>
                <a:gd name="T11" fmla="*/ 0 60000 65536"/>
                <a:gd name="T12" fmla="*/ 0 w 300"/>
                <a:gd name="T13" fmla="*/ 0 h 264"/>
                <a:gd name="T14" fmla="*/ 300 w 300"/>
                <a:gd name="T15" fmla="*/ 264 h 264"/>
              </a:gdLst>
              <a:ahLst/>
              <a:cxnLst>
                <a:cxn ang="T8">
                  <a:pos x="T0" y="T1"/>
                </a:cxn>
                <a:cxn ang="T9">
                  <a:pos x="T2" y="T3"/>
                </a:cxn>
                <a:cxn ang="T10">
                  <a:pos x="T4" y="T5"/>
                </a:cxn>
                <a:cxn ang="T11">
                  <a:pos x="T6" y="T7"/>
                </a:cxn>
              </a:cxnLst>
              <a:rect l="T12" t="T13" r="T14" b="T15"/>
              <a:pathLst>
                <a:path w="300" h="264">
                  <a:moveTo>
                    <a:pt x="0" y="12"/>
                  </a:moveTo>
                  <a:lnTo>
                    <a:pt x="0" y="264"/>
                  </a:lnTo>
                  <a:lnTo>
                    <a:pt x="300" y="264"/>
                  </a:lnTo>
                  <a:lnTo>
                    <a:pt x="300" y="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58" name="Freeform 101">
              <a:extLst>
                <a:ext uri="{FF2B5EF4-FFF2-40B4-BE49-F238E27FC236}">
                  <a16:creationId xmlns:a16="http://schemas.microsoft.com/office/drawing/2014/main" id="{737184E4-8E77-49EF-BE49-C2833ABC5227}"/>
                </a:ext>
              </a:extLst>
            </p:cNvPr>
            <p:cNvSpPr>
              <a:spLocks/>
            </p:cNvSpPr>
            <p:nvPr/>
          </p:nvSpPr>
          <p:spPr bwMode="auto">
            <a:xfrm>
              <a:off x="557" y="526"/>
              <a:ext cx="100" cy="37"/>
            </a:xfrm>
            <a:custGeom>
              <a:avLst/>
              <a:gdLst>
                <a:gd name="T0" fmla="*/ 0 w 300"/>
                <a:gd name="T1" fmla="*/ 1 h 132"/>
                <a:gd name="T2" fmla="*/ 0 w 300"/>
                <a:gd name="T3" fmla="*/ 1 h 132"/>
                <a:gd name="T4" fmla="*/ 0 w 300"/>
                <a:gd name="T5" fmla="*/ 1 h 132"/>
                <a:gd name="T6" fmla="*/ 0 w 300"/>
                <a:gd name="T7" fmla="*/ 1 h 132"/>
                <a:gd name="T8" fmla="*/ 0 w 300"/>
                <a:gd name="T9" fmla="*/ 1 h 132"/>
                <a:gd name="T10" fmla="*/ 0 w 300"/>
                <a:gd name="T11" fmla="*/ 1 h 132"/>
                <a:gd name="T12" fmla="*/ 0 w 300"/>
                <a:gd name="T13" fmla="*/ 1 h 132"/>
                <a:gd name="T14" fmla="*/ 0 w 300"/>
                <a:gd name="T15" fmla="*/ 1 h 132"/>
                <a:gd name="T16" fmla="*/ 0 w 300"/>
                <a:gd name="T17" fmla="*/ 1 h 132"/>
                <a:gd name="T18" fmla="*/ 0 w 300"/>
                <a:gd name="T19" fmla="*/ 0 h 132"/>
                <a:gd name="T20" fmla="*/ 0 w 300"/>
                <a:gd name="T21" fmla="*/ 0 h 132"/>
                <a:gd name="T22" fmla="*/ 0 w 300"/>
                <a:gd name="T23" fmla="*/ 0 h 132"/>
                <a:gd name="T24" fmla="*/ 1 w 300"/>
                <a:gd name="T25" fmla="*/ 0 h 132"/>
                <a:gd name="T26" fmla="*/ 1 w 300"/>
                <a:gd name="T27" fmla="*/ 0 h 132"/>
                <a:gd name="T28" fmla="*/ 1 w 300"/>
                <a:gd name="T29" fmla="*/ 0 h 132"/>
                <a:gd name="T30" fmla="*/ 1 w 300"/>
                <a:gd name="T31" fmla="*/ 0 h 132"/>
                <a:gd name="T32" fmla="*/ 1 w 300"/>
                <a:gd name="T33" fmla="*/ 0 h 132"/>
                <a:gd name="T34" fmla="*/ 1 w 300"/>
                <a:gd name="T35" fmla="*/ 0 h 132"/>
                <a:gd name="T36" fmla="*/ 1 w 300"/>
                <a:gd name="T37" fmla="*/ 0 h 132"/>
                <a:gd name="T38" fmla="*/ 1 w 300"/>
                <a:gd name="T39" fmla="*/ 0 h 132"/>
                <a:gd name="T40" fmla="*/ 1 w 300"/>
                <a:gd name="T41" fmla="*/ 0 h 132"/>
                <a:gd name="T42" fmla="*/ 1 w 300"/>
                <a:gd name="T43" fmla="*/ 0 h 132"/>
                <a:gd name="T44" fmla="*/ 1 w 300"/>
                <a:gd name="T45" fmla="*/ 0 h 132"/>
                <a:gd name="T46" fmla="*/ 2 w 300"/>
                <a:gd name="T47" fmla="*/ 0 h 132"/>
                <a:gd name="T48" fmla="*/ 2 w 300"/>
                <a:gd name="T49" fmla="*/ 0 h 132"/>
                <a:gd name="T50" fmla="*/ 2 w 300"/>
                <a:gd name="T51" fmla="*/ 0 h 132"/>
                <a:gd name="T52" fmla="*/ 2 w 300"/>
                <a:gd name="T53" fmla="*/ 0 h 132"/>
                <a:gd name="T54" fmla="*/ 2 w 300"/>
                <a:gd name="T55" fmla="*/ 0 h 132"/>
                <a:gd name="T56" fmla="*/ 2 w 300"/>
                <a:gd name="T57" fmla="*/ 0 h 132"/>
                <a:gd name="T58" fmla="*/ 2 w 300"/>
                <a:gd name="T59" fmla="*/ 0 h 132"/>
                <a:gd name="T60" fmla="*/ 2 w 300"/>
                <a:gd name="T61" fmla="*/ 0 h 132"/>
                <a:gd name="T62" fmla="*/ 2 w 300"/>
                <a:gd name="T63" fmla="*/ 0 h 132"/>
                <a:gd name="T64" fmla="*/ 2 w 300"/>
                <a:gd name="T65" fmla="*/ 0 h 132"/>
                <a:gd name="T66" fmla="*/ 2 w 300"/>
                <a:gd name="T67" fmla="*/ 0 h 132"/>
                <a:gd name="T68" fmla="*/ 3 w 300"/>
                <a:gd name="T69" fmla="*/ 0 h 132"/>
                <a:gd name="T70" fmla="*/ 3 w 300"/>
                <a:gd name="T71" fmla="*/ 0 h 132"/>
                <a:gd name="T72" fmla="*/ 3 w 300"/>
                <a:gd name="T73" fmla="*/ 0 h 132"/>
                <a:gd name="T74" fmla="*/ 3 w 300"/>
                <a:gd name="T75" fmla="*/ 0 h 132"/>
                <a:gd name="T76" fmla="*/ 3 w 300"/>
                <a:gd name="T77" fmla="*/ 0 h 132"/>
                <a:gd name="T78" fmla="*/ 3 w 300"/>
                <a:gd name="T79" fmla="*/ 0 h 132"/>
                <a:gd name="T80" fmla="*/ 3 w 300"/>
                <a:gd name="T81" fmla="*/ 0 h 132"/>
                <a:gd name="T82" fmla="*/ 3 w 300"/>
                <a:gd name="T83" fmla="*/ 0 h 132"/>
                <a:gd name="T84" fmla="*/ 3 w 300"/>
                <a:gd name="T85" fmla="*/ 0 h 132"/>
                <a:gd name="T86" fmla="*/ 3 w 300"/>
                <a:gd name="T87" fmla="*/ 0 h 132"/>
                <a:gd name="T88" fmla="*/ 4 w 300"/>
                <a:gd name="T89" fmla="*/ 1 h 132"/>
                <a:gd name="T90" fmla="*/ 4 w 300"/>
                <a:gd name="T91" fmla="*/ 1 h 132"/>
                <a:gd name="T92" fmla="*/ 4 w 300"/>
                <a:gd name="T93" fmla="*/ 1 h 132"/>
                <a:gd name="T94" fmla="*/ 4 w 300"/>
                <a:gd name="T95" fmla="*/ 1 h 132"/>
                <a:gd name="T96" fmla="*/ 4 w 300"/>
                <a:gd name="T97" fmla="*/ 1 h 132"/>
                <a:gd name="T98" fmla="*/ 4 w 300"/>
                <a:gd name="T99" fmla="*/ 1 h 132"/>
                <a:gd name="T100" fmla="*/ 4 w 300"/>
                <a:gd name="T101" fmla="*/ 1 h 132"/>
                <a:gd name="T102" fmla="*/ 4 w 300"/>
                <a:gd name="T103" fmla="*/ 1 h 132"/>
                <a:gd name="T104" fmla="*/ 4 w 300"/>
                <a:gd name="T105" fmla="*/ 1 h 132"/>
                <a:gd name="T106" fmla="*/ 4 w 300"/>
                <a:gd name="T107" fmla="*/ 1 h 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0"/>
                <a:gd name="T163" fmla="*/ 0 h 132"/>
                <a:gd name="T164" fmla="*/ 300 w 300"/>
                <a:gd name="T165" fmla="*/ 132 h 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0" h="132">
                  <a:moveTo>
                    <a:pt x="0" y="132"/>
                  </a:moveTo>
                  <a:lnTo>
                    <a:pt x="0" y="125"/>
                  </a:lnTo>
                  <a:lnTo>
                    <a:pt x="0" y="119"/>
                  </a:lnTo>
                  <a:lnTo>
                    <a:pt x="1" y="112"/>
                  </a:lnTo>
                  <a:lnTo>
                    <a:pt x="2" y="105"/>
                  </a:lnTo>
                  <a:lnTo>
                    <a:pt x="3" y="99"/>
                  </a:lnTo>
                  <a:lnTo>
                    <a:pt x="6" y="93"/>
                  </a:lnTo>
                  <a:lnTo>
                    <a:pt x="8" y="87"/>
                  </a:lnTo>
                  <a:lnTo>
                    <a:pt x="11" y="81"/>
                  </a:lnTo>
                  <a:lnTo>
                    <a:pt x="16" y="69"/>
                  </a:lnTo>
                  <a:lnTo>
                    <a:pt x="24" y="58"/>
                  </a:lnTo>
                  <a:lnTo>
                    <a:pt x="33" y="49"/>
                  </a:lnTo>
                  <a:lnTo>
                    <a:pt x="41" y="39"/>
                  </a:lnTo>
                  <a:lnTo>
                    <a:pt x="52" y="30"/>
                  </a:lnTo>
                  <a:lnTo>
                    <a:pt x="63" y="23"/>
                  </a:lnTo>
                  <a:lnTo>
                    <a:pt x="69" y="19"/>
                  </a:lnTo>
                  <a:lnTo>
                    <a:pt x="76" y="16"/>
                  </a:lnTo>
                  <a:lnTo>
                    <a:pt x="82" y="14"/>
                  </a:lnTo>
                  <a:lnTo>
                    <a:pt x="89" y="11"/>
                  </a:lnTo>
                  <a:lnTo>
                    <a:pt x="95" y="9"/>
                  </a:lnTo>
                  <a:lnTo>
                    <a:pt x="103" y="7"/>
                  </a:lnTo>
                  <a:lnTo>
                    <a:pt x="109" y="5"/>
                  </a:lnTo>
                  <a:lnTo>
                    <a:pt x="117" y="3"/>
                  </a:lnTo>
                  <a:lnTo>
                    <a:pt x="123" y="1"/>
                  </a:lnTo>
                  <a:lnTo>
                    <a:pt x="131" y="1"/>
                  </a:lnTo>
                  <a:lnTo>
                    <a:pt x="138" y="0"/>
                  </a:lnTo>
                  <a:lnTo>
                    <a:pt x="146" y="0"/>
                  </a:lnTo>
                  <a:lnTo>
                    <a:pt x="153" y="0"/>
                  </a:lnTo>
                  <a:lnTo>
                    <a:pt x="161" y="1"/>
                  </a:lnTo>
                  <a:lnTo>
                    <a:pt x="169" y="1"/>
                  </a:lnTo>
                  <a:lnTo>
                    <a:pt x="176" y="3"/>
                  </a:lnTo>
                  <a:lnTo>
                    <a:pt x="184" y="5"/>
                  </a:lnTo>
                  <a:lnTo>
                    <a:pt x="192" y="7"/>
                  </a:lnTo>
                  <a:lnTo>
                    <a:pt x="199" y="9"/>
                  </a:lnTo>
                  <a:lnTo>
                    <a:pt x="206" y="11"/>
                  </a:lnTo>
                  <a:lnTo>
                    <a:pt x="212" y="14"/>
                  </a:lnTo>
                  <a:lnTo>
                    <a:pt x="220" y="16"/>
                  </a:lnTo>
                  <a:lnTo>
                    <a:pt x="226" y="19"/>
                  </a:lnTo>
                  <a:lnTo>
                    <a:pt x="232" y="23"/>
                  </a:lnTo>
                  <a:lnTo>
                    <a:pt x="244" y="30"/>
                  </a:lnTo>
                  <a:lnTo>
                    <a:pt x="255" y="39"/>
                  </a:lnTo>
                  <a:lnTo>
                    <a:pt x="265" y="49"/>
                  </a:lnTo>
                  <a:lnTo>
                    <a:pt x="274" y="58"/>
                  </a:lnTo>
                  <a:lnTo>
                    <a:pt x="282" y="69"/>
                  </a:lnTo>
                  <a:lnTo>
                    <a:pt x="285" y="75"/>
                  </a:lnTo>
                  <a:lnTo>
                    <a:pt x="288" y="81"/>
                  </a:lnTo>
                  <a:lnTo>
                    <a:pt x="291" y="87"/>
                  </a:lnTo>
                  <a:lnTo>
                    <a:pt x="293" y="93"/>
                  </a:lnTo>
                  <a:lnTo>
                    <a:pt x="296" y="99"/>
                  </a:lnTo>
                  <a:lnTo>
                    <a:pt x="297" y="105"/>
                  </a:lnTo>
                  <a:lnTo>
                    <a:pt x="299" y="112"/>
                  </a:lnTo>
                  <a:lnTo>
                    <a:pt x="300" y="119"/>
                  </a:lnTo>
                  <a:lnTo>
                    <a:pt x="300" y="125"/>
                  </a:lnTo>
                  <a:lnTo>
                    <a:pt x="300" y="132"/>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59" name="Line 102">
              <a:extLst>
                <a:ext uri="{FF2B5EF4-FFF2-40B4-BE49-F238E27FC236}">
                  <a16:creationId xmlns:a16="http://schemas.microsoft.com/office/drawing/2014/main" id="{EE9BC2E0-1562-4C24-AC78-441C88C7A54D}"/>
                </a:ext>
              </a:extLst>
            </p:cNvPr>
            <p:cNvSpPr>
              <a:spLocks noChangeShapeType="1"/>
            </p:cNvSpPr>
            <p:nvPr/>
          </p:nvSpPr>
          <p:spPr bwMode="auto">
            <a:xfrm flipV="1">
              <a:off x="557" y="562"/>
              <a:ext cx="1" cy="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60" name="Line 103">
              <a:extLst>
                <a:ext uri="{FF2B5EF4-FFF2-40B4-BE49-F238E27FC236}">
                  <a16:creationId xmlns:a16="http://schemas.microsoft.com/office/drawing/2014/main" id="{D5455927-FDB6-4718-ADD9-96C8D70D0AF3}"/>
                </a:ext>
              </a:extLst>
            </p:cNvPr>
            <p:cNvSpPr>
              <a:spLocks noChangeShapeType="1"/>
            </p:cNvSpPr>
            <p:nvPr/>
          </p:nvSpPr>
          <p:spPr bwMode="auto">
            <a:xfrm>
              <a:off x="570" y="666"/>
              <a:ext cx="1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61" name="Line 104">
              <a:extLst>
                <a:ext uri="{FF2B5EF4-FFF2-40B4-BE49-F238E27FC236}">
                  <a16:creationId xmlns:a16="http://schemas.microsoft.com/office/drawing/2014/main" id="{79AF1F0F-E520-4DE8-83B4-908010AC5C0D}"/>
                </a:ext>
              </a:extLst>
            </p:cNvPr>
            <p:cNvSpPr>
              <a:spLocks noChangeShapeType="1"/>
            </p:cNvSpPr>
            <p:nvPr/>
          </p:nvSpPr>
          <p:spPr bwMode="auto">
            <a:xfrm flipV="1">
              <a:off x="584" y="638"/>
              <a:ext cx="1" cy="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62" name="Line 105">
              <a:extLst>
                <a:ext uri="{FF2B5EF4-FFF2-40B4-BE49-F238E27FC236}">
                  <a16:creationId xmlns:a16="http://schemas.microsoft.com/office/drawing/2014/main" id="{38E72C90-5D07-40F6-A466-DF7B646C1C2A}"/>
                </a:ext>
              </a:extLst>
            </p:cNvPr>
            <p:cNvSpPr>
              <a:spLocks noChangeShapeType="1"/>
            </p:cNvSpPr>
            <p:nvPr/>
          </p:nvSpPr>
          <p:spPr bwMode="auto">
            <a:xfrm flipV="1">
              <a:off x="605" y="413"/>
              <a:ext cx="1" cy="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63" name="Freeform 106">
              <a:extLst>
                <a:ext uri="{FF2B5EF4-FFF2-40B4-BE49-F238E27FC236}">
                  <a16:creationId xmlns:a16="http://schemas.microsoft.com/office/drawing/2014/main" id="{879981DE-A456-4368-B50C-14C7E12E9B18}"/>
                </a:ext>
              </a:extLst>
            </p:cNvPr>
            <p:cNvSpPr>
              <a:spLocks/>
            </p:cNvSpPr>
            <p:nvPr/>
          </p:nvSpPr>
          <p:spPr bwMode="auto">
            <a:xfrm>
              <a:off x="95" y="479"/>
              <a:ext cx="517" cy="1"/>
            </a:xfrm>
            <a:custGeom>
              <a:avLst/>
              <a:gdLst>
                <a:gd name="T0" fmla="*/ 0 w 1551"/>
                <a:gd name="T1" fmla="*/ 0 h 1"/>
                <a:gd name="T2" fmla="*/ 19 w 1551"/>
                <a:gd name="T3" fmla="*/ 0 h 1"/>
                <a:gd name="T4" fmla="*/ 0 w 1551"/>
                <a:gd name="T5" fmla="*/ 0 h 1"/>
                <a:gd name="T6" fmla="*/ 0 60000 65536"/>
                <a:gd name="T7" fmla="*/ 0 60000 65536"/>
                <a:gd name="T8" fmla="*/ 0 60000 65536"/>
                <a:gd name="T9" fmla="*/ 0 w 1551"/>
                <a:gd name="T10" fmla="*/ 0 h 1"/>
                <a:gd name="T11" fmla="*/ 1551 w 1551"/>
                <a:gd name="T12" fmla="*/ 1 h 1"/>
              </a:gdLst>
              <a:ahLst/>
              <a:cxnLst>
                <a:cxn ang="T6">
                  <a:pos x="T0" y="T1"/>
                </a:cxn>
                <a:cxn ang="T7">
                  <a:pos x="T2" y="T3"/>
                </a:cxn>
                <a:cxn ang="T8">
                  <a:pos x="T4" y="T5"/>
                </a:cxn>
              </a:cxnLst>
              <a:rect l="T9" t="T10" r="T11" b="T12"/>
              <a:pathLst>
                <a:path w="1551" h="1">
                  <a:moveTo>
                    <a:pt x="0" y="0"/>
                  </a:moveTo>
                  <a:lnTo>
                    <a:pt x="1551" y="0"/>
                  </a:lnTo>
                  <a:lnTo>
                    <a:pt x="0" y="0"/>
                  </a:ln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64" name="Line 107">
              <a:extLst>
                <a:ext uri="{FF2B5EF4-FFF2-40B4-BE49-F238E27FC236}">
                  <a16:creationId xmlns:a16="http://schemas.microsoft.com/office/drawing/2014/main" id="{2E4DE696-E459-47C0-8FE1-9D976A9C1011}"/>
                </a:ext>
              </a:extLst>
            </p:cNvPr>
            <p:cNvSpPr>
              <a:spLocks noChangeShapeType="1"/>
            </p:cNvSpPr>
            <p:nvPr/>
          </p:nvSpPr>
          <p:spPr bwMode="auto">
            <a:xfrm flipV="1">
              <a:off x="95" y="479"/>
              <a:ext cx="1" cy="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565" name="Rectangle 108">
              <a:extLst>
                <a:ext uri="{FF2B5EF4-FFF2-40B4-BE49-F238E27FC236}">
                  <a16:creationId xmlns:a16="http://schemas.microsoft.com/office/drawing/2014/main" id="{75A8007B-7B2E-49A1-8D65-DC9A4F02072B}"/>
                </a:ext>
              </a:extLst>
            </p:cNvPr>
            <p:cNvSpPr>
              <a:spLocks noChangeArrowheads="1"/>
            </p:cNvSpPr>
            <p:nvPr/>
          </p:nvSpPr>
          <p:spPr bwMode="auto">
            <a:xfrm>
              <a:off x="3968" y="192"/>
              <a:ext cx="4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动作开始</a:t>
              </a:r>
              <a:endParaRPr lang="zh-CN" altLang="en-US" sz="1600">
                <a:latin typeface="Times New Roman" panose="02020603050405020304" pitchFamily="18" charset="0"/>
              </a:endParaRPr>
            </a:p>
          </p:txBody>
        </p:sp>
        <p:sp>
          <p:nvSpPr>
            <p:cNvPr id="147566" name="Rectangle 109">
              <a:extLst>
                <a:ext uri="{FF2B5EF4-FFF2-40B4-BE49-F238E27FC236}">
                  <a16:creationId xmlns:a16="http://schemas.microsoft.com/office/drawing/2014/main" id="{45A45349-2AAF-46E8-913E-B510C16DF6F7}"/>
                </a:ext>
              </a:extLst>
            </p:cNvPr>
            <p:cNvSpPr>
              <a:spLocks noChangeArrowheads="1"/>
            </p:cNvSpPr>
            <p:nvPr/>
          </p:nvSpPr>
          <p:spPr bwMode="auto">
            <a:xfrm>
              <a:off x="3968" y="864"/>
              <a:ext cx="4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动作结束</a:t>
              </a:r>
              <a:endParaRPr lang="zh-CN" altLang="en-US" sz="1600">
                <a:latin typeface="Times New Roman" panose="02020603050405020304" pitchFamily="18" charset="0"/>
              </a:endParaRPr>
            </a:p>
          </p:txBody>
        </p:sp>
        <p:sp>
          <p:nvSpPr>
            <p:cNvPr id="147567" name="Rectangle 110">
              <a:extLst>
                <a:ext uri="{FF2B5EF4-FFF2-40B4-BE49-F238E27FC236}">
                  <a16:creationId xmlns:a16="http://schemas.microsoft.com/office/drawing/2014/main" id="{9D101746-B99C-499A-83C1-97F5537550D5}"/>
                </a:ext>
              </a:extLst>
            </p:cNvPr>
            <p:cNvSpPr>
              <a:spLocks noChangeArrowheads="1"/>
            </p:cNvSpPr>
            <p:nvPr/>
          </p:nvSpPr>
          <p:spPr bwMode="auto">
            <a:xfrm>
              <a:off x="3968" y="1536"/>
              <a:ext cx="41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传送数据</a:t>
              </a:r>
              <a:endParaRPr lang="zh-CN" altLang="en-US" sz="1600">
                <a:latin typeface="Times New Roman" panose="02020603050405020304" pitchFamily="18" charset="0"/>
              </a:endParaRPr>
            </a:p>
          </p:txBody>
        </p:sp>
        <p:sp>
          <p:nvSpPr>
            <p:cNvPr id="147568" name="Rectangle 111">
              <a:extLst>
                <a:ext uri="{FF2B5EF4-FFF2-40B4-BE49-F238E27FC236}">
                  <a16:creationId xmlns:a16="http://schemas.microsoft.com/office/drawing/2014/main" id="{1DD5F28A-3ADA-4988-9C55-FF71AD8CA237}"/>
                </a:ext>
              </a:extLst>
            </p:cNvPr>
            <p:cNvSpPr>
              <a:spLocks noChangeArrowheads="1"/>
            </p:cNvSpPr>
            <p:nvPr/>
          </p:nvSpPr>
          <p:spPr bwMode="auto">
            <a:xfrm>
              <a:off x="572" y="2"/>
              <a:ext cx="17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FF3300"/>
                  </a:solidFill>
                  <a:latin typeface="宋体" panose="02010600030101010101" pitchFamily="2" charset="-122"/>
                </a:rPr>
                <a:t>CPU</a:t>
              </a:r>
              <a:endParaRPr lang="en-US" altLang="zh-CN" b="1">
                <a:solidFill>
                  <a:srgbClr val="FF3300"/>
                </a:solidFill>
                <a:latin typeface="Times New Roman" panose="02020603050405020304" pitchFamily="18" charset="0"/>
              </a:endParaRPr>
            </a:p>
          </p:txBody>
        </p:sp>
        <p:sp>
          <p:nvSpPr>
            <p:cNvPr id="147569" name="Rectangle 112">
              <a:extLst>
                <a:ext uri="{FF2B5EF4-FFF2-40B4-BE49-F238E27FC236}">
                  <a16:creationId xmlns:a16="http://schemas.microsoft.com/office/drawing/2014/main" id="{C6916041-241E-4638-94B0-FD105779CE07}"/>
                </a:ext>
              </a:extLst>
            </p:cNvPr>
            <p:cNvSpPr>
              <a:spLocks noChangeArrowheads="1"/>
            </p:cNvSpPr>
            <p:nvPr/>
          </p:nvSpPr>
          <p:spPr bwMode="auto">
            <a:xfrm>
              <a:off x="1181" y="354"/>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C</a:t>
              </a:r>
              <a:endParaRPr lang="en-US" altLang="zh-CN" sz="1600">
                <a:latin typeface="Times New Roman" panose="02020603050405020304" pitchFamily="18" charset="0"/>
              </a:endParaRPr>
            </a:p>
          </p:txBody>
        </p:sp>
        <p:sp>
          <p:nvSpPr>
            <p:cNvPr id="147570" name="Freeform 113">
              <a:extLst>
                <a:ext uri="{FF2B5EF4-FFF2-40B4-BE49-F238E27FC236}">
                  <a16:creationId xmlns:a16="http://schemas.microsoft.com/office/drawing/2014/main" id="{96BD2DC6-5F5A-4E6D-9658-DA6A0967A405}"/>
                </a:ext>
              </a:extLst>
            </p:cNvPr>
            <p:cNvSpPr>
              <a:spLocks/>
            </p:cNvSpPr>
            <p:nvPr/>
          </p:nvSpPr>
          <p:spPr bwMode="auto">
            <a:xfrm>
              <a:off x="336" y="336"/>
              <a:ext cx="144" cy="144"/>
            </a:xfrm>
            <a:custGeom>
              <a:avLst/>
              <a:gdLst>
                <a:gd name="T0" fmla="*/ 12 w 326"/>
                <a:gd name="T1" fmla="*/ 11 h 263"/>
                <a:gd name="T2" fmla="*/ 12 w 326"/>
                <a:gd name="T3" fmla="*/ 10 h 263"/>
                <a:gd name="T4" fmla="*/ 12 w 326"/>
                <a:gd name="T5" fmla="*/ 9 h 263"/>
                <a:gd name="T6" fmla="*/ 12 w 326"/>
                <a:gd name="T7" fmla="*/ 8 h 263"/>
                <a:gd name="T8" fmla="*/ 12 w 326"/>
                <a:gd name="T9" fmla="*/ 7 h 263"/>
                <a:gd name="T10" fmla="*/ 11 w 326"/>
                <a:gd name="T11" fmla="*/ 5 h 263"/>
                <a:gd name="T12" fmla="*/ 11 w 326"/>
                <a:gd name="T13" fmla="*/ 4 h 263"/>
                <a:gd name="T14" fmla="*/ 10 w 326"/>
                <a:gd name="T15" fmla="*/ 3 h 263"/>
                <a:gd name="T16" fmla="*/ 9 w 326"/>
                <a:gd name="T17" fmla="*/ 2 h 263"/>
                <a:gd name="T18" fmla="*/ 9 w 326"/>
                <a:gd name="T19" fmla="*/ 1 h 263"/>
                <a:gd name="T20" fmla="*/ 8 w 326"/>
                <a:gd name="T21" fmla="*/ 1 h 263"/>
                <a:gd name="T22" fmla="*/ 8 w 326"/>
                <a:gd name="T23" fmla="*/ 1 h 263"/>
                <a:gd name="T24" fmla="*/ 7 w 326"/>
                <a:gd name="T25" fmla="*/ 1 h 263"/>
                <a:gd name="T26" fmla="*/ 7 w 326"/>
                <a:gd name="T27" fmla="*/ 0 h 263"/>
                <a:gd name="T28" fmla="*/ 6 w 326"/>
                <a:gd name="T29" fmla="*/ 0 h 263"/>
                <a:gd name="T30" fmla="*/ 5 w 326"/>
                <a:gd name="T31" fmla="*/ 1 h 263"/>
                <a:gd name="T32" fmla="*/ 5 w 326"/>
                <a:gd name="T33" fmla="*/ 1 h 263"/>
                <a:gd name="T34" fmla="*/ 4 w 326"/>
                <a:gd name="T35" fmla="*/ 1 h 263"/>
                <a:gd name="T36" fmla="*/ 4 w 326"/>
                <a:gd name="T37" fmla="*/ 1 h 263"/>
                <a:gd name="T38" fmla="*/ 3 w 326"/>
                <a:gd name="T39" fmla="*/ 2 h 263"/>
                <a:gd name="T40" fmla="*/ 2 w 326"/>
                <a:gd name="T41" fmla="*/ 3 h 263"/>
                <a:gd name="T42" fmla="*/ 1 w 326"/>
                <a:gd name="T43" fmla="*/ 4 h 263"/>
                <a:gd name="T44" fmla="*/ 1 w 326"/>
                <a:gd name="T45" fmla="*/ 5 h 263"/>
                <a:gd name="T46" fmla="*/ 0 w 326"/>
                <a:gd name="T47" fmla="*/ 7 h 263"/>
                <a:gd name="T48" fmla="*/ 0 w 326"/>
                <a:gd name="T49" fmla="*/ 8 h 263"/>
                <a:gd name="T50" fmla="*/ 0 w 326"/>
                <a:gd name="T51" fmla="*/ 9 h 263"/>
                <a:gd name="T52" fmla="*/ 0 w 326"/>
                <a:gd name="T53" fmla="*/ 10 h 263"/>
                <a:gd name="T54" fmla="*/ 0 w 326"/>
                <a:gd name="T55" fmla="*/ 11 h 263"/>
                <a:gd name="T56" fmla="*/ 0 w 326"/>
                <a:gd name="T57" fmla="*/ 12 h 263"/>
                <a:gd name="T58" fmla="*/ 0 w 326"/>
                <a:gd name="T59" fmla="*/ 14 h 263"/>
                <a:gd name="T60" fmla="*/ 0 w 326"/>
                <a:gd name="T61" fmla="*/ 15 h 263"/>
                <a:gd name="T62" fmla="*/ 0 w 326"/>
                <a:gd name="T63" fmla="*/ 16 h 263"/>
                <a:gd name="T64" fmla="*/ 0 w 326"/>
                <a:gd name="T65" fmla="*/ 17 h 263"/>
                <a:gd name="T66" fmla="*/ 1 w 326"/>
                <a:gd name="T67" fmla="*/ 18 h 263"/>
                <a:gd name="T68" fmla="*/ 1 w 326"/>
                <a:gd name="T69" fmla="*/ 20 h 263"/>
                <a:gd name="T70" fmla="*/ 2 w 326"/>
                <a:gd name="T71" fmla="*/ 21 h 263"/>
                <a:gd name="T72" fmla="*/ 3 w 326"/>
                <a:gd name="T73" fmla="*/ 22 h 263"/>
                <a:gd name="T74" fmla="*/ 4 w 326"/>
                <a:gd name="T75" fmla="*/ 22 h 263"/>
                <a:gd name="T76" fmla="*/ 4 w 326"/>
                <a:gd name="T77" fmla="*/ 23 h 263"/>
                <a:gd name="T78" fmla="*/ 5 w 326"/>
                <a:gd name="T79" fmla="*/ 24 h 263"/>
                <a:gd name="T80" fmla="*/ 5 w 326"/>
                <a:gd name="T81" fmla="*/ 24 h 263"/>
                <a:gd name="T82" fmla="*/ 6 w 326"/>
                <a:gd name="T83" fmla="*/ 24 h 263"/>
                <a:gd name="T84" fmla="*/ 7 w 326"/>
                <a:gd name="T85" fmla="*/ 24 h 263"/>
                <a:gd name="T86" fmla="*/ 7 w 326"/>
                <a:gd name="T87" fmla="*/ 24 h 263"/>
                <a:gd name="T88" fmla="*/ 8 w 326"/>
                <a:gd name="T89" fmla="*/ 24 h 263"/>
                <a:gd name="T90" fmla="*/ 8 w 326"/>
                <a:gd name="T91" fmla="*/ 23 h 263"/>
                <a:gd name="T92" fmla="*/ 9 w 326"/>
                <a:gd name="T93" fmla="*/ 22 h 263"/>
                <a:gd name="T94" fmla="*/ 9 w 326"/>
                <a:gd name="T95" fmla="*/ 22 h 263"/>
                <a:gd name="T96" fmla="*/ 10 w 326"/>
                <a:gd name="T97" fmla="*/ 21 h 263"/>
                <a:gd name="T98" fmla="*/ 11 w 326"/>
                <a:gd name="T99" fmla="*/ 20 h 263"/>
                <a:gd name="T100" fmla="*/ 11 w 326"/>
                <a:gd name="T101" fmla="*/ 18 h 263"/>
                <a:gd name="T102" fmla="*/ 12 w 326"/>
                <a:gd name="T103" fmla="*/ 17 h 263"/>
                <a:gd name="T104" fmla="*/ 12 w 326"/>
                <a:gd name="T105" fmla="*/ 16 h 263"/>
                <a:gd name="T106" fmla="*/ 12 w 326"/>
                <a:gd name="T107" fmla="*/ 15 h 263"/>
                <a:gd name="T108" fmla="*/ 12 w 326"/>
                <a:gd name="T109" fmla="*/ 14 h 263"/>
                <a:gd name="T110" fmla="*/ 12 w 326"/>
                <a:gd name="T111" fmla="*/ 12 h 2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26"/>
                <a:gd name="T169" fmla="*/ 0 h 263"/>
                <a:gd name="T170" fmla="*/ 326 w 326"/>
                <a:gd name="T171" fmla="*/ 263 h 2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26" h="263">
                  <a:moveTo>
                    <a:pt x="326" y="131"/>
                  </a:moveTo>
                  <a:lnTo>
                    <a:pt x="326" y="124"/>
                  </a:lnTo>
                  <a:lnTo>
                    <a:pt x="325" y="118"/>
                  </a:lnTo>
                  <a:lnTo>
                    <a:pt x="324" y="111"/>
                  </a:lnTo>
                  <a:lnTo>
                    <a:pt x="322" y="105"/>
                  </a:lnTo>
                  <a:lnTo>
                    <a:pt x="321" y="98"/>
                  </a:lnTo>
                  <a:lnTo>
                    <a:pt x="319" y="92"/>
                  </a:lnTo>
                  <a:lnTo>
                    <a:pt x="316" y="86"/>
                  </a:lnTo>
                  <a:lnTo>
                    <a:pt x="313" y="80"/>
                  </a:lnTo>
                  <a:lnTo>
                    <a:pt x="310" y="74"/>
                  </a:lnTo>
                  <a:lnTo>
                    <a:pt x="306" y="68"/>
                  </a:lnTo>
                  <a:lnTo>
                    <a:pt x="302" y="62"/>
                  </a:lnTo>
                  <a:lnTo>
                    <a:pt x="298" y="57"/>
                  </a:lnTo>
                  <a:lnTo>
                    <a:pt x="289" y="47"/>
                  </a:lnTo>
                  <a:lnTo>
                    <a:pt x="278" y="38"/>
                  </a:lnTo>
                  <a:lnTo>
                    <a:pt x="266" y="29"/>
                  </a:lnTo>
                  <a:lnTo>
                    <a:pt x="254" y="22"/>
                  </a:lnTo>
                  <a:lnTo>
                    <a:pt x="247" y="18"/>
                  </a:lnTo>
                  <a:lnTo>
                    <a:pt x="241" y="15"/>
                  </a:lnTo>
                  <a:lnTo>
                    <a:pt x="233" y="12"/>
                  </a:lnTo>
                  <a:lnTo>
                    <a:pt x="227" y="10"/>
                  </a:lnTo>
                  <a:lnTo>
                    <a:pt x="219" y="7"/>
                  </a:lnTo>
                  <a:lnTo>
                    <a:pt x="212" y="5"/>
                  </a:lnTo>
                  <a:lnTo>
                    <a:pt x="204" y="4"/>
                  </a:lnTo>
                  <a:lnTo>
                    <a:pt x="196" y="2"/>
                  </a:lnTo>
                  <a:lnTo>
                    <a:pt x="187" y="1"/>
                  </a:lnTo>
                  <a:lnTo>
                    <a:pt x="180" y="0"/>
                  </a:lnTo>
                  <a:lnTo>
                    <a:pt x="171" y="0"/>
                  </a:lnTo>
                  <a:lnTo>
                    <a:pt x="163" y="0"/>
                  </a:lnTo>
                  <a:lnTo>
                    <a:pt x="154" y="0"/>
                  </a:lnTo>
                  <a:lnTo>
                    <a:pt x="147" y="0"/>
                  </a:lnTo>
                  <a:lnTo>
                    <a:pt x="138" y="1"/>
                  </a:lnTo>
                  <a:lnTo>
                    <a:pt x="130" y="2"/>
                  </a:lnTo>
                  <a:lnTo>
                    <a:pt x="123" y="4"/>
                  </a:lnTo>
                  <a:lnTo>
                    <a:pt x="115" y="5"/>
                  </a:lnTo>
                  <a:lnTo>
                    <a:pt x="107" y="7"/>
                  </a:lnTo>
                  <a:lnTo>
                    <a:pt x="100" y="10"/>
                  </a:lnTo>
                  <a:lnTo>
                    <a:pt x="92" y="12"/>
                  </a:lnTo>
                  <a:lnTo>
                    <a:pt x="86" y="15"/>
                  </a:lnTo>
                  <a:lnTo>
                    <a:pt x="78" y="18"/>
                  </a:lnTo>
                  <a:lnTo>
                    <a:pt x="72" y="22"/>
                  </a:lnTo>
                  <a:lnTo>
                    <a:pt x="59" y="29"/>
                  </a:lnTo>
                  <a:lnTo>
                    <a:pt x="48" y="38"/>
                  </a:lnTo>
                  <a:lnTo>
                    <a:pt x="37" y="47"/>
                  </a:lnTo>
                  <a:lnTo>
                    <a:pt x="28" y="57"/>
                  </a:lnTo>
                  <a:lnTo>
                    <a:pt x="23" y="62"/>
                  </a:lnTo>
                  <a:lnTo>
                    <a:pt x="20" y="68"/>
                  </a:lnTo>
                  <a:lnTo>
                    <a:pt x="16" y="74"/>
                  </a:lnTo>
                  <a:lnTo>
                    <a:pt x="13" y="80"/>
                  </a:lnTo>
                  <a:lnTo>
                    <a:pt x="11" y="86"/>
                  </a:lnTo>
                  <a:lnTo>
                    <a:pt x="8" y="92"/>
                  </a:lnTo>
                  <a:lnTo>
                    <a:pt x="6" y="98"/>
                  </a:lnTo>
                  <a:lnTo>
                    <a:pt x="3" y="105"/>
                  </a:lnTo>
                  <a:lnTo>
                    <a:pt x="2" y="111"/>
                  </a:lnTo>
                  <a:lnTo>
                    <a:pt x="0" y="118"/>
                  </a:lnTo>
                  <a:lnTo>
                    <a:pt x="0" y="124"/>
                  </a:lnTo>
                  <a:lnTo>
                    <a:pt x="0" y="131"/>
                  </a:lnTo>
                  <a:lnTo>
                    <a:pt x="0" y="137"/>
                  </a:lnTo>
                  <a:lnTo>
                    <a:pt x="0" y="145"/>
                  </a:lnTo>
                  <a:lnTo>
                    <a:pt x="2" y="151"/>
                  </a:lnTo>
                  <a:lnTo>
                    <a:pt x="3" y="157"/>
                  </a:lnTo>
                  <a:lnTo>
                    <a:pt x="6" y="164"/>
                  </a:lnTo>
                  <a:lnTo>
                    <a:pt x="8" y="170"/>
                  </a:lnTo>
                  <a:lnTo>
                    <a:pt x="11" y="177"/>
                  </a:lnTo>
                  <a:lnTo>
                    <a:pt x="13" y="182"/>
                  </a:lnTo>
                  <a:lnTo>
                    <a:pt x="16" y="188"/>
                  </a:lnTo>
                  <a:lnTo>
                    <a:pt x="20" y="194"/>
                  </a:lnTo>
                  <a:lnTo>
                    <a:pt x="23" y="199"/>
                  </a:lnTo>
                  <a:lnTo>
                    <a:pt x="28" y="204"/>
                  </a:lnTo>
                  <a:lnTo>
                    <a:pt x="37" y="215"/>
                  </a:lnTo>
                  <a:lnTo>
                    <a:pt x="48" y="224"/>
                  </a:lnTo>
                  <a:lnTo>
                    <a:pt x="59" y="232"/>
                  </a:lnTo>
                  <a:lnTo>
                    <a:pt x="72" y="240"/>
                  </a:lnTo>
                  <a:lnTo>
                    <a:pt x="78" y="244"/>
                  </a:lnTo>
                  <a:lnTo>
                    <a:pt x="86" y="247"/>
                  </a:lnTo>
                  <a:lnTo>
                    <a:pt x="92" y="250"/>
                  </a:lnTo>
                  <a:lnTo>
                    <a:pt x="100" y="253"/>
                  </a:lnTo>
                  <a:lnTo>
                    <a:pt x="107" y="255"/>
                  </a:lnTo>
                  <a:lnTo>
                    <a:pt x="115" y="257"/>
                  </a:lnTo>
                  <a:lnTo>
                    <a:pt x="123" y="259"/>
                  </a:lnTo>
                  <a:lnTo>
                    <a:pt x="130" y="260"/>
                  </a:lnTo>
                  <a:lnTo>
                    <a:pt x="138" y="261"/>
                  </a:lnTo>
                  <a:lnTo>
                    <a:pt x="147" y="262"/>
                  </a:lnTo>
                  <a:lnTo>
                    <a:pt x="154" y="262"/>
                  </a:lnTo>
                  <a:lnTo>
                    <a:pt x="163" y="263"/>
                  </a:lnTo>
                  <a:lnTo>
                    <a:pt x="171" y="262"/>
                  </a:lnTo>
                  <a:lnTo>
                    <a:pt x="180" y="262"/>
                  </a:lnTo>
                  <a:lnTo>
                    <a:pt x="187" y="261"/>
                  </a:lnTo>
                  <a:lnTo>
                    <a:pt x="196" y="260"/>
                  </a:lnTo>
                  <a:lnTo>
                    <a:pt x="204" y="259"/>
                  </a:lnTo>
                  <a:lnTo>
                    <a:pt x="212" y="257"/>
                  </a:lnTo>
                  <a:lnTo>
                    <a:pt x="219" y="255"/>
                  </a:lnTo>
                  <a:lnTo>
                    <a:pt x="227" y="253"/>
                  </a:lnTo>
                  <a:lnTo>
                    <a:pt x="233" y="250"/>
                  </a:lnTo>
                  <a:lnTo>
                    <a:pt x="241" y="247"/>
                  </a:lnTo>
                  <a:lnTo>
                    <a:pt x="247" y="244"/>
                  </a:lnTo>
                  <a:lnTo>
                    <a:pt x="254" y="240"/>
                  </a:lnTo>
                  <a:lnTo>
                    <a:pt x="266" y="232"/>
                  </a:lnTo>
                  <a:lnTo>
                    <a:pt x="278" y="224"/>
                  </a:lnTo>
                  <a:lnTo>
                    <a:pt x="289" y="215"/>
                  </a:lnTo>
                  <a:lnTo>
                    <a:pt x="298" y="204"/>
                  </a:lnTo>
                  <a:lnTo>
                    <a:pt x="302" y="199"/>
                  </a:lnTo>
                  <a:lnTo>
                    <a:pt x="306" y="194"/>
                  </a:lnTo>
                  <a:lnTo>
                    <a:pt x="310" y="188"/>
                  </a:lnTo>
                  <a:lnTo>
                    <a:pt x="313" y="182"/>
                  </a:lnTo>
                  <a:lnTo>
                    <a:pt x="316" y="177"/>
                  </a:lnTo>
                  <a:lnTo>
                    <a:pt x="319" y="170"/>
                  </a:lnTo>
                  <a:lnTo>
                    <a:pt x="321" y="164"/>
                  </a:lnTo>
                  <a:lnTo>
                    <a:pt x="322" y="157"/>
                  </a:lnTo>
                  <a:lnTo>
                    <a:pt x="324" y="151"/>
                  </a:lnTo>
                  <a:lnTo>
                    <a:pt x="325" y="145"/>
                  </a:lnTo>
                  <a:lnTo>
                    <a:pt x="326" y="137"/>
                  </a:lnTo>
                  <a:lnTo>
                    <a:pt x="326" y="131"/>
                  </a:lnTo>
                </a:path>
              </a:pathLst>
            </a:custGeom>
            <a:solidFill>
              <a:schemeClr val="bg1"/>
            </a:solidFill>
            <a:ln w="9525">
              <a:solidFill>
                <a:srgbClr val="000000"/>
              </a:solidFill>
              <a:miter lim="800000"/>
              <a:headEnd/>
              <a:tailEnd/>
            </a:ln>
          </p:spPr>
          <p:txBody>
            <a:bodyPr/>
            <a:lstStyle/>
            <a:p>
              <a:endParaRPr lang="zh-CN" altLang="en-US"/>
            </a:p>
          </p:txBody>
        </p:sp>
        <p:sp>
          <p:nvSpPr>
            <p:cNvPr id="147571" name="Rectangle 114">
              <a:extLst>
                <a:ext uri="{FF2B5EF4-FFF2-40B4-BE49-F238E27FC236}">
                  <a16:creationId xmlns:a16="http://schemas.microsoft.com/office/drawing/2014/main" id="{7FF4E20B-D1BB-4EFE-9162-9CAEF1BE713F}"/>
                </a:ext>
              </a:extLst>
            </p:cNvPr>
            <p:cNvSpPr>
              <a:spLocks noChangeArrowheads="1"/>
            </p:cNvSpPr>
            <p:nvPr/>
          </p:nvSpPr>
          <p:spPr bwMode="auto">
            <a:xfrm>
              <a:off x="373" y="382"/>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7</a:t>
              </a:r>
              <a:endParaRPr lang="en-US" altLang="zh-CN" sz="1600">
                <a:latin typeface="Times New Roman" panose="02020603050405020304" pitchFamily="18" charset="0"/>
              </a:endParaRPr>
            </a:p>
          </p:txBody>
        </p:sp>
        <p:sp>
          <p:nvSpPr>
            <p:cNvPr id="147572" name="Freeform 115">
              <a:extLst>
                <a:ext uri="{FF2B5EF4-FFF2-40B4-BE49-F238E27FC236}">
                  <a16:creationId xmlns:a16="http://schemas.microsoft.com/office/drawing/2014/main" id="{CECA59C3-1303-4863-BC1E-5E8110050784}"/>
                </a:ext>
              </a:extLst>
            </p:cNvPr>
            <p:cNvSpPr>
              <a:spLocks noChangeArrowheads="1"/>
            </p:cNvSpPr>
            <p:nvPr/>
          </p:nvSpPr>
          <p:spPr bwMode="auto">
            <a:xfrm>
              <a:off x="1001" y="1961"/>
              <a:ext cx="95" cy="65"/>
            </a:xfrm>
            <a:custGeom>
              <a:avLst/>
              <a:gdLst>
                <a:gd name="T0" fmla="*/ 4 w 285"/>
                <a:gd name="T1" fmla="*/ 1 h 231"/>
                <a:gd name="T2" fmla="*/ 3 w 285"/>
                <a:gd name="T3" fmla="*/ 1 h 231"/>
                <a:gd name="T4" fmla="*/ 3 w 285"/>
                <a:gd name="T5" fmla="*/ 1 h 231"/>
                <a:gd name="T6" fmla="*/ 3 w 285"/>
                <a:gd name="T7" fmla="*/ 1 h 231"/>
                <a:gd name="T8" fmla="*/ 3 w 285"/>
                <a:gd name="T9" fmla="*/ 0 h 231"/>
                <a:gd name="T10" fmla="*/ 3 w 285"/>
                <a:gd name="T11" fmla="*/ 0 h 231"/>
                <a:gd name="T12" fmla="*/ 3 w 285"/>
                <a:gd name="T13" fmla="*/ 0 h 231"/>
                <a:gd name="T14" fmla="*/ 3 w 285"/>
                <a:gd name="T15" fmla="*/ 0 h 231"/>
                <a:gd name="T16" fmla="*/ 2 w 285"/>
                <a:gd name="T17" fmla="*/ 0 h 231"/>
                <a:gd name="T18" fmla="*/ 2 w 285"/>
                <a:gd name="T19" fmla="*/ 0 h 231"/>
                <a:gd name="T20" fmla="*/ 2 w 285"/>
                <a:gd name="T21" fmla="*/ 0 h 231"/>
                <a:gd name="T22" fmla="*/ 2 w 285"/>
                <a:gd name="T23" fmla="*/ 0 h 231"/>
                <a:gd name="T24" fmla="*/ 2 w 285"/>
                <a:gd name="T25" fmla="*/ 0 h 231"/>
                <a:gd name="T26" fmla="*/ 1 w 285"/>
                <a:gd name="T27" fmla="*/ 0 h 231"/>
                <a:gd name="T28" fmla="*/ 1 w 285"/>
                <a:gd name="T29" fmla="*/ 0 h 231"/>
                <a:gd name="T30" fmla="*/ 1 w 285"/>
                <a:gd name="T31" fmla="*/ 0 h 231"/>
                <a:gd name="T32" fmla="*/ 1 w 285"/>
                <a:gd name="T33" fmla="*/ 0 h 231"/>
                <a:gd name="T34" fmla="*/ 1 w 285"/>
                <a:gd name="T35" fmla="*/ 0 h 231"/>
                <a:gd name="T36" fmla="*/ 0 w 285"/>
                <a:gd name="T37" fmla="*/ 0 h 231"/>
                <a:gd name="T38" fmla="*/ 0 w 285"/>
                <a:gd name="T39" fmla="*/ 0 h 231"/>
                <a:gd name="T40" fmla="*/ 0 w 285"/>
                <a:gd name="T41" fmla="*/ 1 h 231"/>
                <a:gd name="T42" fmla="*/ 0 w 285"/>
                <a:gd name="T43" fmla="*/ 1 h 231"/>
                <a:gd name="T44" fmla="*/ 0 w 285"/>
                <a:gd name="T45" fmla="*/ 1 h 231"/>
                <a:gd name="T46" fmla="*/ 0 w 285"/>
                <a:gd name="T47" fmla="*/ 1 h 231"/>
                <a:gd name="T48" fmla="*/ 0 w 285"/>
                <a:gd name="T49" fmla="*/ 1 h 231"/>
                <a:gd name="T50" fmla="*/ 0 w 285"/>
                <a:gd name="T51" fmla="*/ 1 h 231"/>
                <a:gd name="T52" fmla="*/ 0 w 285"/>
                <a:gd name="T53" fmla="*/ 1 h 231"/>
                <a:gd name="T54" fmla="*/ 0 w 285"/>
                <a:gd name="T55" fmla="*/ 1 h 231"/>
                <a:gd name="T56" fmla="*/ 0 w 285"/>
                <a:gd name="T57" fmla="*/ 1 h 231"/>
                <a:gd name="T58" fmla="*/ 0 w 285"/>
                <a:gd name="T59" fmla="*/ 1 h 231"/>
                <a:gd name="T60" fmla="*/ 1 w 285"/>
                <a:gd name="T61" fmla="*/ 1 h 231"/>
                <a:gd name="T62" fmla="*/ 1 w 285"/>
                <a:gd name="T63" fmla="*/ 1 h 231"/>
                <a:gd name="T64" fmla="*/ 1 w 285"/>
                <a:gd name="T65" fmla="*/ 1 h 231"/>
                <a:gd name="T66" fmla="*/ 1 w 285"/>
                <a:gd name="T67" fmla="*/ 1 h 231"/>
                <a:gd name="T68" fmla="*/ 1 w 285"/>
                <a:gd name="T69" fmla="*/ 1 h 231"/>
                <a:gd name="T70" fmla="*/ 2 w 285"/>
                <a:gd name="T71" fmla="*/ 1 h 231"/>
                <a:gd name="T72" fmla="*/ 2 w 285"/>
                <a:gd name="T73" fmla="*/ 1 h 231"/>
                <a:gd name="T74" fmla="*/ 2 w 285"/>
                <a:gd name="T75" fmla="*/ 1 h 231"/>
                <a:gd name="T76" fmla="*/ 2 w 285"/>
                <a:gd name="T77" fmla="*/ 1 h 231"/>
                <a:gd name="T78" fmla="*/ 2 w 285"/>
                <a:gd name="T79" fmla="*/ 1 h 231"/>
                <a:gd name="T80" fmla="*/ 3 w 285"/>
                <a:gd name="T81" fmla="*/ 1 h 231"/>
                <a:gd name="T82" fmla="*/ 3 w 285"/>
                <a:gd name="T83" fmla="*/ 1 h 231"/>
                <a:gd name="T84" fmla="*/ 3 w 285"/>
                <a:gd name="T85" fmla="*/ 1 h 231"/>
                <a:gd name="T86" fmla="*/ 3 w 285"/>
                <a:gd name="T87" fmla="*/ 1 h 231"/>
                <a:gd name="T88" fmla="*/ 3 w 285"/>
                <a:gd name="T89" fmla="*/ 1 h 231"/>
                <a:gd name="T90" fmla="*/ 3 w 285"/>
                <a:gd name="T91" fmla="*/ 1 h 231"/>
                <a:gd name="T92" fmla="*/ 3 w 285"/>
                <a:gd name="T93" fmla="*/ 1 h 231"/>
                <a:gd name="T94" fmla="*/ 4 w 285"/>
                <a:gd name="T95" fmla="*/ 1 h 2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5"/>
                <a:gd name="T145" fmla="*/ 0 h 231"/>
                <a:gd name="T146" fmla="*/ 285 w 285"/>
                <a:gd name="T147" fmla="*/ 231 h 2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5" h="231">
                  <a:moveTo>
                    <a:pt x="285" y="115"/>
                  </a:moveTo>
                  <a:lnTo>
                    <a:pt x="285" y="110"/>
                  </a:lnTo>
                  <a:lnTo>
                    <a:pt x="284" y="104"/>
                  </a:lnTo>
                  <a:lnTo>
                    <a:pt x="283" y="98"/>
                  </a:lnTo>
                  <a:lnTo>
                    <a:pt x="283" y="93"/>
                  </a:lnTo>
                  <a:lnTo>
                    <a:pt x="280" y="86"/>
                  </a:lnTo>
                  <a:lnTo>
                    <a:pt x="279" y="81"/>
                  </a:lnTo>
                  <a:lnTo>
                    <a:pt x="276" y="76"/>
                  </a:lnTo>
                  <a:lnTo>
                    <a:pt x="274" y="71"/>
                  </a:lnTo>
                  <a:lnTo>
                    <a:pt x="267" y="61"/>
                  </a:lnTo>
                  <a:lnTo>
                    <a:pt x="261" y="51"/>
                  </a:lnTo>
                  <a:lnTo>
                    <a:pt x="252" y="42"/>
                  </a:lnTo>
                  <a:lnTo>
                    <a:pt x="243" y="34"/>
                  </a:lnTo>
                  <a:lnTo>
                    <a:pt x="233" y="27"/>
                  </a:lnTo>
                  <a:lnTo>
                    <a:pt x="222" y="20"/>
                  </a:lnTo>
                  <a:lnTo>
                    <a:pt x="210" y="14"/>
                  </a:lnTo>
                  <a:lnTo>
                    <a:pt x="197" y="9"/>
                  </a:lnTo>
                  <a:lnTo>
                    <a:pt x="191" y="7"/>
                  </a:lnTo>
                  <a:lnTo>
                    <a:pt x="185" y="5"/>
                  </a:lnTo>
                  <a:lnTo>
                    <a:pt x="178" y="4"/>
                  </a:lnTo>
                  <a:lnTo>
                    <a:pt x="171" y="3"/>
                  </a:lnTo>
                  <a:lnTo>
                    <a:pt x="164" y="2"/>
                  </a:lnTo>
                  <a:lnTo>
                    <a:pt x="157" y="1"/>
                  </a:lnTo>
                  <a:lnTo>
                    <a:pt x="150" y="0"/>
                  </a:lnTo>
                  <a:lnTo>
                    <a:pt x="143" y="0"/>
                  </a:lnTo>
                  <a:lnTo>
                    <a:pt x="135" y="0"/>
                  </a:lnTo>
                  <a:lnTo>
                    <a:pt x="127" y="1"/>
                  </a:lnTo>
                  <a:lnTo>
                    <a:pt x="121" y="2"/>
                  </a:lnTo>
                  <a:lnTo>
                    <a:pt x="113" y="3"/>
                  </a:lnTo>
                  <a:lnTo>
                    <a:pt x="107" y="4"/>
                  </a:lnTo>
                  <a:lnTo>
                    <a:pt x="101" y="5"/>
                  </a:lnTo>
                  <a:lnTo>
                    <a:pt x="93" y="7"/>
                  </a:lnTo>
                  <a:lnTo>
                    <a:pt x="87" y="9"/>
                  </a:lnTo>
                  <a:lnTo>
                    <a:pt x="74" y="14"/>
                  </a:lnTo>
                  <a:lnTo>
                    <a:pt x="63" y="20"/>
                  </a:lnTo>
                  <a:lnTo>
                    <a:pt x="52" y="27"/>
                  </a:lnTo>
                  <a:lnTo>
                    <a:pt x="42" y="34"/>
                  </a:lnTo>
                  <a:lnTo>
                    <a:pt x="32" y="42"/>
                  </a:lnTo>
                  <a:lnTo>
                    <a:pt x="24" y="51"/>
                  </a:lnTo>
                  <a:lnTo>
                    <a:pt x="17" y="61"/>
                  </a:lnTo>
                  <a:lnTo>
                    <a:pt x="12" y="71"/>
                  </a:lnTo>
                  <a:lnTo>
                    <a:pt x="9" y="76"/>
                  </a:lnTo>
                  <a:lnTo>
                    <a:pt x="7" y="81"/>
                  </a:lnTo>
                  <a:lnTo>
                    <a:pt x="4" y="86"/>
                  </a:lnTo>
                  <a:lnTo>
                    <a:pt x="3" y="93"/>
                  </a:lnTo>
                  <a:lnTo>
                    <a:pt x="1" y="98"/>
                  </a:lnTo>
                  <a:lnTo>
                    <a:pt x="0" y="104"/>
                  </a:lnTo>
                  <a:lnTo>
                    <a:pt x="0" y="110"/>
                  </a:lnTo>
                  <a:lnTo>
                    <a:pt x="0" y="115"/>
                  </a:lnTo>
                  <a:lnTo>
                    <a:pt x="0" y="121"/>
                  </a:lnTo>
                  <a:lnTo>
                    <a:pt x="0" y="128"/>
                  </a:lnTo>
                  <a:lnTo>
                    <a:pt x="1" y="133"/>
                  </a:lnTo>
                  <a:lnTo>
                    <a:pt x="3" y="139"/>
                  </a:lnTo>
                  <a:lnTo>
                    <a:pt x="4" y="144"/>
                  </a:lnTo>
                  <a:lnTo>
                    <a:pt x="7" y="150"/>
                  </a:lnTo>
                  <a:lnTo>
                    <a:pt x="9" y="155"/>
                  </a:lnTo>
                  <a:lnTo>
                    <a:pt x="12" y="161"/>
                  </a:lnTo>
                  <a:lnTo>
                    <a:pt x="17" y="171"/>
                  </a:lnTo>
                  <a:lnTo>
                    <a:pt x="24" y="180"/>
                  </a:lnTo>
                  <a:lnTo>
                    <a:pt x="32" y="189"/>
                  </a:lnTo>
                  <a:lnTo>
                    <a:pt x="42" y="198"/>
                  </a:lnTo>
                  <a:lnTo>
                    <a:pt x="52" y="205"/>
                  </a:lnTo>
                  <a:lnTo>
                    <a:pt x="63" y="211"/>
                  </a:lnTo>
                  <a:lnTo>
                    <a:pt x="74" y="217"/>
                  </a:lnTo>
                  <a:lnTo>
                    <a:pt x="87" y="221"/>
                  </a:lnTo>
                  <a:lnTo>
                    <a:pt x="93" y="223"/>
                  </a:lnTo>
                  <a:lnTo>
                    <a:pt x="101" y="225"/>
                  </a:lnTo>
                  <a:lnTo>
                    <a:pt x="107" y="228"/>
                  </a:lnTo>
                  <a:lnTo>
                    <a:pt x="113" y="229"/>
                  </a:lnTo>
                  <a:lnTo>
                    <a:pt x="121" y="230"/>
                  </a:lnTo>
                  <a:lnTo>
                    <a:pt x="127" y="231"/>
                  </a:lnTo>
                  <a:lnTo>
                    <a:pt x="135" y="231"/>
                  </a:lnTo>
                  <a:lnTo>
                    <a:pt x="143" y="231"/>
                  </a:lnTo>
                  <a:lnTo>
                    <a:pt x="150" y="231"/>
                  </a:lnTo>
                  <a:lnTo>
                    <a:pt x="157" y="231"/>
                  </a:lnTo>
                  <a:lnTo>
                    <a:pt x="164" y="230"/>
                  </a:lnTo>
                  <a:lnTo>
                    <a:pt x="171" y="229"/>
                  </a:lnTo>
                  <a:lnTo>
                    <a:pt x="178" y="228"/>
                  </a:lnTo>
                  <a:lnTo>
                    <a:pt x="185" y="225"/>
                  </a:lnTo>
                  <a:lnTo>
                    <a:pt x="191" y="223"/>
                  </a:lnTo>
                  <a:lnTo>
                    <a:pt x="197" y="221"/>
                  </a:lnTo>
                  <a:lnTo>
                    <a:pt x="210" y="217"/>
                  </a:lnTo>
                  <a:lnTo>
                    <a:pt x="222" y="211"/>
                  </a:lnTo>
                  <a:lnTo>
                    <a:pt x="233" y="205"/>
                  </a:lnTo>
                  <a:lnTo>
                    <a:pt x="243" y="198"/>
                  </a:lnTo>
                  <a:lnTo>
                    <a:pt x="252" y="189"/>
                  </a:lnTo>
                  <a:lnTo>
                    <a:pt x="261" y="180"/>
                  </a:lnTo>
                  <a:lnTo>
                    <a:pt x="267" y="171"/>
                  </a:lnTo>
                  <a:lnTo>
                    <a:pt x="274" y="161"/>
                  </a:lnTo>
                  <a:lnTo>
                    <a:pt x="276" y="155"/>
                  </a:lnTo>
                  <a:lnTo>
                    <a:pt x="279" y="150"/>
                  </a:lnTo>
                  <a:lnTo>
                    <a:pt x="280" y="144"/>
                  </a:lnTo>
                  <a:lnTo>
                    <a:pt x="283" y="139"/>
                  </a:lnTo>
                  <a:lnTo>
                    <a:pt x="283" y="133"/>
                  </a:lnTo>
                  <a:lnTo>
                    <a:pt x="284" y="128"/>
                  </a:lnTo>
                  <a:lnTo>
                    <a:pt x="285" y="121"/>
                  </a:lnTo>
                  <a:lnTo>
                    <a:pt x="285" y="11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73" name="Freeform 116">
              <a:extLst>
                <a:ext uri="{FF2B5EF4-FFF2-40B4-BE49-F238E27FC236}">
                  <a16:creationId xmlns:a16="http://schemas.microsoft.com/office/drawing/2014/main" id="{D925477C-FE1E-478C-A0DD-3061223B32BC}"/>
                </a:ext>
              </a:extLst>
            </p:cNvPr>
            <p:cNvSpPr>
              <a:spLocks/>
            </p:cNvSpPr>
            <p:nvPr/>
          </p:nvSpPr>
          <p:spPr bwMode="auto">
            <a:xfrm>
              <a:off x="1008" y="1968"/>
              <a:ext cx="96" cy="96"/>
            </a:xfrm>
            <a:custGeom>
              <a:avLst/>
              <a:gdLst>
                <a:gd name="T0" fmla="*/ 4 w 285"/>
                <a:gd name="T1" fmla="*/ 3 h 231"/>
                <a:gd name="T2" fmla="*/ 4 w 285"/>
                <a:gd name="T3" fmla="*/ 3 h 231"/>
                <a:gd name="T4" fmla="*/ 4 w 285"/>
                <a:gd name="T5" fmla="*/ 2 h 231"/>
                <a:gd name="T6" fmla="*/ 3 w 285"/>
                <a:gd name="T7" fmla="*/ 2 h 231"/>
                <a:gd name="T8" fmla="*/ 3 w 285"/>
                <a:gd name="T9" fmla="*/ 2 h 231"/>
                <a:gd name="T10" fmla="*/ 3 w 285"/>
                <a:gd name="T11" fmla="*/ 1 h 231"/>
                <a:gd name="T12" fmla="*/ 3 w 285"/>
                <a:gd name="T13" fmla="*/ 1 h 231"/>
                <a:gd name="T14" fmla="*/ 3 w 285"/>
                <a:gd name="T15" fmla="*/ 0 h 231"/>
                <a:gd name="T16" fmla="*/ 2 w 285"/>
                <a:gd name="T17" fmla="*/ 0 h 231"/>
                <a:gd name="T18" fmla="*/ 2 w 285"/>
                <a:gd name="T19" fmla="*/ 0 h 231"/>
                <a:gd name="T20" fmla="*/ 2 w 285"/>
                <a:gd name="T21" fmla="*/ 0 h 231"/>
                <a:gd name="T22" fmla="*/ 2 w 285"/>
                <a:gd name="T23" fmla="*/ 0 h 231"/>
                <a:gd name="T24" fmla="*/ 2 w 285"/>
                <a:gd name="T25" fmla="*/ 0 h 231"/>
                <a:gd name="T26" fmla="*/ 2 w 285"/>
                <a:gd name="T27" fmla="*/ 0 h 231"/>
                <a:gd name="T28" fmla="*/ 1 w 285"/>
                <a:gd name="T29" fmla="*/ 0 h 231"/>
                <a:gd name="T30" fmla="*/ 1 w 285"/>
                <a:gd name="T31" fmla="*/ 0 h 231"/>
                <a:gd name="T32" fmla="*/ 1 w 285"/>
                <a:gd name="T33" fmla="*/ 0 h 231"/>
                <a:gd name="T34" fmla="*/ 1 w 285"/>
                <a:gd name="T35" fmla="*/ 1 h 231"/>
                <a:gd name="T36" fmla="*/ 0 w 285"/>
                <a:gd name="T37" fmla="*/ 1 h 231"/>
                <a:gd name="T38" fmla="*/ 0 w 285"/>
                <a:gd name="T39" fmla="*/ 2 h 231"/>
                <a:gd name="T40" fmla="*/ 0 w 285"/>
                <a:gd name="T41" fmla="*/ 2 h 231"/>
                <a:gd name="T42" fmla="*/ 0 w 285"/>
                <a:gd name="T43" fmla="*/ 2 h 231"/>
                <a:gd name="T44" fmla="*/ 0 w 285"/>
                <a:gd name="T45" fmla="*/ 3 h 231"/>
                <a:gd name="T46" fmla="*/ 0 w 285"/>
                <a:gd name="T47" fmla="*/ 3 h 231"/>
                <a:gd name="T48" fmla="*/ 0 w 285"/>
                <a:gd name="T49" fmla="*/ 4 h 231"/>
                <a:gd name="T50" fmla="*/ 0 w 285"/>
                <a:gd name="T51" fmla="*/ 4 h 231"/>
                <a:gd name="T52" fmla="*/ 0 w 285"/>
                <a:gd name="T53" fmla="*/ 4 h 231"/>
                <a:gd name="T54" fmla="*/ 0 w 285"/>
                <a:gd name="T55" fmla="*/ 5 h 231"/>
                <a:gd name="T56" fmla="*/ 0 w 285"/>
                <a:gd name="T57" fmla="*/ 5 h 231"/>
                <a:gd name="T58" fmla="*/ 0 w 285"/>
                <a:gd name="T59" fmla="*/ 6 h 231"/>
                <a:gd name="T60" fmla="*/ 1 w 285"/>
                <a:gd name="T61" fmla="*/ 6 h 231"/>
                <a:gd name="T62" fmla="*/ 1 w 285"/>
                <a:gd name="T63" fmla="*/ 6 h 231"/>
                <a:gd name="T64" fmla="*/ 1 w 285"/>
                <a:gd name="T65" fmla="*/ 7 h 231"/>
                <a:gd name="T66" fmla="*/ 1 w 285"/>
                <a:gd name="T67" fmla="*/ 7 h 231"/>
                <a:gd name="T68" fmla="*/ 2 w 285"/>
                <a:gd name="T69" fmla="*/ 7 h 231"/>
                <a:gd name="T70" fmla="*/ 2 w 285"/>
                <a:gd name="T71" fmla="*/ 7 h 231"/>
                <a:gd name="T72" fmla="*/ 2 w 285"/>
                <a:gd name="T73" fmla="*/ 7 h 231"/>
                <a:gd name="T74" fmla="*/ 2 w 285"/>
                <a:gd name="T75" fmla="*/ 7 h 231"/>
                <a:gd name="T76" fmla="*/ 2 w 285"/>
                <a:gd name="T77" fmla="*/ 7 h 231"/>
                <a:gd name="T78" fmla="*/ 2 w 285"/>
                <a:gd name="T79" fmla="*/ 7 h 231"/>
                <a:gd name="T80" fmla="*/ 3 w 285"/>
                <a:gd name="T81" fmla="*/ 6 h 231"/>
                <a:gd name="T82" fmla="*/ 3 w 285"/>
                <a:gd name="T83" fmla="*/ 6 h 231"/>
                <a:gd name="T84" fmla="*/ 3 w 285"/>
                <a:gd name="T85" fmla="*/ 6 h 231"/>
                <a:gd name="T86" fmla="*/ 3 w 285"/>
                <a:gd name="T87" fmla="*/ 5 h 231"/>
                <a:gd name="T88" fmla="*/ 3 w 285"/>
                <a:gd name="T89" fmla="*/ 5 h 231"/>
                <a:gd name="T90" fmla="*/ 4 w 285"/>
                <a:gd name="T91" fmla="*/ 4 h 231"/>
                <a:gd name="T92" fmla="*/ 4 w 285"/>
                <a:gd name="T93" fmla="*/ 4 h 231"/>
                <a:gd name="T94" fmla="*/ 4 w 285"/>
                <a:gd name="T95" fmla="*/ 4 h 2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5"/>
                <a:gd name="T145" fmla="*/ 0 h 231"/>
                <a:gd name="T146" fmla="*/ 285 w 285"/>
                <a:gd name="T147" fmla="*/ 231 h 2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5" h="231">
                  <a:moveTo>
                    <a:pt x="285" y="115"/>
                  </a:moveTo>
                  <a:lnTo>
                    <a:pt x="285" y="110"/>
                  </a:lnTo>
                  <a:lnTo>
                    <a:pt x="284" y="104"/>
                  </a:lnTo>
                  <a:lnTo>
                    <a:pt x="283" y="98"/>
                  </a:lnTo>
                  <a:lnTo>
                    <a:pt x="283" y="93"/>
                  </a:lnTo>
                  <a:lnTo>
                    <a:pt x="280" y="86"/>
                  </a:lnTo>
                  <a:lnTo>
                    <a:pt x="279" y="81"/>
                  </a:lnTo>
                  <a:lnTo>
                    <a:pt x="276" y="76"/>
                  </a:lnTo>
                  <a:lnTo>
                    <a:pt x="274" y="71"/>
                  </a:lnTo>
                  <a:lnTo>
                    <a:pt x="267" y="61"/>
                  </a:lnTo>
                  <a:lnTo>
                    <a:pt x="261" y="51"/>
                  </a:lnTo>
                  <a:lnTo>
                    <a:pt x="252" y="42"/>
                  </a:lnTo>
                  <a:lnTo>
                    <a:pt x="243" y="34"/>
                  </a:lnTo>
                  <a:lnTo>
                    <a:pt x="233" y="27"/>
                  </a:lnTo>
                  <a:lnTo>
                    <a:pt x="222" y="20"/>
                  </a:lnTo>
                  <a:lnTo>
                    <a:pt x="210" y="14"/>
                  </a:lnTo>
                  <a:lnTo>
                    <a:pt x="197" y="9"/>
                  </a:lnTo>
                  <a:lnTo>
                    <a:pt x="191" y="7"/>
                  </a:lnTo>
                  <a:lnTo>
                    <a:pt x="185" y="5"/>
                  </a:lnTo>
                  <a:lnTo>
                    <a:pt x="178" y="4"/>
                  </a:lnTo>
                  <a:lnTo>
                    <a:pt x="171" y="3"/>
                  </a:lnTo>
                  <a:lnTo>
                    <a:pt x="164" y="2"/>
                  </a:lnTo>
                  <a:lnTo>
                    <a:pt x="157" y="1"/>
                  </a:lnTo>
                  <a:lnTo>
                    <a:pt x="150" y="0"/>
                  </a:lnTo>
                  <a:lnTo>
                    <a:pt x="143" y="0"/>
                  </a:lnTo>
                  <a:lnTo>
                    <a:pt x="135" y="0"/>
                  </a:lnTo>
                  <a:lnTo>
                    <a:pt x="127" y="1"/>
                  </a:lnTo>
                  <a:lnTo>
                    <a:pt x="121" y="2"/>
                  </a:lnTo>
                  <a:lnTo>
                    <a:pt x="113" y="3"/>
                  </a:lnTo>
                  <a:lnTo>
                    <a:pt x="107" y="4"/>
                  </a:lnTo>
                  <a:lnTo>
                    <a:pt x="101" y="5"/>
                  </a:lnTo>
                  <a:lnTo>
                    <a:pt x="93" y="7"/>
                  </a:lnTo>
                  <a:lnTo>
                    <a:pt x="87" y="9"/>
                  </a:lnTo>
                  <a:lnTo>
                    <a:pt x="74" y="14"/>
                  </a:lnTo>
                  <a:lnTo>
                    <a:pt x="63" y="20"/>
                  </a:lnTo>
                  <a:lnTo>
                    <a:pt x="52" y="27"/>
                  </a:lnTo>
                  <a:lnTo>
                    <a:pt x="42" y="34"/>
                  </a:lnTo>
                  <a:lnTo>
                    <a:pt x="32" y="42"/>
                  </a:lnTo>
                  <a:lnTo>
                    <a:pt x="24" y="51"/>
                  </a:lnTo>
                  <a:lnTo>
                    <a:pt x="17" y="61"/>
                  </a:lnTo>
                  <a:lnTo>
                    <a:pt x="12" y="71"/>
                  </a:lnTo>
                  <a:lnTo>
                    <a:pt x="9" y="76"/>
                  </a:lnTo>
                  <a:lnTo>
                    <a:pt x="7" y="81"/>
                  </a:lnTo>
                  <a:lnTo>
                    <a:pt x="4" y="86"/>
                  </a:lnTo>
                  <a:lnTo>
                    <a:pt x="3" y="93"/>
                  </a:lnTo>
                  <a:lnTo>
                    <a:pt x="1" y="98"/>
                  </a:lnTo>
                  <a:lnTo>
                    <a:pt x="0" y="104"/>
                  </a:lnTo>
                  <a:lnTo>
                    <a:pt x="0" y="110"/>
                  </a:lnTo>
                  <a:lnTo>
                    <a:pt x="0" y="115"/>
                  </a:lnTo>
                  <a:lnTo>
                    <a:pt x="0" y="121"/>
                  </a:lnTo>
                  <a:lnTo>
                    <a:pt x="0" y="128"/>
                  </a:lnTo>
                  <a:lnTo>
                    <a:pt x="1" y="133"/>
                  </a:lnTo>
                  <a:lnTo>
                    <a:pt x="3" y="139"/>
                  </a:lnTo>
                  <a:lnTo>
                    <a:pt x="4" y="144"/>
                  </a:lnTo>
                  <a:lnTo>
                    <a:pt x="7" y="150"/>
                  </a:lnTo>
                  <a:lnTo>
                    <a:pt x="9" y="155"/>
                  </a:lnTo>
                  <a:lnTo>
                    <a:pt x="12" y="161"/>
                  </a:lnTo>
                  <a:lnTo>
                    <a:pt x="17" y="171"/>
                  </a:lnTo>
                  <a:lnTo>
                    <a:pt x="24" y="180"/>
                  </a:lnTo>
                  <a:lnTo>
                    <a:pt x="32" y="189"/>
                  </a:lnTo>
                  <a:lnTo>
                    <a:pt x="42" y="198"/>
                  </a:lnTo>
                  <a:lnTo>
                    <a:pt x="52" y="205"/>
                  </a:lnTo>
                  <a:lnTo>
                    <a:pt x="63" y="211"/>
                  </a:lnTo>
                  <a:lnTo>
                    <a:pt x="74" y="217"/>
                  </a:lnTo>
                  <a:lnTo>
                    <a:pt x="87" y="221"/>
                  </a:lnTo>
                  <a:lnTo>
                    <a:pt x="93" y="223"/>
                  </a:lnTo>
                  <a:lnTo>
                    <a:pt x="101" y="225"/>
                  </a:lnTo>
                  <a:lnTo>
                    <a:pt x="107" y="228"/>
                  </a:lnTo>
                  <a:lnTo>
                    <a:pt x="113" y="229"/>
                  </a:lnTo>
                  <a:lnTo>
                    <a:pt x="121" y="230"/>
                  </a:lnTo>
                  <a:lnTo>
                    <a:pt x="127" y="231"/>
                  </a:lnTo>
                  <a:lnTo>
                    <a:pt x="135" y="231"/>
                  </a:lnTo>
                  <a:lnTo>
                    <a:pt x="143" y="231"/>
                  </a:lnTo>
                  <a:lnTo>
                    <a:pt x="150" y="231"/>
                  </a:lnTo>
                  <a:lnTo>
                    <a:pt x="157" y="231"/>
                  </a:lnTo>
                  <a:lnTo>
                    <a:pt x="164" y="230"/>
                  </a:lnTo>
                  <a:lnTo>
                    <a:pt x="171" y="229"/>
                  </a:lnTo>
                  <a:lnTo>
                    <a:pt x="178" y="228"/>
                  </a:lnTo>
                  <a:lnTo>
                    <a:pt x="185" y="225"/>
                  </a:lnTo>
                  <a:lnTo>
                    <a:pt x="191" y="223"/>
                  </a:lnTo>
                  <a:lnTo>
                    <a:pt x="197" y="221"/>
                  </a:lnTo>
                  <a:lnTo>
                    <a:pt x="210" y="217"/>
                  </a:lnTo>
                  <a:lnTo>
                    <a:pt x="222" y="211"/>
                  </a:lnTo>
                  <a:lnTo>
                    <a:pt x="233" y="205"/>
                  </a:lnTo>
                  <a:lnTo>
                    <a:pt x="243" y="198"/>
                  </a:lnTo>
                  <a:lnTo>
                    <a:pt x="252" y="189"/>
                  </a:lnTo>
                  <a:lnTo>
                    <a:pt x="261" y="180"/>
                  </a:lnTo>
                  <a:lnTo>
                    <a:pt x="267" y="171"/>
                  </a:lnTo>
                  <a:lnTo>
                    <a:pt x="274" y="161"/>
                  </a:lnTo>
                  <a:lnTo>
                    <a:pt x="276" y="155"/>
                  </a:lnTo>
                  <a:lnTo>
                    <a:pt x="279" y="150"/>
                  </a:lnTo>
                  <a:lnTo>
                    <a:pt x="280" y="144"/>
                  </a:lnTo>
                  <a:lnTo>
                    <a:pt x="283" y="139"/>
                  </a:lnTo>
                  <a:lnTo>
                    <a:pt x="283" y="133"/>
                  </a:lnTo>
                  <a:lnTo>
                    <a:pt x="284" y="128"/>
                  </a:lnTo>
                  <a:lnTo>
                    <a:pt x="285" y="121"/>
                  </a:lnTo>
                  <a:lnTo>
                    <a:pt x="285" y="115"/>
                  </a:lnTo>
                </a:path>
              </a:pathLst>
            </a:custGeom>
            <a:solidFill>
              <a:schemeClr val="bg1"/>
            </a:solidFill>
            <a:ln w="9525">
              <a:solidFill>
                <a:srgbClr val="000000"/>
              </a:solidFill>
              <a:miter lim="800000"/>
              <a:headEnd/>
              <a:tailEnd/>
            </a:ln>
          </p:spPr>
          <p:txBody>
            <a:bodyPr/>
            <a:lstStyle/>
            <a:p>
              <a:endParaRPr lang="zh-CN" altLang="en-US"/>
            </a:p>
          </p:txBody>
        </p:sp>
        <p:sp>
          <p:nvSpPr>
            <p:cNvPr id="147574" name="Rectangle 117">
              <a:extLst>
                <a:ext uri="{FF2B5EF4-FFF2-40B4-BE49-F238E27FC236}">
                  <a16:creationId xmlns:a16="http://schemas.microsoft.com/office/drawing/2014/main" id="{E49CC4E6-85FE-4E21-BBFA-ABE4FE693B4F}"/>
                </a:ext>
              </a:extLst>
            </p:cNvPr>
            <p:cNvSpPr>
              <a:spLocks noChangeArrowheads="1"/>
            </p:cNvSpPr>
            <p:nvPr/>
          </p:nvSpPr>
          <p:spPr bwMode="auto">
            <a:xfrm>
              <a:off x="1008" y="1968"/>
              <a:ext cx="96"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900">
                  <a:latin typeface="宋体" panose="02010600030101010101" pitchFamily="2" charset="-122"/>
                </a:rPr>
                <a:t>8</a:t>
              </a:r>
              <a:endParaRPr lang="en-US" altLang="zh-CN" sz="2400">
                <a:latin typeface="Times New Roman" panose="02020603050405020304" pitchFamily="18" charset="0"/>
              </a:endParaRPr>
            </a:p>
          </p:txBody>
        </p:sp>
        <p:sp>
          <p:nvSpPr>
            <p:cNvPr id="147575" name="Rectangle 118">
              <a:extLst>
                <a:ext uri="{FF2B5EF4-FFF2-40B4-BE49-F238E27FC236}">
                  <a16:creationId xmlns:a16="http://schemas.microsoft.com/office/drawing/2014/main" id="{0F151D35-F56A-49A4-BAF8-AF23A1C2828B}"/>
                </a:ext>
              </a:extLst>
            </p:cNvPr>
            <p:cNvSpPr>
              <a:spLocks noChangeArrowheads="1"/>
            </p:cNvSpPr>
            <p:nvPr/>
          </p:nvSpPr>
          <p:spPr bwMode="auto">
            <a:xfrm>
              <a:off x="1173" y="196"/>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S</a:t>
              </a:r>
              <a:endParaRPr lang="en-US" altLang="zh-CN" sz="1600">
                <a:latin typeface="Times New Roman" panose="02020603050405020304" pitchFamily="18" charset="0"/>
              </a:endParaRPr>
            </a:p>
          </p:txBody>
        </p:sp>
        <p:sp>
          <p:nvSpPr>
            <p:cNvPr id="147576" name="Freeform 119">
              <a:extLst>
                <a:ext uri="{FF2B5EF4-FFF2-40B4-BE49-F238E27FC236}">
                  <a16:creationId xmlns:a16="http://schemas.microsoft.com/office/drawing/2014/main" id="{DF2CB0BC-6178-4FFC-9CD3-D8728E0B5A47}"/>
                </a:ext>
              </a:extLst>
            </p:cNvPr>
            <p:cNvSpPr>
              <a:spLocks noChangeArrowheads="1"/>
            </p:cNvSpPr>
            <p:nvPr/>
          </p:nvSpPr>
          <p:spPr bwMode="auto">
            <a:xfrm>
              <a:off x="1249" y="199"/>
              <a:ext cx="101" cy="70"/>
            </a:xfrm>
            <a:custGeom>
              <a:avLst/>
              <a:gdLst>
                <a:gd name="T0" fmla="*/ 4 w 305"/>
                <a:gd name="T1" fmla="*/ 1 h 247"/>
                <a:gd name="T2" fmla="*/ 4 w 305"/>
                <a:gd name="T3" fmla="*/ 1 h 247"/>
                <a:gd name="T4" fmla="*/ 4 w 305"/>
                <a:gd name="T5" fmla="*/ 1 h 247"/>
                <a:gd name="T6" fmla="*/ 4 w 305"/>
                <a:gd name="T7" fmla="*/ 1 h 247"/>
                <a:gd name="T8" fmla="*/ 4 w 305"/>
                <a:gd name="T9" fmla="*/ 1 h 247"/>
                <a:gd name="T10" fmla="*/ 3 w 305"/>
                <a:gd name="T11" fmla="*/ 0 h 247"/>
                <a:gd name="T12" fmla="*/ 3 w 305"/>
                <a:gd name="T13" fmla="*/ 0 h 247"/>
                <a:gd name="T14" fmla="*/ 3 w 305"/>
                <a:gd name="T15" fmla="*/ 0 h 247"/>
                <a:gd name="T16" fmla="*/ 3 w 305"/>
                <a:gd name="T17" fmla="*/ 0 h 247"/>
                <a:gd name="T18" fmla="*/ 3 w 305"/>
                <a:gd name="T19" fmla="*/ 0 h 247"/>
                <a:gd name="T20" fmla="*/ 2 w 305"/>
                <a:gd name="T21" fmla="*/ 0 h 247"/>
                <a:gd name="T22" fmla="*/ 2 w 305"/>
                <a:gd name="T23" fmla="*/ 0 h 247"/>
                <a:gd name="T24" fmla="*/ 2 w 305"/>
                <a:gd name="T25" fmla="*/ 0 h 247"/>
                <a:gd name="T26" fmla="*/ 2 w 305"/>
                <a:gd name="T27" fmla="*/ 0 h 247"/>
                <a:gd name="T28" fmla="*/ 2 w 305"/>
                <a:gd name="T29" fmla="*/ 0 h 247"/>
                <a:gd name="T30" fmla="*/ 1 w 305"/>
                <a:gd name="T31" fmla="*/ 0 h 247"/>
                <a:gd name="T32" fmla="*/ 1 w 305"/>
                <a:gd name="T33" fmla="*/ 0 h 247"/>
                <a:gd name="T34" fmla="*/ 1 w 305"/>
                <a:gd name="T35" fmla="*/ 0 h 247"/>
                <a:gd name="T36" fmla="*/ 1 w 305"/>
                <a:gd name="T37" fmla="*/ 0 h 247"/>
                <a:gd name="T38" fmla="*/ 1 w 305"/>
                <a:gd name="T39" fmla="*/ 0 h 247"/>
                <a:gd name="T40" fmla="*/ 0 w 305"/>
                <a:gd name="T41" fmla="*/ 0 h 247"/>
                <a:gd name="T42" fmla="*/ 0 w 305"/>
                <a:gd name="T43" fmla="*/ 1 h 247"/>
                <a:gd name="T44" fmla="*/ 0 w 305"/>
                <a:gd name="T45" fmla="*/ 1 h 247"/>
                <a:gd name="T46" fmla="*/ 0 w 305"/>
                <a:gd name="T47" fmla="*/ 1 h 247"/>
                <a:gd name="T48" fmla="*/ 0 w 305"/>
                <a:gd name="T49" fmla="*/ 1 h 247"/>
                <a:gd name="T50" fmla="*/ 0 w 305"/>
                <a:gd name="T51" fmla="*/ 1 h 247"/>
                <a:gd name="T52" fmla="*/ 0 w 305"/>
                <a:gd name="T53" fmla="*/ 1 h 247"/>
                <a:gd name="T54" fmla="*/ 0 w 305"/>
                <a:gd name="T55" fmla="*/ 1 h 247"/>
                <a:gd name="T56" fmla="*/ 0 w 305"/>
                <a:gd name="T57" fmla="*/ 1 h 247"/>
                <a:gd name="T58" fmla="*/ 0 w 305"/>
                <a:gd name="T59" fmla="*/ 1 h 247"/>
                <a:gd name="T60" fmla="*/ 0 w 305"/>
                <a:gd name="T61" fmla="*/ 1 h 247"/>
                <a:gd name="T62" fmla="*/ 0 w 305"/>
                <a:gd name="T63" fmla="*/ 1 h 247"/>
                <a:gd name="T64" fmla="*/ 1 w 305"/>
                <a:gd name="T65" fmla="*/ 1 h 247"/>
                <a:gd name="T66" fmla="*/ 1 w 305"/>
                <a:gd name="T67" fmla="*/ 1 h 247"/>
                <a:gd name="T68" fmla="*/ 1 w 305"/>
                <a:gd name="T69" fmla="*/ 1 h 247"/>
                <a:gd name="T70" fmla="*/ 1 w 305"/>
                <a:gd name="T71" fmla="*/ 1 h 247"/>
                <a:gd name="T72" fmla="*/ 1 w 305"/>
                <a:gd name="T73" fmla="*/ 2 h 247"/>
                <a:gd name="T74" fmla="*/ 2 w 305"/>
                <a:gd name="T75" fmla="*/ 2 h 247"/>
                <a:gd name="T76" fmla="*/ 2 w 305"/>
                <a:gd name="T77" fmla="*/ 2 h 247"/>
                <a:gd name="T78" fmla="*/ 2 w 305"/>
                <a:gd name="T79" fmla="*/ 2 h 247"/>
                <a:gd name="T80" fmla="*/ 2 w 305"/>
                <a:gd name="T81" fmla="*/ 2 h 247"/>
                <a:gd name="T82" fmla="*/ 2 w 305"/>
                <a:gd name="T83" fmla="*/ 2 h 247"/>
                <a:gd name="T84" fmla="*/ 3 w 305"/>
                <a:gd name="T85" fmla="*/ 1 h 247"/>
                <a:gd name="T86" fmla="*/ 3 w 305"/>
                <a:gd name="T87" fmla="*/ 1 h 247"/>
                <a:gd name="T88" fmla="*/ 3 w 305"/>
                <a:gd name="T89" fmla="*/ 1 h 247"/>
                <a:gd name="T90" fmla="*/ 3 w 305"/>
                <a:gd name="T91" fmla="*/ 1 h 247"/>
                <a:gd name="T92" fmla="*/ 3 w 305"/>
                <a:gd name="T93" fmla="*/ 1 h 247"/>
                <a:gd name="T94" fmla="*/ 4 w 305"/>
                <a:gd name="T95" fmla="*/ 1 h 247"/>
                <a:gd name="T96" fmla="*/ 4 w 305"/>
                <a:gd name="T97" fmla="*/ 1 h 247"/>
                <a:gd name="T98" fmla="*/ 4 w 305"/>
                <a:gd name="T99" fmla="*/ 1 h 247"/>
                <a:gd name="T100" fmla="*/ 4 w 305"/>
                <a:gd name="T101" fmla="*/ 1 h 247"/>
                <a:gd name="T102" fmla="*/ 4 w 305"/>
                <a:gd name="T103" fmla="*/ 1 h 2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5"/>
                <a:gd name="T157" fmla="*/ 0 h 247"/>
                <a:gd name="T158" fmla="*/ 305 w 305"/>
                <a:gd name="T159" fmla="*/ 247 h 2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5" h="247">
                  <a:moveTo>
                    <a:pt x="305" y="124"/>
                  </a:moveTo>
                  <a:lnTo>
                    <a:pt x="304" y="118"/>
                  </a:lnTo>
                  <a:lnTo>
                    <a:pt x="304" y="112"/>
                  </a:lnTo>
                  <a:lnTo>
                    <a:pt x="303" y="105"/>
                  </a:lnTo>
                  <a:lnTo>
                    <a:pt x="302" y="99"/>
                  </a:lnTo>
                  <a:lnTo>
                    <a:pt x="300" y="93"/>
                  </a:lnTo>
                  <a:lnTo>
                    <a:pt x="298" y="87"/>
                  </a:lnTo>
                  <a:lnTo>
                    <a:pt x="295" y="82"/>
                  </a:lnTo>
                  <a:lnTo>
                    <a:pt x="293" y="75"/>
                  </a:lnTo>
                  <a:lnTo>
                    <a:pt x="290" y="70"/>
                  </a:lnTo>
                  <a:lnTo>
                    <a:pt x="286" y="65"/>
                  </a:lnTo>
                  <a:lnTo>
                    <a:pt x="279" y="55"/>
                  </a:lnTo>
                  <a:lnTo>
                    <a:pt x="270" y="46"/>
                  </a:lnTo>
                  <a:lnTo>
                    <a:pt x="260" y="36"/>
                  </a:lnTo>
                  <a:lnTo>
                    <a:pt x="249" y="28"/>
                  </a:lnTo>
                  <a:lnTo>
                    <a:pt x="238" y="21"/>
                  </a:lnTo>
                  <a:lnTo>
                    <a:pt x="225" y="15"/>
                  </a:lnTo>
                  <a:lnTo>
                    <a:pt x="219" y="13"/>
                  </a:lnTo>
                  <a:lnTo>
                    <a:pt x="211" y="10"/>
                  </a:lnTo>
                  <a:lnTo>
                    <a:pt x="205" y="8"/>
                  </a:lnTo>
                  <a:lnTo>
                    <a:pt x="197" y="5"/>
                  </a:lnTo>
                  <a:lnTo>
                    <a:pt x="191" y="4"/>
                  </a:lnTo>
                  <a:lnTo>
                    <a:pt x="183" y="2"/>
                  </a:lnTo>
                  <a:lnTo>
                    <a:pt x="176" y="1"/>
                  </a:lnTo>
                  <a:lnTo>
                    <a:pt x="168" y="1"/>
                  </a:lnTo>
                  <a:lnTo>
                    <a:pt x="160" y="0"/>
                  </a:lnTo>
                  <a:lnTo>
                    <a:pt x="153" y="0"/>
                  </a:lnTo>
                  <a:lnTo>
                    <a:pt x="144" y="0"/>
                  </a:lnTo>
                  <a:lnTo>
                    <a:pt x="136" y="1"/>
                  </a:lnTo>
                  <a:lnTo>
                    <a:pt x="129" y="1"/>
                  </a:lnTo>
                  <a:lnTo>
                    <a:pt x="121" y="2"/>
                  </a:lnTo>
                  <a:lnTo>
                    <a:pt x="115" y="4"/>
                  </a:lnTo>
                  <a:lnTo>
                    <a:pt x="107" y="5"/>
                  </a:lnTo>
                  <a:lnTo>
                    <a:pt x="99" y="8"/>
                  </a:lnTo>
                  <a:lnTo>
                    <a:pt x="93" y="10"/>
                  </a:lnTo>
                  <a:lnTo>
                    <a:pt x="87" y="13"/>
                  </a:lnTo>
                  <a:lnTo>
                    <a:pt x="79" y="15"/>
                  </a:lnTo>
                  <a:lnTo>
                    <a:pt x="66" y="21"/>
                  </a:lnTo>
                  <a:lnTo>
                    <a:pt x="55" y="28"/>
                  </a:lnTo>
                  <a:lnTo>
                    <a:pt x="45" y="36"/>
                  </a:lnTo>
                  <a:lnTo>
                    <a:pt x="34" y="46"/>
                  </a:lnTo>
                  <a:lnTo>
                    <a:pt x="25" y="55"/>
                  </a:lnTo>
                  <a:lnTo>
                    <a:pt x="18" y="65"/>
                  </a:lnTo>
                  <a:lnTo>
                    <a:pt x="14" y="70"/>
                  </a:lnTo>
                  <a:lnTo>
                    <a:pt x="11" y="75"/>
                  </a:lnTo>
                  <a:lnTo>
                    <a:pt x="9" y="82"/>
                  </a:lnTo>
                  <a:lnTo>
                    <a:pt x="6" y="87"/>
                  </a:lnTo>
                  <a:lnTo>
                    <a:pt x="4" y="93"/>
                  </a:lnTo>
                  <a:lnTo>
                    <a:pt x="3" y="99"/>
                  </a:lnTo>
                  <a:lnTo>
                    <a:pt x="1" y="105"/>
                  </a:lnTo>
                  <a:lnTo>
                    <a:pt x="0" y="112"/>
                  </a:lnTo>
                  <a:lnTo>
                    <a:pt x="0" y="118"/>
                  </a:lnTo>
                  <a:lnTo>
                    <a:pt x="0" y="124"/>
                  </a:lnTo>
                  <a:lnTo>
                    <a:pt x="0" y="130"/>
                  </a:lnTo>
                  <a:lnTo>
                    <a:pt x="0" y="136"/>
                  </a:lnTo>
                  <a:lnTo>
                    <a:pt x="1" y="142"/>
                  </a:lnTo>
                  <a:lnTo>
                    <a:pt x="3" y="149"/>
                  </a:lnTo>
                  <a:lnTo>
                    <a:pt x="4" y="155"/>
                  </a:lnTo>
                  <a:lnTo>
                    <a:pt x="6" y="161"/>
                  </a:lnTo>
                  <a:lnTo>
                    <a:pt x="9" y="166"/>
                  </a:lnTo>
                  <a:lnTo>
                    <a:pt x="11" y="172"/>
                  </a:lnTo>
                  <a:lnTo>
                    <a:pt x="14" y="177"/>
                  </a:lnTo>
                  <a:lnTo>
                    <a:pt x="18" y="183"/>
                  </a:lnTo>
                  <a:lnTo>
                    <a:pt x="25" y="193"/>
                  </a:lnTo>
                  <a:lnTo>
                    <a:pt x="34" y="202"/>
                  </a:lnTo>
                  <a:lnTo>
                    <a:pt x="45" y="211"/>
                  </a:lnTo>
                  <a:lnTo>
                    <a:pt x="55" y="219"/>
                  </a:lnTo>
                  <a:lnTo>
                    <a:pt x="66" y="226"/>
                  </a:lnTo>
                  <a:lnTo>
                    <a:pt x="79" y="232"/>
                  </a:lnTo>
                  <a:lnTo>
                    <a:pt x="87" y="235"/>
                  </a:lnTo>
                  <a:lnTo>
                    <a:pt x="93" y="237"/>
                  </a:lnTo>
                  <a:lnTo>
                    <a:pt x="99" y="240"/>
                  </a:lnTo>
                  <a:lnTo>
                    <a:pt x="107" y="241"/>
                  </a:lnTo>
                  <a:lnTo>
                    <a:pt x="115" y="243"/>
                  </a:lnTo>
                  <a:lnTo>
                    <a:pt x="121" y="244"/>
                  </a:lnTo>
                  <a:lnTo>
                    <a:pt x="129" y="246"/>
                  </a:lnTo>
                  <a:lnTo>
                    <a:pt x="136" y="246"/>
                  </a:lnTo>
                  <a:lnTo>
                    <a:pt x="144" y="247"/>
                  </a:lnTo>
                  <a:lnTo>
                    <a:pt x="153" y="247"/>
                  </a:lnTo>
                  <a:lnTo>
                    <a:pt x="160" y="247"/>
                  </a:lnTo>
                  <a:lnTo>
                    <a:pt x="168" y="246"/>
                  </a:lnTo>
                  <a:lnTo>
                    <a:pt x="176" y="246"/>
                  </a:lnTo>
                  <a:lnTo>
                    <a:pt x="183" y="244"/>
                  </a:lnTo>
                  <a:lnTo>
                    <a:pt x="191" y="243"/>
                  </a:lnTo>
                  <a:lnTo>
                    <a:pt x="197" y="241"/>
                  </a:lnTo>
                  <a:lnTo>
                    <a:pt x="205" y="240"/>
                  </a:lnTo>
                  <a:lnTo>
                    <a:pt x="211" y="237"/>
                  </a:lnTo>
                  <a:lnTo>
                    <a:pt x="219" y="235"/>
                  </a:lnTo>
                  <a:lnTo>
                    <a:pt x="225" y="232"/>
                  </a:lnTo>
                  <a:lnTo>
                    <a:pt x="238" y="226"/>
                  </a:lnTo>
                  <a:lnTo>
                    <a:pt x="249" y="219"/>
                  </a:lnTo>
                  <a:lnTo>
                    <a:pt x="260" y="211"/>
                  </a:lnTo>
                  <a:lnTo>
                    <a:pt x="270" y="202"/>
                  </a:lnTo>
                  <a:lnTo>
                    <a:pt x="279" y="193"/>
                  </a:lnTo>
                  <a:lnTo>
                    <a:pt x="286" y="183"/>
                  </a:lnTo>
                  <a:lnTo>
                    <a:pt x="290" y="177"/>
                  </a:lnTo>
                  <a:lnTo>
                    <a:pt x="293" y="172"/>
                  </a:lnTo>
                  <a:lnTo>
                    <a:pt x="295" y="166"/>
                  </a:lnTo>
                  <a:lnTo>
                    <a:pt x="298" y="161"/>
                  </a:lnTo>
                  <a:lnTo>
                    <a:pt x="300" y="155"/>
                  </a:lnTo>
                  <a:lnTo>
                    <a:pt x="302" y="149"/>
                  </a:lnTo>
                  <a:lnTo>
                    <a:pt x="303" y="142"/>
                  </a:lnTo>
                  <a:lnTo>
                    <a:pt x="304" y="136"/>
                  </a:lnTo>
                  <a:lnTo>
                    <a:pt x="304" y="130"/>
                  </a:lnTo>
                  <a:lnTo>
                    <a:pt x="305" y="12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77" name="Freeform 120">
              <a:extLst>
                <a:ext uri="{FF2B5EF4-FFF2-40B4-BE49-F238E27FC236}">
                  <a16:creationId xmlns:a16="http://schemas.microsoft.com/office/drawing/2014/main" id="{76C219DE-50EA-422B-B679-CF0C74020820}"/>
                </a:ext>
              </a:extLst>
            </p:cNvPr>
            <p:cNvSpPr>
              <a:spLocks/>
            </p:cNvSpPr>
            <p:nvPr/>
          </p:nvSpPr>
          <p:spPr bwMode="auto">
            <a:xfrm>
              <a:off x="1248" y="144"/>
              <a:ext cx="144" cy="125"/>
            </a:xfrm>
            <a:custGeom>
              <a:avLst/>
              <a:gdLst>
                <a:gd name="T0" fmla="*/ 15 w 305"/>
                <a:gd name="T1" fmla="*/ 8 h 247"/>
                <a:gd name="T2" fmla="*/ 15 w 305"/>
                <a:gd name="T3" fmla="*/ 7 h 247"/>
                <a:gd name="T4" fmla="*/ 15 w 305"/>
                <a:gd name="T5" fmla="*/ 6 h 247"/>
                <a:gd name="T6" fmla="*/ 15 w 305"/>
                <a:gd name="T7" fmla="*/ 6 h 247"/>
                <a:gd name="T8" fmla="*/ 15 w 305"/>
                <a:gd name="T9" fmla="*/ 5 h 247"/>
                <a:gd name="T10" fmla="*/ 14 w 305"/>
                <a:gd name="T11" fmla="*/ 4 h 247"/>
                <a:gd name="T12" fmla="*/ 13 w 305"/>
                <a:gd name="T13" fmla="*/ 3 h 247"/>
                <a:gd name="T14" fmla="*/ 12 w 305"/>
                <a:gd name="T15" fmla="*/ 2 h 247"/>
                <a:gd name="T16" fmla="*/ 11 w 305"/>
                <a:gd name="T17" fmla="*/ 1 h 247"/>
                <a:gd name="T18" fmla="*/ 10 w 305"/>
                <a:gd name="T19" fmla="*/ 1 h 247"/>
                <a:gd name="T20" fmla="*/ 9 w 305"/>
                <a:gd name="T21" fmla="*/ 1 h 247"/>
                <a:gd name="T22" fmla="*/ 8 w 305"/>
                <a:gd name="T23" fmla="*/ 1 h 247"/>
                <a:gd name="T24" fmla="*/ 8 w 305"/>
                <a:gd name="T25" fmla="*/ 0 h 247"/>
                <a:gd name="T26" fmla="*/ 7 w 305"/>
                <a:gd name="T27" fmla="*/ 0 h 247"/>
                <a:gd name="T28" fmla="*/ 7 w 305"/>
                <a:gd name="T29" fmla="*/ 1 h 247"/>
                <a:gd name="T30" fmla="*/ 6 w 305"/>
                <a:gd name="T31" fmla="*/ 1 h 247"/>
                <a:gd name="T32" fmla="*/ 5 w 305"/>
                <a:gd name="T33" fmla="*/ 1 h 247"/>
                <a:gd name="T34" fmla="*/ 4 w 305"/>
                <a:gd name="T35" fmla="*/ 1 h 247"/>
                <a:gd name="T36" fmla="*/ 3 w 305"/>
                <a:gd name="T37" fmla="*/ 2 h 247"/>
                <a:gd name="T38" fmla="*/ 2 w 305"/>
                <a:gd name="T39" fmla="*/ 3 h 247"/>
                <a:gd name="T40" fmla="*/ 1 w 305"/>
                <a:gd name="T41" fmla="*/ 4 h 247"/>
                <a:gd name="T42" fmla="*/ 0 w 305"/>
                <a:gd name="T43" fmla="*/ 5 h 247"/>
                <a:gd name="T44" fmla="*/ 0 w 305"/>
                <a:gd name="T45" fmla="*/ 6 h 247"/>
                <a:gd name="T46" fmla="*/ 0 w 305"/>
                <a:gd name="T47" fmla="*/ 6 h 247"/>
                <a:gd name="T48" fmla="*/ 0 w 305"/>
                <a:gd name="T49" fmla="*/ 7 h 247"/>
                <a:gd name="T50" fmla="*/ 0 w 305"/>
                <a:gd name="T51" fmla="*/ 8 h 247"/>
                <a:gd name="T52" fmla="*/ 0 w 305"/>
                <a:gd name="T53" fmla="*/ 9 h 247"/>
                <a:gd name="T54" fmla="*/ 0 w 305"/>
                <a:gd name="T55" fmla="*/ 9 h 247"/>
                <a:gd name="T56" fmla="*/ 0 w 305"/>
                <a:gd name="T57" fmla="*/ 10 h 247"/>
                <a:gd name="T58" fmla="*/ 0 w 305"/>
                <a:gd name="T59" fmla="*/ 11 h 247"/>
                <a:gd name="T60" fmla="*/ 0 w 305"/>
                <a:gd name="T61" fmla="*/ 12 h 247"/>
                <a:gd name="T62" fmla="*/ 1 w 305"/>
                <a:gd name="T63" fmla="*/ 13 h 247"/>
                <a:gd name="T64" fmla="*/ 2 w 305"/>
                <a:gd name="T65" fmla="*/ 14 h 247"/>
                <a:gd name="T66" fmla="*/ 3 w 305"/>
                <a:gd name="T67" fmla="*/ 15 h 247"/>
                <a:gd name="T68" fmla="*/ 4 w 305"/>
                <a:gd name="T69" fmla="*/ 15 h 247"/>
                <a:gd name="T70" fmla="*/ 5 w 305"/>
                <a:gd name="T71" fmla="*/ 16 h 247"/>
                <a:gd name="T72" fmla="*/ 6 w 305"/>
                <a:gd name="T73" fmla="*/ 16 h 247"/>
                <a:gd name="T74" fmla="*/ 7 w 305"/>
                <a:gd name="T75" fmla="*/ 16 h 247"/>
                <a:gd name="T76" fmla="*/ 7 w 305"/>
                <a:gd name="T77" fmla="*/ 16 h 247"/>
                <a:gd name="T78" fmla="*/ 8 w 305"/>
                <a:gd name="T79" fmla="*/ 16 h 247"/>
                <a:gd name="T80" fmla="*/ 8 w 305"/>
                <a:gd name="T81" fmla="*/ 16 h 247"/>
                <a:gd name="T82" fmla="*/ 9 w 305"/>
                <a:gd name="T83" fmla="*/ 16 h 247"/>
                <a:gd name="T84" fmla="*/ 10 w 305"/>
                <a:gd name="T85" fmla="*/ 16 h 247"/>
                <a:gd name="T86" fmla="*/ 11 w 305"/>
                <a:gd name="T87" fmla="*/ 15 h 247"/>
                <a:gd name="T88" fmla="*/ 12 w 305"/>
                <a:gd name="T89" fmla="*/ 15 h 247"/>
                <a:gd name="T90" fmla="*/ 13 w 305"/>
                <a:gd name="T91" fmla="*/ 14 h 247"/>
                <a:gd name="T92" fmla="*/ 14 w 305"/>
                <a:gd name="T93" fmla="*/ 13 h 247"/>
                <a:gd name="T94" fmla="*/ 15 w 305"/>
                <a:gd name="T95" fmla="*/ 12 h 247"/>
                <a:gd name="T96" fmla="*/ 15 w 305"/>
                <a:gd name="T97" fmla="*/ 11 h 247"/>
                <a:gd name="T98" fmla="*/ 15 w 305"/>
                <a:gd name="T99" fmla="*/ 10 h 247"/>
                <a:gd name="T100" fmla="*/ 15 w 305"/>
                <a:gd name="T101" fmla="*/ 9 h 247"/>
                <a:gd name="T102" fmla="*/ 15 w 305"/>
                <a:gd name="T103" fmla="*/ 9 h 2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5"/>
                <a:gd name="T157" fmla="*/ 0 h 247"/>
                <a:gd name="T158" fmla="*/ 305 w 305"/>
                <a:gd name="T159" fmla="*/ 247 h 2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5" h="247">
                  <a:moveTo>
                    <a:pt x="305" y="124"/>
                  </a:moveTo>
                  <a:lnTo>
                    <a:pt x="304" y="118"/>
                  </a:lnTo>
                  <a:lnTo>
                    <a:pt x="304" y="112"/>
                  </a:lnTo>
                  <a:lnTo>
                    <a:pt x="303" y="105"/>
                  </a:lnTo>
                  <a:lnTo>
                    <a:pt x="302" y="99"/>
                  </a:lnTo>
                  <a:lnTo>
                    <a:pt x="300" y="93"/>
                  </a:lnTo>
                  <a:lnTo>
                    <a:pt x="298" y="87"/>
                  </a:lnTo>
                  <a:lnTo>
                    <a:pt x="295" y="82"/>
                  </a:lnTo>
                  <a:lnTo>
                    <a:pt x="293" y="75"/>
                  </a:lnTo>
                  <a:lnTo>
                    <a:pt x="290" y="70"/>
                  </a:lnTo>
                  <a:lnTo>
                    <a:pt x="286" y="65"/>
                  </a:lnTo>
                  <a:lnTo>
                    <a:pt x="279" y="55"/>
                  </a:lnTo>
                  <a:lnTo>
                    <a:pt x="270" y="46"/>
                  </a:lnTo>
                  <a:lnTo>
                    <a:pt x="260" y="36"/>
                  </a:lnTo>
                  <a:lnTo>
                    <a:pt x="249" y="28"/>
                  </a:lnTo>
                  <a:lnTo>
                    <a:pt x="238" y="21"/>
                  </a:lnTo>
                  <a:lnTo>
                    <a:pt x="225" y="15"/>
                  </a:lnTo>
                  <a:lnTo>
                    <a:pt x="219" y="13"/>
                  </a:lnTo>
                  <a:lnTo>
                    <a:pt x="211" y="10"/>
                  </a:lnTo>
                  <a:lnTo>
                    <a:pt x="205" y="8"/>
                  </a:lnTo>
                  <a:lnTo>
                    <a:pt x="197" y="5"/>
                  </a:lnTo>
                  <a:lnTo>
                    <a:pt x="191" y="4"/>
                  </a:lnTo>
                  <a:lnTo>
                    <a:pt x="183" y="2"/>
                  </a:lnTo>
                  <a:lnTo>
                    <a:pt x="176" y="1"/>
                  </a:lnTo>
                  <a:lnTo>
                    <a:pt x="168" y="1"/>
                  </a:lnTo>
                  <a:lnTo>
                    <a:pt x="160" y="0"/>
                  </a:lnTo>
                  <a:lnTo>
                    <a:pt x="153" y="0"/>
                  </a:lnTo>
                  <a:lnTo>
                    <a:pt x="144" y="0"/>
                  </a:lnTo>
                  <a:lnTo>
                    <a:pt x="136" y="1"/>
                  </a:lnTo>
                  <a:lnTo>
                    <a:pt x="129" y="1"/>
                  </a:lnTo>
                  <a:lnTo>
                    <a:pt x="121" y="2"/>
                  </a:lnTo>
                  <a:lnTo>
                    <a:pt x="115" y="4"/>
                  </a:lnTo>
                  <a:lnTo>
                    <a:pt x="107" y="5"/>
                  </a:lnTo>
                  <a:lnTo>
                    <a:pt x="99" y="8"/>
                  </a:lnTo>
                  <a:lnTo>
                    <a:pt x="93" y="10"/>
                  </a:lnTo>
                  <a:lnTo>
                    <a:pt x="87" y="13"/>
                  </a:lnTo>
                  <a:lnTo>
                    <a:pt x="79" y="15"/>
                  </a:lnTo>
                  <a:lnTo>
                    <a:pt x="66" y="21"/>
                  </a:lnTo>
                  <a:lnTo>
                    <a:pt x="55" y="28"/>
                  </a:lnTo>
                  <a:lnTo>
                    <a:pt x="45" y="36"/>
                  </a:lnTo>
                  <a:lnTo>
                    <a:pt x="34" y="46"/>
                  </a:lnTo>
                  <a:lnTo>
                    <a:pt x="25" y="55"/>
                  </a:lnTo>
                  <a:lnTo>
                    <a:pt x="18" y="65"/>
                  </a:lnTo>
                  <a:lnTo>
                    <a:pt x="14" y="70"/>
                  </a:lnTo>
                  <a:lnTo>
                    <a:pt x="11" y="75"/>
                  </a:lnTo>
                  <a:lnTo>
                    <a:pt x="9" y="82"/>
                  </a:lnTo>
                  <a:lnTo>
                    <a:pt x="6" y="87"/>
                  </a:lnTo>
                  <a:lnTo>
                    <a:pt x="4" y="93"/>
                  </a:lnTo>
                  <a:lnTo>
                    <a:pt x="3" y="99"/>
                  </a:lnTo>
                  <a:lnTo>
                    <a:pt x="1" y="105"/>
                  </a:lnTo>
                  <a:lnTo>
                    <a:pt x="0" y="112"/>
                  </a:lnTo>
                  <a:lnTo>
                    <a:pt x="0" y="118"/>
                  </a:lnTo>
                  <a:lnTo>
                    <a:pt x="0" y="124"/>
                  </a:lnTo>
                  <a:lnTo>
                    <a:pt x="0" y="130"/>
                  </a:lnTo>
                  <a:lnTo>
                    <a:pt x="0" y="136"/>
                  </a:lnTo>
                  <a:lnTo>
                    <a:pt x="1" y="142"/>
                  </a:lnTo>
                  <a:lnTo>
                    <a:pt x="3" y="149"/>
                  </a:lnTo>
                  <a:lnTo>
                    <a:pt x="4" y="155"/>
                  </a:lnTo>
                  <a:lnTo>
                    <a:pt x="6" y="161"/>
                  </a:lnTo>
                  <a:lnTo>
                    <a:pt x="9" y="166"/>
                  </a:lnTo>
                  <a:lnTo>
                    <a:pt x="11" y="172"/>
                  </a:lnTo>
                  <a:lnTo>
                    <a:pt x="14" y="177"/>
                  </a:lnTo>
                  <a:lnTo>
                    <a:pt x="18" y="183"/>
                  </a:lnTo>
                  <a:lnTo>
                    <a:pt x="25" y="193"/>
                  </a:lnTo>
                  <a:lnTo>
                    <a:pt x="34" y="202"/>
                  </a:lnTo>
                  <a:lnTo>
                    <a:pt x="45" y="211"/>
                  </a:lnTo>
                  <a:lnTo>
                    <a:pt x="55" y="219"/>
                  </a:lnTo>
                  <a:lnTo>
                    <a:pt x="66" y="226"/>
                  </a:lnTo>
                  <a:lnTo>
                    <a:pt x="79" y="232"/>
                  </a:lnTo>
                  <a:lnTo>
                    <a:pt x="87" y="235"/>
                  </a:lnTo>
                  <a:lnTo>
                    <a:pt x="93" y="237"/>
                  </a:lnTo>
                  <a:lnTo>
                    <a:pt x="99" y="240"/>
                  </a:lnTo>
                  <a:lnTo>
                    <a:pt x="107" y="241"/>
                  </a:lnTo>
                  <a:lnTo>
                    <a:pt x="115" y="243"/>
                  </a:lnTo>
                  <a:lnTo>
                    <a:pt x="121" y="244"/>
                  </a:lnTo>
                  <a:lnTo>
                    <a:pt x="129" y="246"/>
                  </a:lnTo>
                  <a:lnTo>
                    <a:pt x="136" y="246"/>
                  </a:lnTo>
                  <a:lnTo>
                    <a:pt x="144" y="247"/>
                  </a:lnTo>
                  <a:lnTo>
                    <a:pt x="153" y="247"/>
                  </a:lnTo>
                  <a:lnTo>
                    <a:pt x="160" y="247"/>
                  </a:lnTo>
                  <a:lnTo>
                    <a:pt x="168" y="246"/>
                  </a:lnTo>
                  <a:lnTo>
                    <a:pt x="176" y="246"/>
                  </a:lnTo>
                  <a:lnTo>
                    <a:pt x="183" y="244"/>
                  </a:lnTo>
                  <a:lnTo>
                    <a:pt x="191" y="243"/>
                  </a:lnTo>
                  <a:lnTo>
                    <a:pt x="197" y="241"/>
                  </a:lnTo>
                  <a:lnTo>
                    <a:pt x="205" y="240"/>
                  </a:lnTo>
                  <a:lnTo>
                    <a:pt x="211" y="237"/>
                  </a:lnTo>
                  <a:lnTo>
                    <a:pt x="219" y="235"/>
                  </a:lnTo>
                  <a:lnTo>
                    <a:pt x="225" y="232"/>
                  </a:lnTo>
                  <a:lnTo>
                    <a:pt x="238" y="226"/>
                  </a:lnTo>
                  <a:lnTo>
                    <a:pt x="249" y="219"/>
                  </a:lnTo>
                  <a:lnTo>
                    <a:pt x="260" y="211"/>
                  </a:lnTo>
                  <a:lnTo>
                    <a:pt x="270" y="202"/>
                  </a:lnTo>
                  <a:lnTo>
                    <a:pt x="279" y="193"/>
                  </a:lnTo>
                  <a:lnTo>
                    <a:pt x="286" y="183"/>
                  </a:lnTo>
                  <a:lnTo>
                    <a:pt x="290" y="177"/>
                  </a:lnTo>
                  <a:lnTo>
                    <a:pt x="293" y="172"/>
                  </a:lnTo>
                  <a:lnTo>
                    <a:pt x="295" y="166"/>
                  </a:lnTo>
                  <a:lnTo>
                    <a:pt x="298" y="161"/>
                  </a:lnTo>
                  <a:lnTo>
                    <a:pt x="300" y="155"/>
                  </a:lnTo>
                  <a:lnTo>
                    <a:pt x="302" y="149"/>
                  </a:lnTo>
                  <a:lnTo>
                    <a:pt x="303" y="142"/>
                  </a:lnTo>
                  <a:lnTo>
                    <a:pt x="304" y="136"/>
                  </a:lnTo>
                  <a:lnTo>
                    <a:pt x="304" y="130"/>
                  </a:lnTo>
                  <a:lnTo>
                    <a:pt x="305" y="124"/>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78" name="Rectangle 121">
              <a:extLst>
                <a:ext uri="{FF2B5EF4-FFF2-40B4-BE49-F238E27FC236}">
                  <a16:creationId xmlns:a16="http://schemas.microsoft.com/office/drawing/2014/main" id="{A018EE10-4E0F-42FC-A4F2-365A5E73C42E}"/>
                </a:ext>
              </a:extLst>
            </p:cNvPr>
            <p:cNvSpPr>
              <a:spLocks noChangeArrowheads="1"/>
            </p:cNvSpPr>
            <p:nvPr/>
          </p:nvSpPr>
          <p:spPr bwMode="auto">
            <a:xfrm>
              <a:off x="1287" y="144"/>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1</a:t>
              </a:r>
              <a:endParaRPr lang="en-US" altLang="zh-CN" sz="1600">
                <a:latin typeface="Times New Roman" panose="02020603050405020304" pitchFamily="18" charset="0"/>
              </a:endParaRPr>
            </a:p>
          </p:txBody>
        </p:sp>
        <p:grpSp>
          <p:nvGrpSpPr>
            <p:cNvPr id="147579" name="Group 122">
              <a:extLst>
                <a:ext uri="{FF2B5EF4-FFF2-40B4-BE49-F238E27FC236}">
                  <a16:creationId xmlns:a16="http://schemas.microsoft.com/office/drawing/2014/main" id="{3C29E3C5-D240-4966-859A-A769A75184A3}"/>
                </a:ext>
              </a:extLst>
            </p:cNvPr>
            <p:cNvGrpSpPr>
              <a:grpSpLocks/>
            </p:cNvGrpSpPr>
            <p:nvPr/>
          </p:nvGrpSpPr>
          <p:grpSpPr bwMode="auto">
            <a:xfrm>
              <a:off x="3552" y="48"/>
              <a:ext cx="143" cy="134"/>
              <a:chOff x="0" y="0"/>
              <a:chExt cx="143" cy="134"/>
            </a:xfrm>
          </p:grpSpPr>
          <p:sp>
            <p:nvSpPr>
              <p:cNvPr id="147624" name="Freeform 123">
                <a:extLst>
                  <a:ext uri="{FF2B5EF4-FFF2-40B4-BE49-F238E27FC236}">
                    <a16:creationId xmlns:a16="http://schemas.microsoft.com/office/drawing/2014/main" id="{E3665665-1513-4C5C-87C0-0F96C764B3A2}"/>
                  </a:ext>
                </a:extLst>
              </p:cNvPr>
              <p:cNvSpPr>
                <a:spLocks/>
              </p:cNvSpPr>
              <p:nvPr/>
            </p:nvSpPr>
            <p:spPr bwMode="auto">
              <a:xfrm>
                <a:off x="0" y="0"/>
                <a:ext cx="143" cy="134"/>
              </a:xfrm>
              <a:custGeom>
                <a:avLst/>
                <a:gdLst>
                  <a:gd name="T0" fmla="*/ 18 w 285"/>
                  <a:gd name="T1" fmla="*/ 12 h 231"/>
                  <a:gd name="T2" fmla="*/ 18 w 285"/>
                  <a:gd name="T3" fmla="*/ 11 h 231"/>
                  <a:gd name="T4" fmla="*/ 18 w 285"/>
                  <a:gd name="T5" fmla="*/ 10 h 231"/>
                  <a:gd name="T6" fmla="*/ 18 w 285"/>
                  <a:gd name="T7" fmla="*/ 9 h 231"/>
                  <a:gd name="T8" fmla="*/ 17 w 285"/>
                  <a:gd name="T9" fmla="*/ 7 h 231"/>
                  <a:gd name="T10" fmla="*/ 16 w 285"/>
                  <a:gd name="T11" fmla="*/ 5 h 231"/>
                  <a:gd name="T12" fmla="*/ 15 w 285"/>
                  <a:gd name="T13" fmla="*/ 3 h 231"/>
                  <a:gd name="T14" fmla="*/ 14 w 285"/>
                  <a:gd name="T15" fmla="*/ 2 h 231"/>
                  <a:gd name="T16" fmla="*/ 12 w 285"/>
                  <a:gd name="T17" fmla="*/ 1 h 231"/>
                  <a:gd name="T18" fmla="*/ 12 w 285"/>
                  <a:gd name="T19" fmla="*/ 1 h 231"/>
                  <a:gd name="T20" fmla="*/ 11 w 285"/>
                  <a:gd name="T21" fmla="*/ 1 h 231"/>
                  <a:gd name="T22" fmla="*/ 10 w 285"/>
                  <a:gd name="T23" fmla="*/ 0 h 231"/>
                  <a:gd name="T24" fmla="*/ 9 w 285"/>
                  <a:gd name="T25" fmla="*/ 0 h 231"/>
                  <a:gd name="T26" fmla="*/ 8 w 285"/>
                  <a:gd name="T27" fmla="*/ 1 h 231"/>
                  <a:gd name="T28" fmla="*/ 7 w 285"/>
                  <a:gd name="T29" fmla="*/ 1 h 231"/>
                  <a:gd name="T30" fmla="*/ 6 w 285"/>
                  <a:gd name="T31" fmla="*/ 1 h 231"/>
                  <a:gd name="T32" fmla="*/ 5 w 285"/>
                  <a:gd name="T33" fmla="*/ 2 h 231"/>
                  <a:gd name="T34" fmla="*/ 4 w 285"/>
                  <a:gd name="T35" fmla="*/ 3 h 231"/>
                  <a:gd name="T36" fmla="*/ 3 w 285"/>
                  <a:gd name="T37" fmla="*/ 5 h 231"/>
                  <a:gd name="T38" fmla="*/ 2 w 285"/>
                  <a:gd name="T39" fmla="*/ 7 h 231"/>
                  <a:gd name="T40" fmla="*/ 1 w 285"/>
                  <a:gd name="T41" fmla="*/ 9 h 231"/>
                  <a:gd name="T42" fmla="*/ 1 w 285"/>
                  <a:gd name="T43" fmla="*/ 10 h 231"/>
                  <a:gd name="T44" fmla="*/ 1 w 285"/>
                  <a:gd name="T45" fmla="*/ 11 h 231"/>
                  <a:gd name="T46" fmla="*/ 0 w 285"/>
                  <a:gd name="T47" fmla="*/ 12 h 231"/>
                  <a:gd name="T48" fmla="*/ 0 w 285"/>
                  <a:gd name="T49" fmla="*/ 14 h 231"/>
                  <a:gd name="T50" fmla="*/ 1 w 285"/>
                  <a:gd name="T51" fmla="*/ 15 h 231"/>
                  <a:gd name="T52" fmla="*/ 1 w 285"/>
                  <a:gd name="T53" fmla="*/ 16 h 231"/>
                  <a:gd name="T54" fmla="*/ 1 w 285"/>
                  <a:gd name="T55" fmla="*/ 17 h 231"/>
                  <a:gd name="T56" fmla="*/ 2 w 285"/>
                  <a:gd name="T57" fmla="*/ 19 h 231"/>
                  <a:gd name="T58" fmla="*/ 3 w 285"/>
                  <a:gd name="T59" fmla="*/ 21 h 231"/>
                  <a:gd name="T60" fmla="*/ 4 w 285"/>
                  <a:gd name="T61" fmla="*/ 23 h 231"/>
                  <a:gd name="T62" fmla="*/ 5 w 285"/>
                  <a:gd name="T63" fmla="*/ 24 h 231"/>
                  <a:gd name="T64" fmla="*/ 6 w 285"/>
                  <a:gd name="T65" fmla="*/ 26 h 231"/>
                  <a:gd name="T66" fmla="*/ 7 w 285"/>
                  <a:gd name="T67" fmla="*/ 26 h 231"/>
                  <a:gd name="T68" fmla="*/ 8 w 285"/>
                  <a:gd name="T69" fmla="*/ 26 h 231"/>
                  <a:gd name="T70" fmla="*/ 9 w 285"/>
                  <a:gd name="T71" fmla="*/ 26 h 231"/>
                  <a:gd name="T72" fmla="*/ 10 w 285"/>
                  <a:gd name="T73" fmla="*/ 26 h 231"/>
                  <a:gd name="T74" fmla="*/ 11 w 285"/>
                  <a:gd name="T75" fmla="*/ 26 h 231"/>
                  <a:gd name="T76" fmla="*/ 12 w 285"/>
                  <a:gd name="T77" fmla="*/ 26 h 231"/>
                  <a:gd name="T78" fmla="*/ 12 w 285"/>
                  <a:gd name="T79" fmla="*/ 26 h 231"/>
                  <a:gd name="T80" fmla="*/ 14 w 285"/>
                  <a:gd name="T81" fmla="*/ 24 h 231"/>
                  <a:gd name="T82" fmla="*/ 15 w 285"/>
                  <a:gd name="T83" fmla="*/ 23 h 231"/>
                  <a:gd name="T84" fmla="*/ 16 w 285"/>
                  <a:gd name="T85" fmla="*/ 21 h 231"/>
                  <a:gd name="T86" fmla="*/ 17 w 285"/>
                  <a:gd name="T87" fmla="*/ 19 h 231"/>
                  <a:gd name="T88" fmla="*/ 18 w 285"/>
                  <a:gd name="T89" fmla="*/ 17 h 231"/>
                  <a:gd name="T90" fmla="*/ 18 w 285"/>
                  <a:gd name="T91" fmla="*/ 16 h 231"/>
                  <a:gd name="T92" fmla="*/ 18 w 285"/>
                  <a:gd name="T93" fmla="*/ 15 h 231"/>
                  <a:gd name="T94" fmla="*/ 18 w 285"/>
                  <a:gd name="T95" fmla="*/ 14 h 2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5"/>
                  <a:gd name="T145" fmla="*/ 0 h 231"/>
                  <a:gd name="T146" fmla="*/ 285 w 285"/>
                  <a:gd name="T147" fmla="*/ 231 h 2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5" h="231">
                    <a:moveTo>
                      <a:pt x="285" y="115"/>
                    </a:moveTo>
                    <a:lnTo>
                      <a:pt x="285" y="109"/>
                    </a:lnTo>
                    <a:lnTo>
                      <a:pt x="284" y="104"/>
                    </a:lnTo>
                    <a:lnTo>
                      <a:pt x="284" y="98"/>
                    </a:lnTo>
                    <a:lnTo>
                      <a:pt x="282" y="92"/>
                    </a:lnTo>
                    <a:lnTo>
                      <a:pt x="281" y="86"/>
                    </a:lnTo>
                    <a:lnTo>
                      <a:pt x="278" y="81"/>
                    </a:lnTo>
                    <a:lnTo>
                      <a:pt x="276" y="75"/>
                    </a:lnTo>
                    <a:lnTo>
                      <a:pt x="273" y="70"/>
                    </a:lnTo>
                    <a:lnTo>
                      <a:pt x="268" y="61"/>
                    </a:lnTo>
                    <a:lnTo>
                      <a:pt x="261" y="50"/>
                    </a:lnTo>
                    <a:lnTo>
                      <a:pt x="252" y="42"/>
                    </a:lnTo>
                    <a:lnTo>
                      <a:pt x="243" y="34"/>
                    </a:lnTo>
                    <a:lnTo>
                      <a:pt x="233" y="27"/>
                    </a:lnTo>
                    <a:lnTo>
                      <a:pt x="222" y="20"/>
                    </a:lnTo>
                    <a:lnTo>
                      <a:pt x="210" y="14"/>
                    </a:lnTo>
                    <a:lnTo>
                      <a:pt x="198" y="9"/>
                    </a:lnTo>
                    <a:lnTo>
                      <a:pt x="192" y="7"/>
                    </a:lnTo>
                    <a:lnTo>
                      <a:pt x="184" y="5"/>
                    </a:lnTo>
                    <a:lnTo>
                      <a:pt x="178" y="4"/>
                    </a:lnTo>
                    <a:lnTo>
                      <a:pt x="172" y="2"/>
                    </a:lnTo>
                    <a:lnTo>
                      <a:pt x="164" y="1"/>
                    </a:lnTo>
                    <a:lnTo>
                      <a:pt x="156" y="1"/>
                    </a:lnTo>
                    <a:lnTo>
                      <a:pt x="150" y="0"/>
                    </a:lnTo>
                    <a:lnTo>
                      <a:pt x="142" y="0"/>
                    </a:lnTo>
                    <a:lnTo>
                      <a:pt x="135" y="0"/>
                    </a:lnTo>
                    <a:lnTo>
                      <a:pt x="128" y="1"/>
                    </a:lnTo>
                    <a:lnTo>
                      <a:pt x="121" y="1"/>
                    </a:lnTo>
                    <a:lnTo>
                      <a:pt x="113" y="2"/>
                    </a:lnTo>
                    <a:lnTo>
                      <a:pt x="107" y="4"/>
                    </a:lnTo>
                    <a:lnTo>
                      <a:pt x="100" y="5"/>
                    </a:lnTo>
                    <a:lnTo>
                      <a:pt x="93" y="7"/>
                    </a:lnTo>
                    <a:lnTo>
                      <a:pt x="86" y="9"/>
                    </a:lnTo>
                    <a:lnTo>
                      <a:pt x="75" y="14"/>
                    </a:lnTo>
                    <a:lnTo>
                      <a:pt x="62" y="20"/>
                    </a:lnTo>
                    <a:lnTo>
                      <a:pt x="52" y="27"/>
                    </a:lnTo>
                    <a:lnTo>
                      <a:pt x="42" y="34"/>
                    </a:lnTo>
                    <a:lnTo>
                      <a:pt x="33" y="42"/>
                    </a:lnTo>
                    <a:lnTo>
                      <a:pt x="24" y="50"/>
                    </a:lnTo>
                    <a:lnTo>
                      <a:pt x="18" y="61"/>
                    </a:lnTo>
                    <a:lnTo>
                      <a:pt x="11" y="70"/>
                    </a:lnTo>
                    <a:lnTo>
                      <a:pt x="9" y="75"/>
                    </a:lnTo>
                    <a:lnTo>
                      <a:pt x="6" y="81"/>
                    </a:lnTo>
                    <a:lnTo>
                      <a:pt x="5" y="86"/>
                    </a:lnTo>
                    <a:lnTo>
                      <a:pt x="2" y="92"/>
                    </a:lnTo>
                    <a:lnTo>
                      <a:pt x="1" y="98"/>
                    </a:lnTo>
                    <a:lnTo>
                      <a:pt x="1" y="104"/>
                    </a:lnTo>
                    <a:lnTo>
                      <a:pt x="0" y="109"/>
                    </a:lnTo>
                    <a:lnTo>
                      <a:pt x="0" y="115"/>
                    </a:lnTo>
                    <a:lnTo>
                      <a:pt x="0" y="121"/>
                    </a:lnTo>
                    <a:lnTo>
                      <a:pt x="1" y="127"/>
                    </a:lnTo>
                    <a:lnTo>
                      <a:pt x="1" y="133"/>
                    </a:lnTo>
                    <a:lnTo>
                      <a:pt x="2" y="138"/>
                    </a:lnTo>
                    <a:lnTo>
                      <a:pt x="5" y="144"/>
                    </a:lnTo>
                    <a:lnTo>
                      <a:pt x="6" y="149"/>
                    </a:lnTo>
                    <a:lnTo>
                      <a:pt x="9" y="154"/>
                    </a:lnTo>
                    <a:lnTo>
                      <a:pt x="11" y="160"/>
                    </a:lnTo>
                    <a:lnTo>
                      <a:pt x="18" y="170"/>
                    </a:lnTo>
                    <a:lnTo>
                      <a:pt x="24" y="179"/>
                    </a:lnTo>
                    <a:lnTo>
                      <a:pt x="33" y="188"/>
                    </a:lnTo>
                    <a:lnTo>
                      <a:pt x="42" y="197"/>
                    </a:lnTo>
                    <a:lnTo>
                      <a:pt x="52" y="204"/>
                    </a:lnTo>
                    <a:lnTo>
                      <a:pt x="62" y="211"/>
                    </a:lnTo>
                    <a:lnTo>
                      <a:pt x="75" y="216"/>
                    </a:lnTo>
                    <a:lnTo>
                      <a:pt x="86" y="221"/>
                    </a:lnTo>
                    <a:lnTo>
                      <a:pt x="93" y="223"/>
                    </a:lnTo>
                    <a:lnTo>
                      <a:pt x="100" y="225"/>
                    </a:lnTo>
                    <a:lnTo>
                      <a:pt x="107" y="227"/>
                    </a:lnTo>
                    <a:lnTo>
                      <a:pt x="113" y="229"/>
                    </a:lnTo>
                    <a:lnTo>
                      <a:pt x="121" y="230"/>
                    </a:lnTo>
                    <a:lnTo>
                      <a:pt x="128" y="230"/>
                    </a:lnTo>
                    <a:lnTo>
                      <a:pt x="135" y="231"/>
                    </a:lnTo>
                    <a:lnTo>
                      <a:pt x="142" y="231"/>
                    </a:lnTo>
                    <a:lnTo>
                      <a:pt x="150" y="231"/>
                    </a:lnTo>
                    <a:lnTo>
                      <a:pt x="156" y="230"/>
                    </a:lnTo>
                    <a:lnTo>
                      <a:pt x="164" y="230"/>
                    </a:lnTo>
                    <a:lnTo>
                      <a:pt x="172" y="229"/>
                    </a:lnTo>
                    <a:lnTo>
                      <a:pt x="178" y="227"/>
                    </a:lnTo>
                    <a:lnTo>
                      <a:pt x="184" y="225"/>
                    </a:lnTo>
                    <a:lnTo>
                      <a:pt x="192" y="223"/>
                    </a:lnTo>
                    <a:lnTo>
                      <a:pt x="198" y="221"/>
                    </a:lnTo>
                    <a:lnTo>
                      <a:pt x="210" y="216"/>
                    </a:lnTo>
                    <a:lnTo>
                      <a:pt x="222" y="211"/>
                    </a:lnTo>
                    <a:lnTo>
                      <a:pt x="233" y="204"/>
                    </a:lnTo>
                    <a:lnTo>
                      <a:pt x="243" y="197"/>
                    </a:lnTo>
                    <a:lnTo>
                      <a:pt x="252" y="188"/>
                    </a:lnTo>
                    <a:lnTo>
                      <a:pt x="261" y="179"/>
                    </a:lnTo>
                    <a:lnTo>
                      <a:pt x="268" y="170"/>
                    </a:lnTo>
                    <a:lnTo>
                      <a:pt x="273" y="160"/>
                    </a:lnTo>
                    <a:lnTo>
                      <a:pt x="276" y="154"/>
                    </a:lnTo>
                    <a:lnTo>
                      <a:pt x="278" y="149"/>
                    </a:lnTo>
                    <a:lnTo>
                      <a:pt x="281" y="144"/>
                    </a:lnTo>
                    <a:lnTo>
                      <a:pt x="282" y="138"/>
                    </a:lnTo>
                    <a:lnTo>
                      <a:pt x="284" y="133"/>
                    </a:lnTo>
                    <a:lnTo>
                      <a:pt x="284" y="127"/>
                    </a:lnTo>
                    <a:lnTo>
                      <a:pt x="285" y="121"/>
                    </a:lnTo>
                    <a:lnTo>
                      <a:pt x="285" y="115"/>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625" name="Rectangle 124">
                <a:extLst>
                  <a:ext uri="{FF2B5EF4-FFF2-40B4-BE49-F238E27FC236}">
                    <a16:creationId xmlns:a16="http://schemas.microsoft.com/office/drawing/2014/main" id="{7C057EEB-61DC-478E-85B4-59B8A724B07F}"/>
                  </a:ext>
                </a:extLst>
              </p:cNvPr>
              <p:cNvSpPr>
                <a:spLocks noChangeArrowheads="1"/>
              </p:cNvSpPr>
              <p:nvPr/>
            </p:nvSpPr>
            <p:spPr bwMode="auto">
              <a:xfrm>
                <a:off x="41" y="0"/>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2</a:t>
                </a:r>
                <a:endParaRPr lang="en-US" altLang="zh-CN" sz="1600">
                  <a:latin typeface="Times New Roman" panose="02020603050405020304" pitchFamily="18" charset="0"/>
                </a:endParaRPr>
              </a:p>
            </p:txBody>
          </p:sp>
        </p:grpSp>
        <p:sp>
          <p:nvSpPr>
            <p:cNvPr id="147580" name="Freeform 125">
              <a:extLst>
                <a:ext uri="{FF2B5EF4-FFF2-40B4-BE49-F238E27FC236}">
                  <a16:creationId xmlns:a16="http://schemas.microsoft.com/office/drawing/2014/main" id="{8F0E2604-91DD-4539-BC5C-2F4FAECA9DCD}"/>
                </a:ext>
              </a:extLst>
            </p:cNvPr>
            <p:cNvSpPr>
              <a:spLocks noChangeArrowheads="1"/>
            </p:cNvSpPr>
            <p:nvPr/>
          </p:nvSpPr>
          <p:spPr bwMode="auto">
            <a:xfrm>
              <a:off x="3533" y="822"/>
              <a:ext cx="95" cy="65"/>
            </a:xfrm>
            <a:custGeom>
              <a:avLst/>
              <a:gdLst>
                <a:gd name="T0" fmla="*/ 4 w 285"/>
                <a:gd name="T1" fmla="*/ 1 h 231"/>
                <a:gd name="T2" fmla="*/ 3 w 285"/>
                <a:gd name="T3" fmla="*/ 1 h 231"/>
                <a:gd name="T4" fmla="*/ 3 w 285"/>
                <a:gd name="T5" fmla="*/ 1 h 231"/>
                <a:gd name="T6" fmla="*/ 3 w 285"/>
                <a:gd name="T7" fmla="*/ 1 h 231"/>
                <a:gd name="T8" fmla="*/ 3 w 285"/>
                <a:gd name="T9" fmla="*/ 0 h 231"/>
                <a:gd name="T10" fmla="*/ 3 w 285"/>
                <a:gd name="T11" fmla="*/ 0 h 231"/>
                <a:gd name="T12" fmla="*/ 3 w 285"/>
                <a:gd name="T13" fmla="*/ 0 h 231"/>
                <a:gd name="T14" fmla="*/ 3 w 285"/>
                <a:gd name="T15" fmla="*/ 0 h 231"/>
                <a:gd name="T16" fmla="*/ 2 w 285"/>
                <a:gd name="T17" fmla="*/ 0 h 231"/>
                <a:gd name="T18" fmla="*/ 2 w 285"/>
                <a:gd name="T19" fmla="*/ 0 h 231"/>
                <a:gd name="T20" fmla="*/ 2 w 285"/>
                <a:gd name="T21" fmla="*/ 0 h 231"/>
                <a:gd name="T22" fmla="*/ 2 w 285"/>
                <a:gd name="T23" fmla="*/ 0 h 231"/>
                <a:gd name="T24" fmla="*/ 2 w 285"/>
                <a:gd name="T25" fmla="*/ 0 h 231"/>
                <a:gd name="T26" fmla="*/ 1 w 285"/>
                <a:gd name="T27" fmla="*/ 0 h 231"/>
                <a:gd name="T28" fmla="*/ 1 w 285"/>
                <a:gd name="T29" fmla="*/ 0 h 231"/>
                <a:gd name="T30" fmla="*/ 1 w 285"/>
                <a:gd name="T31" fmla="*/ 0 h 231"/>
                <a:gd name="T32" fmla="*/ 1 w 285"/>
                <a:gd name="T33" fmla="*/ 0 h 231"/>
                <a:gd name="T34" fmla="*/ 1 w 285"/>
                <a:gd name="T35" fmla="*/ 0 h 231"/>
                <a:gd name="T36" fmla="*/ 0 w 285"/>
                <a:gd name="T37" fmla="*/ 0 h 231"/>
                <a:gd name="T38" fmla="*/ 0 w 285"/>
                <a:gd name="T39" fmla="*/ 0 h 231"/>
                <a:gd name="T40" fmla="*/ 0 w 285"/>
                <a:gd name="T41" fmla="*/ 1 h 231"/>
                <a:gd name="T42" fmla="*/ 0 w 285"/>
                <a:gd name="T43" fmla="*/ 1 h 231"/>
                <a:gd name="T44" fmla="*/ 0 w 285"/>
                <a:gd name="T45" fmla="*/ 1 h 231"/>
                <a:gd name="T46" fmla="*/ 0 w 285"/>
                <a:gd name="T47" fmla="*/ 1 h 231"/>
                <a:gd name="T48" fmla="*/ 0 w 285"/>
                <a:gd name="T49" fmla="*/ 1 h 231"/>
                <a:gd name="T50" fmla="*/ 0 w 285"/>
                <a:gd name="T51" fmla="*/ 1 h 231"/>
                <a:gd name="T52" fmla="*/ 0 w 285"/>
                <a:gd name="T53" fmla="*/ 1 h 231"/>
                <a:gd name="T54" fmla="*/ 0 w 285"/>
                <a:gd name="T55" fmla="*/ 1 h 231"/>
                <a:gd name="T56" fmla="*/ 0 w 285"/>
                <a:gd name="T57" fmla="*/ 1 h 231"/>
                <a:gd name="T58" fmla="*/ 0 w 285"/>
                <a:gd name="T59" fmla="*/ 1 h 231"/>
                <a:gd name="T60" fmla="*/ 1 w 285"/>
                <a:gd name="T61" fmla="*/ 1 h 231"/>
                <a:gd name="T62" fmla="*/ 1 w 285"/>
                <a:gd name="T63" fmla="*/ 1 h 231"/>
                <a:gd name="T64" fmla="*/ 1 w 285"/>
                <a:gd name="T65" fmla="*/ 1 h 231"/>
                <a:gd name="T66" fmla="*/ 1 w 285"/>
                <a:gd name="T67" fmla="*/ 1 h 231"/>
                <a:gd name="T68" fmla="*/ 1 w 285"/>
                <a:gd name="T69" fmla="*/ 1 h 231"/>
                <a:gd name="T70" fmla="*/ 2 w 285"/>
                <a:gd name="T71" fmla="*/ 1 h 231"/>
                <a:gd name="T72" fmla="*/ 2 w 285"/>
                <a:gd name="T73" fmla="*/ 1 h 231"/>
                <a:gd name="T74" fmla="*/ 2 w 285"/>
                <a:gd name="T75" fmla="*/ 1 h 231"/>
                <a:gd name="T76" fmla="*/ 2 w 285"/>
                <a:gd name="T77" fmla="*/ 1 h 231"/>
                <a:gd name="T78" fmla="*/ 2 w 285"/>
                <a:gd name="T79" fmla="*/ 1 h 231"/>
                <a:gd name="T80" fmla="*/ 3 w 285"/>
                <a:gd name="T81" fmla="*/ 1 h 231"/>
                <a:gd name="T82" fmla="*/ 3 w 285"/>
                <a:gd name="T83" fmla="*/ 1 h 231"/>
                <a:gd name="T84" fmla="*/ 3 w 285"/>
                <a:gd name="T85" fmla="*/ 1 h 231"/>
                <a:gd name="T86" fmla="*/ 3 w 285"/>
                <a:gd name="T87" fmla="*/ 1 h 231"/>
                <a:gd name="T88" fmla="*/ 3 w 285"/>
                <a:gd name="T89" fmla="*/ 1 h 231"/>
                <a:gd name="T90" fmla="*/ 3 w 285"/>
                <a:gd name="T91" fmla="*/ 1 h 231"/>
                <a:gd name="T92" fmla="*/ 3 w 285"/>
                <a:gd name="T93" fmla="*/ 1 h 231"/>
                <a:gd name="T94" fmla="*/ 4 w 285"/>
                <a:gd name="T95" fmla="*/ 1 h 2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5"/>
                <a:gd name="T145" fmla="*/ 0 h 231"/>
                <a:gd name="T146" fmla="*/ 285 w 285"/>
                <a:gd name="T147" fmla="*/ 231 h 2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5" h="231">
                  <a:moveTo>
                    <a:pt x="285" y="116"/>
                  </a:moveTo>
                  <a:lnTo>
                    <a:pt x="285" y="110"/>
                  </a:lnTo>
                  <a:lnTo>
                    <a:pt x="283" y="103"/>
                  </a:lnTo>
                  <a:lnTo>
                    <a:pt x="283" y="97"/>
                  </a:lnTo>
                  <a:lnTo>
                    <a:pt x="282" y="92"/>
                  </a:lnTo>
                  <a:lnTo>
                    <a:pt x="281" y="86"/>
                  </a:lnTo>
                  <a:lnTo>
                    <a:pt x="278" y="81"/>
                  </a:lnTo>
                  <a:lnTo>
                    <a:pt x="276" y="76"/>
                  </a:lnTo>
                  <a:lnTo>
                    <a:pt x="273" y="70"/>
                  </a:lnTo>
                  <a:lnTo>
                    <a:pt x="268" y="60"/>
                  </a:lnTo>
                  <a:lnTo>
                    <a:pt x="261" y="51"/>
                  </a:lnTo>
                  <a:lnTo>
                    <a:pt x="252" y="42"/>
                  </a:lnTo>
                  <a:lnTo>
                    <a:pt x="243" y="33"/>
                  </a:lnTo>
                  <a:lnTo>
                    <a:pt x="233" y="26"/>
                  </a:lnTo>
                  <a:lnTo>
                    <a:pt x="222" y="20"/>
                  </a:lnTo>
                  <a:lnTo>
                    <a:pt x="210" y="14"/>
                  </a:lnTo>
                  <a:lnTo>
                    <a:pt x="198" y="9"/>
                  </a:lnTo>
                  <a:lnTo>
                    <a:pt x="192" y="7"/>
                  </a:lnTo>
                  <a:lnTo>
                    <a:pt x="184" y="6"/>
                  </a:lnTo>
                  <a:lnTo>
                    <a:pt x="178" y="4"/>
                  </a:lnTo>
                  <a:lnTo>
                    <a:pt x="171" y="3"/>
                  </a:lnTo>
                  <a:lnTo>
                    <a:pt x="164" y="1"/>
                  </a:lnTo>
                  <a:lnTo>
                    <a:pt x="156" y="0"/>
                  </a:lnTo>
                  <a:lnTo>
                    <a:pt x="150" y="0"/>
                  </a:lnTo>
                  <a:lnTo>
                    <a:pt x="142" y="0"/>
                  </a:lnTo>
                  <a:lnTo>
                    <a:pt x="135" y="0"/>
                  </a:lnTo>
                  <a:lnTo>
                    <a:pt x="128" y="0"/>
                  </a:lnTo>
                  <a:lnTo>
                    <a:pt x="121" y="1"/>
                  </a:lnTo>
                  <a:lnTo>
                    <a:pt x="113" y="3"/>
                  </a:lnTo>
                  <a:lnTo>
                    <a:pt x="107" y="4"/>
                  </a:lnTo>
                  <a:lnTo>
                    <a:pt x="100" y="6"/>
                  </a:lnTo>
                  <a:lnTo>
                    <a:pt x="93" y="7"/>
                  </a:lnTo>
                  <a:lnTo>
                    <a:pt x="86" y="9"/>
                  </a:lnTo>
                  <a:lnTo>
                    <a:pt x="75" y="14"/>
                  </a:lnTo>
                  <a:lnTo>
                    <a:pt x="62" y="20"/>
                  </a:lnTo>
                  <a:lnTo>
                    <a:pt x="52" y="26"/>
                  </a:lnTo>
                  <a:lnTo>
                    <a:pt x="42" y="33"/>
                  </a:lnTo>
                  <a:lnTo>
                    <a:pt x="33" y="42"/>
                  </a:lnTo>
                  <a:lnTo>
                    <a:pt x="24" y="51"/>
                  </a:lnTo>
                  <a:lnTo>
                    <a:pt x="18" y="60"/>
                  </a:lnTo>
                  <a:lnTo>
                    <a:pt x="11" y="70"/>
                  </a:lnTo>
                  <a:lnTo>
                    <a:pt x="9" y="76"/>
                  </a:lnTo>
                  <a:lnTo>
                    <a:pt x="6" y="81"/>
                  </a:lnTo>
                  <a:lnTo>
                    <a:pt x="5" y="86"/>
                  </a:lnTo>
                  <a:lnTo>
                    <a:pt x="2" y="92"/>
                  </a:lnTo>
                  <a:lnTo>
                    <a:pt x="1" y="97"/>
                  </a:lnTo>
                  <a:lnTo>
                    <a:pt x="1" y="103"/>
                  </a:lnTo>
                  <a:lnTo>
                    <a:pt x="0" y="110"/>
                  </a:lnTo>
                  <a:lnTo>
                    <a:pt x="0" y="116"/>
                  </a:lnTo>
                  <a:lnTo>
                    <a:pt x="0" y="121"/>
                  </a:lnTo>
                  <a:lnTo>
                    <a:pt x="1" y="127"/>
                  </a:lnTo>
                  <a:lnTo>
                    <a:pt x="1" y="133"/>
                  </a:lnTo>
                  <a:lnTo>
                    <a:pt x="2" y="138"/>
                  </a:lnTo>
                  <a:lnTo>
                    <a:pt x="5" y="145"/>
                  </a:lnTo>
                  <a:lnTo>
                    <a:pt x="6" y="150"/>
                  </a:lnTo>
                  <a:lnTo>
                    <a:pt x="9" y="155"/>
                  </a:lnTo>
                  <a:lnTo>
                    <a:pt x="11" y="160"/>
                  </a:lnTo>
                  <a:lnTo>
                    <a:pt x="18" y="170"/>
                  </a:lnTo>
                  <a:lnTo>
                    <a:pt x="24" y="180"/>
                  </a:lnTo>
                  <a:lnTo>
                    <a:pt x="33" y="189"/>
                  </a:lnTo>
                  <a:lnTo>
                    <a:pt x="42" y="197"/>
                  </a:lnTo>
                  <a:lnTo>
                    <a:pt x="52" y="204"/>
                  </a:lnTo>
                  <a:lnTo>
                    <a:pt x="62" y="210"/>
                  </a:lnTo>
                  <a:lnTo>
                    <a:pt x="75" y="217"/>
                  </a:lnTo>
                  <a:lnTo>
                    <a:pt x="86" y="222"/>
                  </a:lnTo>
                  <a:lnTo>
                    <a:pt x="93" y="224"/>
                  </a:lnTo>
                  <a:lnTo>
                    <a:pt x="100" y="225"/>
                  </a:lnTo>
                  <a:lnTo>
                    <a:pt x="107" y="227"/>
                  </a:lnTo>
                  <a:lnTo>
                    <a:pt x="113" y="228"/>
                  </a:lnTo>
                  <a:lnTo>
                    <a:pt x="121" y="229"/>
                  </a:lnTo>
                  <a:lnTo>
                    <a:pt x="128" y="230"/>
                  </a:lnTo>
                  <a:lnTo>
                    <a:pt x="135" y="230"/>
                  </a:lnTo>
                  <a:lnTo>
                    <a:pt x="142" y="231"/>
                  </a:lnTo>
                  <a:lnTo>
                    <a:pt x="150" y="230"/>
                  </a:lnTo>
                  <a:lnTo>
                    <a:pt x="156" y="230"/>
                  </a:lnTo>
                  <a:lnTo>
                    <a:pt x="164" y="229"/>
                  </a:lnTo>
                  <a:lnTo>
                    <a:pt x="171" y="228"/>
                  </a:lnTo>
                  <a:lnTo>
                    <a:pt x="178" y="227"/>
                  </a:lnTo>
                  <a:lnTo>
                    <a:pt x="184" y="225"/>
                  </a:lnTo>
                  <a:lnTo>
                    <a:pt x="192" y="224"/>
                  </a:lnTo>
                  <a:lnTo>
                    <a:pt x="198" y="222"/>
                  </a:lnTo>
                  <a:lnTo>
                    <a:pt x="210" y="217"/>
                  </a:lnTo>
                  <a:lnTo>
                    <a:pt x="222" y="210"/>
                  </a:lnTo>
                  <a:lnTo>
                    <a:pt x="233" y="204"/>
                  </a:lnTo>
                  <a:lnTo>
                    <a:pt x="243" y="197"/>
                  </a:lnTo>
                  <a:lnTo>
                    <a:pt x="252" y="189"/>
                  </a:lnTo>
                  <a:lnTo>
                    <a:pt x="261" y="180"/>
                  </a:lnTo>
                  <a:lnTo>
                    <a:pt x="268" y="170"/>
                  </a:lnTo>
                  <a:lnTo>
                    <a:pt x="273" y="160"/>
                  </a:lnTo>
                  <a:lnTo>
                    <a:pt x="276" y="155"/>
                  </a:lnTo>
                  <a:lnTo>
                    <a:pt x="278" y="150"/>
                  </a:lnTo>
                  <a:lnTo>
                    <a:pt x="281" y="145"/>
                  </a:lnTo>
                  <a:lnTo>
                    <a:pt x="282" y="138"/>
                  </a:lnTo>
                  <a:lnTo>
                    <a:pt x="283" y="133"/>
                  </a:lnTo>
                  <a:lnTo>
                    <a:pt x="283" y="127"/>
                  </a:lnTo>
                  <a:lnTo>
                    <a:pt x="285" y="121"/>
                  </a:lnTo>
                  <a:lnTo>
                    <a:pt x="285" y="11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81" name="Freeform 126">
              <a:extLst>
                <a:ext uri="{FF2B5EF4-FFF2-40B4-BE49-F238E27FC236}">
                  <a16:creationId xmlns:a16="http://schemas.microsoft.com/office/drawing/2014/main" id="{25DB3725-655B-4B41-B35D-6BD6B1B0ABA1}"/>
                </a:ext>
              </a:extLst>
            </p:cNvPr>
            <p:cNvSpPr>
              <a:spLocks/>
            </p:cNvSpPr>
            <p:nvPr/>
          </p:nvSpPr>
          <p:spPr bwMode="auto">
            <a:xfrm>
              <a:off x="3504" y="768"/>
              <a:ext cx="115" cy="119"/>
            </a:xfrm>
            <a:custGeom>
              <a:avLst/>
              <a:gdLst>
                <a:gd name="T0" fmla="*/ 8 w 285"/>
                <a:gd name="T1" fmla="*/ 8 h 231"/>
                <a:gd name="T2" fmla="*/ 8 w 285"/>
                <a:gd name="T3" fmla="*/ 7 h 231"/>
                <a:gd name="T4" fmla="*/ 8 w 285"/>
                <a:gd name="T5" fmla="*/ 6 h 231"/>
                <a:gd name="T6" fmla="*/ 7 w 285"/>
                <a:gd name="T7" fmla="*/ 5 h 231"/>
                <a:gd name="T8" fmla="*/ 7 w 285"/>
                <a:gd name="T9" fmla="*/ 4 h 231"/>
                <a:gd name="T10" fmla="*/ 7 w 285"/>
                <a:gd name="T11" fmla="*/ 3 h 231"/>
                <a:gd name="T12" fmla="*/ 6 w 285"/>
                <a:gd name="T13" fmla="*/ 2 h 231"/>
                <a:gd name="T14" fmla="*/ 6 w 285"/>
                <a:gd name="T15" fmla="*/ 1 h 231"/>
                <a:gd name="T16" fmla="*/ 5 w 285"/>
                <a:gd name="T17" fmla="*/ 1 h 231"/>
                <a:gd name="T18" fmla="*/ 5 w 285"/>
                <a:gd name="T19" fmla="*/ 1 h 231"/>
                <a:gd name="T20" fmla="*/ 4 w 285"/>
                <a:gd name="T21" fmla="*/ 1 h 231"/>
                <a:gd name="T22" fmla="*/ 4 w 285"/>
                <a:gd name="T23" fmla="*/ 0 h 231"/>
                <a:gd name="T24" fmla="*/ 4 w 285"/>
                <a:gd name="T25" fmla="*/ 0 h 231"/>
                <a:gd name="T26" fmla="*/ 3 w 285"/>
                <a:gd name="T27" fmla="*/ 1 h 231"/>
                <a:gd name="T28" fmla="*/ 3 w 285"/>
                <a:gd name="T29" fmla="*/ 1 h 231"/>
                <a:gd name="T30" fmla="*/ 2 w 285"/>
                <a:gd name="T31" fmla="*/ 1 h 231"/>
                <a:gd name="T32" fmla="*/ 2 w 285"/>
                <a:gd name="T33" fmla="*/ 1 h 231"/>
                <a:gd name="T34" fmla="*/ 1 w 285"/>
                <a:gd name="T35" fmla="*/ 2 h 231"/>
                <a:gd name="T36" fmla="*/ 1 w 285"/>
                <a:gd name="T37" fmla="*/ 3 h 231"/>
                <a:gd name="T38" fmla="*/ 0 w 285"/>
                <a:gd name="T39" fmla="*/ 4 h 231"/>
                <a:gd name="T40" fmla="*/ 0 w 285"/>
                <a:gd name="T41" fmla="*/ 5 h 231"/>
                <a:gd name="T42" fmla="*/ 0 w 285"/>
                <a:gd name="T43" fmla="*/ 6 h 231"/>
                <a:gd name="T44" fmla="*/ 0 w 285"/>
                <a:gd name="T45" fmla="*/ 7 h 231"/>
                <a:gd name="T46" fmla="*/ 0 w 285"/>
                <a:gd name="T47" fmla="*/ 8 h 231"/>
                <a:gd name="T48" fmla="*/ 0 w 285"/>
                <a:gd name="T49" fmla="*/ 8 h 231"/>
                <a:gd name="T50" fmla="*/ 0 w 285"/>
                <a:gd name="T51" fmla="*/ 10 h 231"/>
                <a:gd name="T52" fmla="*/ 0 w 285"/>
                <a:gd name="T53" fmla="*/ 10 h 231"/>
                <a:gd name="T54" fmla="*/ 0 w 285"/>
                <a:gd name="T55" fmla="*/ 11 h 231"/>
                <a:gd name="T56" fmla="*/ 0 w 285"/>
                <a:gd name="T57" fmla="*/ 12 h 231"/>
                <a:gd name="T58" fmla="*/ 1 w 285"/>
                <a:gd name="T59" fmla="*/ 13 h 231"/>
                <a:gd name="T60" fmla="*/ 1 w 285"/>
                <a:gd name="T61" fmla="*/ 14 h 231"/>
                <a:gd name="T62" fmla="*/ 2 w 285"/>
                <a:gd name="T63" fmla="*/ 15 h 231"/>
                <a:gd name="T64" fmla="*/ 2 w 285"/>
                <a:gd name="T65" fmla="*/ 15 h 231"/>
                <a:gd name="T66" fmla="*/ 3 w 285"/>
                <a:gd name="T67" fmla="*/ 16 h 231"/>
                <a:gd name="T68" fmla="*/ 3 w 285"/>
                <a:gd name="T69" fmla="*/ 16 h 231"/>
                <a:gd name="T70" fmla="*/ 4 w 285"/>
                <a:gd name="T71" fmla="*/ 16 h 231"/>
                <a:gd name="T72" fmla="*/ 4 w 285"/>
                <a:gd name="T73" fmla="*/ 16 h 231"/>
                <a:gd name="T74" fmla="*/ 4 w 285"/>
                <a:gd name="T75" fmla="*/ 16 h 231"/>
                <a:gd name="T76" fmla="*/ 5 w 285"/>
                <a:gd name="T77" fmla="*/ 16 h 231"/>
                <a:gd name="T78" fmla="*/ 5 w 285"/>
                <a:gd name="T79" fmla="*/ 15 h 231"/>
                <a:gd name="T80" fmla="*/ 6 w 285"/>
                <a:gd name="T81" fmla="*/ 15 h 231"/>
                <a:gd name="T82" fmla="*/ 6 w 285"/>
                <a:gd name="T83" fmla="*/ 14 h 231"/>
                <a:gd name="T84" fmla="*/ 7 w 285"/>
                <a:gd name="T85" fmla="*/ 13 h 231"/>
                <a:gd name="T86" fmla="*/ 7 w 285"/>
                <a:gd name="T87" fmla="*/ 12 h 231"/>
                <a:gd name="T88" fmla="*/ 7 w 285"/>
                <a:gd name="T89" fmla="*/ 11 h 231"/>
                <a:gd name="T90" fmla="*/ 8 w 285"/>
                <a:gd name="T91" fmla="*/ 10 h 231"/>
                <a:gd name="T92" fmla="*/ 8 w 285"/>
                <a:gd name="T93" fmla="*/ 10 h 231"/>
                <a:gd name="T94" fmla="*/ 8 w 285"/>
                <a:gd name="T95" fmla="*/ 8 h 2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5"/>
                <a:gd name="T145" fmla="*/ 0 h 231"/>
                <a:gd name="T146" fmla="*/ 285 w 285"/>
                <a:gd name="T147" fmla="*/ 231 h 2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5" h="231">
                  <a:moveTo>
                    <a:pt x="285" y="116"/>
                  </a:moveTo>
                  <a:lnTo>
                    <a:pt x="285" y="110"/>
                  </a:lnTo>
                  <a:lnTo>
                    <a:pt x="283" y="103"/>
                  </a:lnTo>
                  <a:lnTo>
                    <a:pt x="283" y="97"/>
                  </a:lnTo>
                  <a:lnTo>
                    <a:pt x="282" y="92"/>
                  </a:lnTo>
                  <a:lnTo>
                    <a:pt x="281" y="86"/>
                  </a:lnTo>
                  <a:lnTo>
                    <a:pt x="278" y="81"/>
                  </a:lnTo>
                  <a:lnTo>
                    <a:pt x="276" y="76"/>
                  </a:lnTo>
                  <a:lnTo>
                    <a:pt x="273" y="70"/>
                  </a:lnTo>
                  <a:lnTo>
                    <a:pt x="268" y="60"/>
                  </a:lnTo>
                  <a:lnTo>
                    <a:pt x="261" y="51"/>
                  </a:lnTo>
                  <a:lnTo>
                    <a:pt x="252" y="42"/>
                  </a:lnTo>
                  <a:lnTo>
                    <a:pt x="243" y="33"/>
                  </a:lnTo>
                  <a:lnTo>
                    <a:pt x="233" y="26"/>
                  </a:lnTo>
                  <a:lnTo>
                    <a:pt x="222" y="20"/>
                  </a:lnTo>
                  <a:lnTo>
                    <a:pt x="210" y="14"/>
                  </a:lnTo>
                  <a:lnTo>
                    <a:pt x="198" y="9"/>
                  </a:lnTo>
                  <a:lnTo>
                    <a:pt x="192" y="7"/>
                  </a:lnTo>
                  <a:lnTo>
                    <a:pt x="184" y="6"/>
                  </a:lnTo>
                  <a:lnTo>
                    <a:pt x="178" y="4"/>
                  </a:lnTo>
                  <a:lnTo>
                    <a:pt x="171" y="3"/>
                  </a:lnTo>
                  <a:lnTo>
                    <a:pt x="164" y="1"/>
                  </a:lnTo>
                  <a:lnTo>
                    <a:pt x="156" y="0"/>
                  </a:lnTo>
                  <a:lnTo>
                    <a:pt x="150" y="0"/>
                  </a:lnTo>
                  <a:lnTo>
                    <a:pt x="142" y="0"/>
                  </a:lnTo>
                  <a:lnTo>
                    <a:pt x="135" y="0"/>
                  </a:lnTo>
                  <a:lnTo>
                    <a:pt x="128" y="0"/>
                  </a:lnTo>
                  <a:lnTo>
                    <a:pt x="121" y="1"/>
                  </a:lnTo>
                  <a:lnTo>
                    <a:pt x="113" y="3"/>
                  </a:lnTo>
                  <a:lnTo>
                    <a:pt x="107" y="4"/>
                  </a:lnTo>
                  <a:lnTo>
                    <a:pt x="100" y="6"/>
                  </a:lnTo>
                  <a:lnTo>
                    <a:pt x="93" y="7"/>
                  </a:lnTo>
                  <a:lnTo>
                    <a:pt x="86" y="9"/>
                  </a:lnTo>
                  <a:lnTo>
                    <a:pt x="75" y="14"/>
                  </a:lnTo>
                  <a:lnTo>
                    <a:pt x="62" y="20"/>
                  </a:lnTo>
                  <a:lnTo>
                    <a:pt x="52" y="26"/>
                  </a:lnTo>
                  <a:lnTo>
                    <a:pt x="42" y="33"/>
                  </a:lnTo>
                  <a:lnTo>
                    <a:pt x="33" y="42"/>
                  </a:lnTo>
                  <a:lnTo>
                    <a:pt x="24" y="51"/>
                  </a:lnTo>
                  <a:lnTo>
                    <a:pt x="18" y="60"/>
                  </a:lnTo>
                  <a:lnTo>
                    <a:pt x="11" y="70"/>
                  </a:lnTo>
                  <a:lnTo>
                    <a:pt x="9" y="76"/>
                  </a:lnTo>
                  <a:lnTo>
                    <a:pt x="6" y="81"/>
                  </a:lnTo>
                  <a:lnTo>
                    <a:pt x="5" y="86"/>
                  </a:lnTo>
                  <a:lnTo>
                    <a:pt x="2" y="92"/>
                  </a:lnTo>
                  <a:lnTo>
                    <a:pt x="1" y="97"/>
                  </a:lnTo>
                  <a:lnTo>
                    <a:pt x="1" y="103"/>
                  </a:lnTo>
                  <a:lnTo>
                    <a:pt x="0" y="110"/>
                  </a:lnTo>
                  <a:lnTo>
                    <a:pt x="0" y="116"/>
                  </a:lnTo>
                  <a:lnTo>
                    <a:pt x="0" y="121"/>
                  </a:lnTo>
                  <a:lnTo>
                    <a:pt x="1" y="127"/>
                  </a:lnTo>
                  <a:lnTo>
                    <a:pt x="1" y="133"/>
                  </a:lnTo>
                  <a:lnTo>
                    <a:pt x="2" y="138"/>
                  </a:lnTo>
                  <a:lnTo>
                    <a:pt x="5" y="145"/>
                  </a:lnTo>
                  <a:lnTo>
                    <a:pt x="6" y="150"/>
                  </a:lnTo>
                  <a:lnTo>
                    <a:pt x="9" y="155"/>
                  </a:lnTo>
                  <a:lnTo>
                    <a:pt x="11" y="160"/>
                  </a:lnTo>
                  <a:lnTo>
                    <a:pt x="18" y="170"/>
                  </a:lnTo>
                  <a:lnTo>
                    <a:pt x="24" y="180"/>
                  </a:lnTo>
                  <a:lnTo>
                    <a:pt x="33" y="189"/>
                  </a:lnTo>
                  <a:lnTo>
                    <a:pt x="42" y="197"/>
                  </a:lnTo>
                  <a:lnTo>
                    <a:pt x="52" y="204"/>
                  </a:lnTo>
                  <a:lnTo>
                    <a:pt x="62" y="210"/>
                  </a:lnTo>
                  <a:lnTo>
                    <a:pt x="75" y="217"/>
                  </a:lnTo>
                  <a:lnTo>
                    <a:pt x="86" y="222"/>
                  </a:lnTo>
                  <a:lnTo>
                    <a:pt x="93" y="224"/>
                  </a:lnTo>
                  <a:lnTo>
                    <a:pt x="100" y="225"/>
                  </a:lnTo>
                  <a:lnTo>
                    <a:pt x="107" y="227"/>
                  </a:lnTo>
                  <a:lnTo>
                    <a:pt x="113" y="228"/>
                  </a:lnTo>
                  <a:lnTo>
                    <a:pt x="121" y="229"/>
                  </a:lnTo>
                  <a:lnTo>
                    <a:pt x="128" y="230"/>
                  </a:lnTo>
                  <a:lnTo>
                    <a:pt x="135" y="230"/>
                  </a:lnTo>
                  <a:lnTo>
                    <a:pt x="142" y="231"/>
                  </a:lnTo>
                  <a:lnTo>
                    <a:pt x="150" y="230"/>
                  </a:lnTo>
                  <a:lnTo>
                    <a:pt x="156" y="230"/>
                  </a:lnTo>
                  <a:lnTo>
                    <a:pt x="164" y="229"/>
                  </a:lnTo>
                  <a:lnTo>
                    <a:pt x="171" y="228"/>
                  </a:lnTo>
                  <a:lnTo>
                    <a:pt x="178" y="227"/>
                  </a:lnTo>
                  <a:lnTo>
                    <a:pt x="184" y="225"/>
                  </a:lnTo>
                  <a:lnTo>
                    <a:pt x="192" y="224"/>
                  </a:lnTo>
                  <a:lnTo>
                    <a:pt x="198" y="222"/>
                  </a:lnTo>
                  <a:lnTo>
                    <a:pt x="210" y="217"/>
                  </a:lnTo>
                  <a:lnTo>
                    <a:pt x="222" y="210"/>
                  </a:lnTo>
                  <a:lnTo>
                    <a:pt x="233" y="204"/>
                  </a:lnTo>
                  <a:lnTo>
                    <a:pt x="243" y="197"/>
                  </a:lnTo>
                  <a:lnTo>
                    <a:pt x="252" y="189"/>
                  </a:lnTo>
                  <a:lnTo>
                    <a:pt x="261" y="180"/>
                  </a:lnTo>
                  <a:lnTo>
                    <a:pt x="268" y="170"/>
                  </a:lnTo>
                  <a:lnTo>
                    <a:pt x="273" y="160"/>
                  </a:lnTo>
                  <a:lnTo>
                    <a:pt x="276" y="155"/>
                  </a:lnTo>
                  <a:lnTo>
                    <a:pt x="278" y="150"/>
                  </a:lnTo>
                  <a:lnTo>
                    <a:pt x="281" y="145"/>
                  </a:lnTo>
                  <a:lnTo>
                    <a:pt x="282" y="138"/>
                  </a:lnTo>
                  <a:lnTo>
                    <a:pt x="283" y="133"/>
                  </a:lnTo>
                  <a:lnTo>
                    <a:pt x="283" y="127"/>
                  </a:lnTo>
                  <a:lnTo>
                    <a:pt x="285" y="121"/>
                  </a:lnTo>
                  <a:lnTo>
                    <a:pt x="285" y="116"/>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82" name="Rectangle 127">
              <a:extLst>
                <a:ext uri="{FF2B5EF4-FFF2-40B4-BE49-F238E27FC236}">
                  <a16:creationId xmlns:a16="http://schemas.microsoft.com/office/drawing/2014/main" id="{4B7F2625-1DF9-4F1B-8E10-D02BE858D56D}"/>
                </a:ext>
              </a:extLst>
            </p:cNvPr>
            <p:cNvSpPr>
              <a:spLocks noChangeArrowheads="1"/>
            </p:cNvSpPr>
            <p:nvPr/>
          </p:nvSpPr>
          <p:spPr bwMode="auto">
            <a:xfrm>
              <a:off x="3544" y="768"/>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4</a:t>
              </a:r>
              <a:endParaRPr lang="en-US" altLang="zh-CN" sz="1600">
                <a:latin typeface="Times New Roman" panose="02020603050405020304" pitchFamily="18" charset="0"/>
              </a:endParaRPr>
            </a:p>
          </p:txBody>
        </p:sp>
        <p:sp>
          <p:nvSpPr>
            <p:cNvPr id="147583" name="Freeform 128">
              <a:extLst>
                <a:ext uri="{FF2B5EF4-FFF2-40B4-BE49-F238E27FC236}">
                  <a16:creationId xmlns:a16="http://schemas.microsoft.com/office/drawing/2014/main" id="{B45F7EF9-92D9-4B9F-958B-BD0F144EF8B8}"/>
                </a:ext>
              </a:extLst>
            </p:cNvPr>
            <p:cNvSpPr>
              <a:spLocks noChangeArrowheads="1"/>
            </p:cNvSpPr>
            <p:nvPr/>
          </p:nvSpPr>
          <p:spPr bwMode="auto">
            <a:xfrm>
              <a:off x="3583" y="1460"/>
              <a:ext cx="95" cy="65"/>
            </a:xfrm>
            <a:custGeom>
              <a:avLst/>
              <a:gdLst>
                <a:gd name="T0" fmla="*/ 4 w 285"/>
                <a:gd name="T1" fmla="*/ 1 h 231"/>
                <a:gd name="T2" fmla="*/ 3 w 285"/>
                <a:gd name="T3" fmla="*/ 1 h 231"/>
                <a:gd name="T4" fmla="*/ 3 w 285"/>
                <a:gd name="T5" fmla="*/ 1 h 231"/>
                <a:gd name="T6" fmla="*/ 3 w 285"/>
                <a:gd name="T7" fmla="*/ 1 h 231"/>
                <a:gd name="T8" fmla="*/ 3 w 285"/>
                <a:gd name="T9" fmla="*/ 0 h 231"/>
                <a:gd name="T10" fmla="*/ 3 w 285"/>
                <a:gd name="T11" fmla="*/ 0 h 231"/>
                <a:gd name="T12" fmla="*/ 3 w 285"/>
                <a:gd name="T13" fmla="*/ 0 h 231"/>
                <a:gd name="T14" fmla="*/ 3 w 285"/>
                <a:gd name="T15" fmla="*/ 0 h 231"/>
                <a:gd name="T16" fmla="*/ 2 w 285"/>
                <a:gd name="T17" fmla="*/ 0 h 231"/>
                <a:gd name="T18" fmla="*/ 2 w 285"/>
                <a:gd name="T19" fmla="*/ 0 h 231"/>
                <a:gd name="T20" fmla="*/ 2 w 285"/>
                <a:gd name="T21" fmla="*/ 0 h 231"/>
                <a:gd name="T22" fmla="*/ 2 w 285"/>
                <a:gd name="T23" fmla="*/ 0 h 231"/>
                <a:gd name="T24" fmla="*/ 2 w 285"/>
                <a:gd name="T25" fmla="*/ 0 h 231"/>
                <a:gd name="T26" fmla="*/ 1 w 285"/>
                <a:gd name="T27" fmla="*/ 0 h 231"/>
                <a:gd name="T28" fmla="*/ 1 w 285"/>
                <a:gd name="T29" fmla="*/ 0 h 231"/>
                <a:gd name="T30" fmla="*/ 1 w 285"/>
                <a:gd name="T31" fmla="*/ 0 h 231"/>
                <a:gd name="T32" fmla="*/ 1 w 285"/>
                <a:gd name="T33" fmla="*/ 0 h 231"/>
                <a:gd name="T34" fmla="*/ 1 w 285"/>
                <a:gd name="T35" fmla="*/ 0 h 231"/>
                <a:gd name="T36" fmla="*/ 0 w 285"/>
                <a:gd name="T37" fmla="*/ 0 h 231"/>
                <a:gd name="T38" fmla="*/ 0 w 285"/>
                <a:gd name="T39" fmla="*/ 0 h 231"/>
                <a:gd name="T40" fmla="*/ 0 w 285"/>
                <a:gd name="T41" fmla="*/ 1 h 231"/>
                <a:gd name="T42" fmla="*/ 0 w 285"/>
                <a:gd name="T43" fmla="*/ 1 h 231"/>
                <a:gd name="T44" fmla="*/ 0 w 285"/>
                <a:gd name="T45" fmla="*/ 1 h 231"/>
                <a:gd name="T46" fmla="*/ 0 w 285"/>
                <a:gd name="T47" fmla="*/ 1 h 231"/>
                <a:gd name="T48" fmla="*/ 0 w 285"/>
                <a:gd name="T49" fmla="*/ 1 h 231"/>
                <a:gd name="T50" fmla="*/ 0 w 285"/>
                <a:gd name="T51" fmla="*/ 1 h 231"/>
                <a:gd name="T52" fmla="*/ 0 w 285"/>
                <a:gd name="T53" fmla="*/ 1 h 231"/>
                <a:gd name="T54" fmla="*/ 0 w 285"/>
                <a:gd name="T55" fmla="*/ 1 h 231"/>
                <a:gd name="T56" fmla="*/ 0 w 285"/>
                <a:gd name="T57" fmla="*/ 1 h 231"/>
                <a:gd name="T58" fmla="*/ 0 w 285"/>
                <a:gd name="T59" fmla="*/ 1 h 231"/>
                <a:gd name="T60" fmla="*/ 1 w 285"/>
                <a:gd name="T61" fmla="*/ 1 h 231"/>
                <a:gd name="T62" fmla="*/ 1 w 285"/>
                <a:gd name="T63" fmla="*/ 1 h 231"/>
                <a:gd name="T64" fmla="*/ 1 w 285"/>
                <a:gd name="T65" fmla="*/ 1 h 231"/>
                <a:gd name="T66" fmla="*/ 1 w 285"/>
                <a:gd name="T67" fmla="*/ 1 h 231"/>
                <a:gd name="T68" fmla="*/ 1 w 285"/>
                <a:gd name="T69" fmla="*/ 1 h 231"/>
                <a:gd name="T70" fmla="*/ 2 w 285"/>
                <a:gd name="T71" fmla="*/ 1 h 231"/>
                <a:gd name="T72" fmla="*/ 2 w 285"/>
                <a:gd name="T73" fmla="*/ 1 h 231"/>
                <a:gd name="T74" fmla="*/ 2 w 285"/>
                <a:gd name="T75" fmla="*/ 1 h 231"/>
                <a:gd name="T76" fmla="*/ 2 w 285"/>
                <a:gd name="T77" fmla="*/ 1 h 231"/>
                <a:gd name="T78" fmla="*/ 2 w 285"/>
                <a:gd name="T79" fmla="*/ 1 h 231"/>
                <a:gd name="T80" fmla="*/ 3 w 285"/>
                <a:gd name="T81" fmla="*/ 1 h 231"/>
                <a:gd name="T82" fmla="*/ 3 w 285"/>
                <a:gd name="T83" fmla="*/ 1 h 231"/>
                <a:gd name="T84" fmla="*/ 3 w 285"/>
                <a:gd name="T85" fmla="*/ 1 h 231"/>
                <a:gd name="T86" fmla="*/ 3 w 285"/>
                <a:gd name="T87" fmla="*/ 1 h 231"/>
                <a:gd name="T88" fmla="*/ 3 w 285"/>
                <a:gd name="T89" fmla="*/ 1 h 231"/>
                <a:gd name="T90" fmla="*/ 3 w 285"/>
                <a:gd name="T91" fmla="*/ 1 h 231"/>
                <a:gd name="T92" fmla="*/ 3 w 285"/>
                <a:gd name="T93" fmla="*/ 1 h 231"/>
                <a:gd name="T94" fmla="*/ 4 w 285"/>
                <a:gd name="T95" fmla="*/ 1 h 2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5"/>
                <a:gd name="T145" fmla="*/ 0 h 231"/>
                <a:gd name="T146" fmla="*/ 285 w 285"/>
                <a:gd name="T147" fmla="*/ 231 h 2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5" h="231">
                  <a:moveTo>
                    <a:pt x="285" y="116"/>
                  </a:moveTo>
                  <a:lnTo>
                    <a:pt x="284" y="109"/>
                  </a:lnTo>
                  <a:lnTo>
                    <a:pt x="284" y="104"/>
                  </a:lnTo>
                  <a:lnTo>
                    <a:pt x="283" y="98"/>
                  </a:lnTo>
                  <a:lnTo>
                    <a:pt x="281" y="92"/>
                  </a:lnTo>
                  <a:lnTo>
                    <a:pt x="280" y="87"/>
                  </a:lnTo>
                  <a:lnTo>
                    <a:pt x="278" y="82"/>
                  </a:lnTo>
                  <a:lnTo>
                    <a:pt x="276" y="75"/>
                  </a:lnTo>
                  <a:lnTo>
                    <a:pt x="274" y="70"/>
                  </a:lnTo>
                  <a:lnTo>
                    <a:pt x="267" y="61"/>
                  </a:lnTo>
                  <a:lnTo>
                    <a:pt x="260" y="51"/>
                  </a:lnTo>
                  <a:lnTo>
                    <a:pt x="252" y="42"/>
                  </a:lnTo>
                  <a:lnTo>
                    <a:pt x="243" y="34"/>
                  </a:lnTo>
                  <a:lnTo>
                    <a:pt x="233" y="27"/>
                  </a:lnTo>
                  <a:lnTo>
                    <a:pt x="222" y="20"/>
                  </a:lnTo>
                  <a:lnTo>
                    <a:pt x="210" y="15"/>
                  </a:lnTo>
                  <a:lnTo>
                    <a:pt x="197" y="9"/>
                  </a:lnTo>
                  <a:lnTo>
                    <a:pt x="191" y="7"/>
                  </a:lnTo>
                  <a:lnTo>
                    <a:pt x="185" y="5"/>
                  </a:lnTo>
                  <a:lnTo>
                    <a:pt x="178" y="4"/>
                  </a:lnTo>
                  <a:lnTo>
                    <a:pt x="171" y="2"/>
                  </a:lnTo>
                  <a:lnTo>
                    <a:pt x="164" y="1"/>
                  </a:lnTo>
                  <a:lnTo>
                    <a:pt x="157" y="1"/>
                  </a:lnTo>
                  <a:lnTo>
                    <a:pt x="149" y="0"/>
                  </a:lnTo>
                  <a:lnTo>
                    <a:pt x="143" y="0"/>
                  </a:lnTo>
                  <a:lnTo>
                    <a:pt x="135" y="0"/>
                  </a:lnTo>
                  <a:lnTo>
                    <a:pt x="127" y="1"/>
                  </a:lnTo>
                  <a:lnTo>
                    <a:pt x="121" y="1"/>
                  </a:lnTo>
                  <a:lnTo>
                    <a:pt x="113" y="2"/>
                  </a:lnTo>
                  <a:lnTo>
                    <a:pt x="107" y="4"/>
                  </a:lnTo>
                  <a:lnTo>
                    <a:pt x="99" y="5"/>
                  </a:lnTo>
                  <a:lnTo>
                    <a:pt x="93" y="7"/>
                  </a:lnTo>
                  <a:lnTo>
                    <a:pt x="87" y="9"/>
                  </a:lnTo>
                  <a:lnTo>
                    <a:pt x="74" y="15"/>
                  </a:lnTo>
                  <a:lnTo>
                    <a:pt x="62" y="20"/>
                  </a:lnTo>
                  <a:lnTo>
                    <a:pt x="51" y="27"/>
                  </a:lnTo>
                  <a:lnTo>
                    <a:pt x="41" y="34"/>
                  </a:lnTo>
                  <a:lnTo>
                    <a:pt x="32" y="42"/>
                  </a:lnTo>
                  <a:lnTo>
                    <a:pt x="24" y="51"/>
                  </a:lnTo>
                  <a:lnTo>
                    <a:pt x="17" y="61"/>
                  </a:lnTo>
                  <a:lnTo>
                    <a:pt x="10" y="70"/>
                  </a:lnTo>
                  <a:lnTo>
                    <a:pt x="8" y="75"/>
                  </a:lnTo>
                  <a:lnTo>
                    <a:pt x="6" y="82"/>
                  </a:lnTo>
                  <a:lnTo>
                    <a:pt x="4" y="87"/>
                  </a:lnTo>
                  <a:lnTo>
                    <a:pt x="3" y="92"/>
                  </a:lnTo>
                  <a:lnTo>
                    <a:pt x="1" y="98"/>
                  </a:lnTo>
                  <a:lnTo>
                    <a:pt x="0" y="104"/>
                  </a:lnTo>
                  <a:lnTo>
                    <a:pt x="0" y="109"/>
                  </a:lnTo>
                  <a:lnTo>
                    <a:pt x="0" y="116"/>
                  </a:lnTo>
                  <a:lnTo>
                    <a:pt x="0" y="122"/>
                  </a:lnTo>
                  <a:lnTo>
                    <a:pt x="0" y="127"/>
                  </a:lnTo>
                  <a:lnTo>
                    <a:pt x="1" y="133"/>
                  </a:lnTo>
                  <a:lnTo>
                    <a:pt x="3" y="139"/>
                  </a:lnTo>
                  <a:lnTo>
                    <a:pt x="4" y="144"/>
                  </a:lnTo>
                  <a:lnTo>
                    <a:pt x="6" y="149"/>
                  </a:lnTo>
                  <a:lnTo>
                    <a:pt x="8" y="156"/>
                  </a:lnTo>
                  <a:lnTo>
                    <a:pt x="10" y="161"/>
                  </a:lnTo>
                  <a:lnTo>
                    <a:pt x="17" y="170"/>
                  </a:lnTo>
                  <a:lnTo>
                    <a:pt x="24" y="180"/>
                  </a:lnTo>
                  <a:lnTo>
                    <a:pt x="32" y="189"/>
                  </a:lnTo>
                  <a:lnTo>
                    <a:pt x="41" y="197"/>
                  </a:lnTo>
                  <a:lnTo>
                    <a:pt x="51" y="204"/>
                  </a:lnTo>
                  <a:lnTo>
                    <a:pt x="62" y="211"/>
                  </a:lnTo>
                  <a:lnTo>
                    <a:pt x="74" y="217"/>
                  </a:lnTo>
                  <a:lnTo>
                    <a:pt x="87" y="222"/>
                  </a:lnTo>
                  <a:lnTo>
                    <a:pt x="93" y="224"/>
                  </a:lnTo>
                  <a:lnTo>
                    <a:pt x="99" y="226"/>
                  </a:lnTo>
                  <a:lnTo>
                    <a:pt x="107" y="228"/>
                  </a:lnTo>
                  <a:lnTo>
                    <a:pt x="113" y="229"/>
                  </a:lnTo>
                  <a:lnTo>
                    <a:pt x="121" y="230"/>
                  </a:lnTo>
                  <a:lnTo>
                    <a:pt x="127" y="230"/>
                  </a:lnTo>
                  <a:lnTo>
                    <a:pt x="135" y="231"/>
                  </a:lnTo>
                  <a:lnTo>
                    <a:pt x="143" y="231"/>
                  </a:lnTo>
                  <a:lnTo>
                    <a:pt x="149" y="231"/>
                  </a:lnTo>
                  <a:lnTo>
                    <a:pt x="157" y="230"/>
                  </a:lnTo>
                  <a:lnTo>
                    <a:pt x="164" y="230"/>
                  </a:lnTo>
                  <a:lnTo>
                    <a:pt x="171" y="229"/>
                  </a:lnTo>
                  <a:lnTo>
                    <a:pt x="178" y="228"/>
                  </a:lnTo>
                  <a:lnTo>
                    <a:pt x="185" y="226"/>
                  </a:lnTo>
                  <a:lnTo>
                    <a:pt x="191" y="224"/>
                  </a:lnTo>
                  <a:lnTo>
                    <a:pt x="197" y="222"/>
                  </a:lnTo>
                  <a:lnTo>
                    <a:pt x="210" y="217"/>
                  </a:lnTo>
                  <a:lnTo>
                    <a:pt x="222" y="211"/>
                  </a:lnTo>
                  <a:lnTo>
                    <a:pt x="233" y="204"/>
                  </a:lnTo>
                  <a:lnTo>
                    <a:pt x="243" y="197"/>
                  </a:lnTo>
                  <a:lnTo>
                    <a:pt x="252" y="189"/>
                  </a:lnTo>
                  <a:lnTo>
                    <a:pt x="260" y="180"/>
                  </a:lnTo>
                  <a:lnTo>
                    <a:pt x="267" y="170"/>
                  </a:lnTo>
                  <a:lnTo>
                    <a:pt x="274" y="161"/>
                  </a:lnTo>
                  <a:lnTo>
                    <a:pt x="276" y="156"/>
                  </a:lnTo>
                  <a:lnTo>
                    <a:pt x="278" y="149"/>
                  </a:lnTo>
                  <a:lnTo>
                    <a:pt x="280" y="144"/>
                  </a:lnTo>
                  <a:lnTo>
                    <a:pt x="281" y="139"/>
                  </a:lnTo>
                  <a:lnTo>
                    <a:pt x="283" y="133"/>
                  </a:lnTo>
                  <a:lnTo>
                    <a:pt x="284" y="127"/>
                  </a:lnTo>
                  <a:lnTo>
                    <a:pt x="284" y="122"/>
                  </a:lnTo>
                  <a:lnTo>
                    <a:pt x="285" y="11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84" name="Freeform 129">
              <a:extLst>
                <a:ext uri="{FF2B5EF4-FFF2-40B4-BE49-F238E27FC236}">
                  <a16:creationId xmlns:a16="http://schemas.microsoft.com/office/drawing/2014/main" id="{DA961CE2-F6A0-4A3F-9B78-D40CF1B9C31A}"/>
                </a:ext>
              </a:extLst>
            </p:cNvPr>
            <p:cNvSpPr>
              <a:spLocks/>
            </p:cNvSpPr>
            <p:nvPr/>
          </p:nvSpPr>
          <p:spPr bwMode="auto">
            <a:xfrm>
              <a:off x="3552" y="1392"/>
              <a:ext cx="126" cy="133"/>
            </a:xfrm>
            <a:custGeom>
              <a:avLst/>
              <a:gdLst>
                <a:gd name="T0" fmla="*/ 11 w 285"/>
                <a:gd name="T1" fmla="*/ 12 h 231"/>
                <a:gd name="T2" fmla="*/ 11 w 285"/>
                <a:gd name="T3" fmla="*/ 10 h 231"/>
                <a:gd name="T4" fmla="*/ 11 w 285"/>
                <a:gd name="T5" fmla="*/ 10 h 231"/>
                <a:gd name="T6" fmla="*/ 11 w 285"/>
                <a:gd name="T7" fmla="*/ 8 h 231"/>
                <a:gd name="T8" fmla="*/ 10 w 285"/>
                <a:gd name="T9" fmla="*/ 7 h 231"/>
                <a:gd name="T10" fmla="*/ 10 w 285"/>
                <a:gd name="T11" fmla="*/ 5 h 231"/>
                <a:gd name="T12" fmla="*/ 9 w 285"/>
                <a:gd name="T13" fmla="*/ 3 h 231"/>
                <a:gd name="T14" fmla="*/ 8 w 285"/>
                <a:gd name="T15" fmla="*/ 2 h 231"/>
                <a:gd name="T16" fmla="*/ 7 w 285"/>
                <a:gd name="T17" fmla="*/ 1 h 231"/>
                <a:gd name="T18" fmla="*/ 7 w 285"/>
                <a:gd name="T19" fmla="*/ 1 h 231"/>
                <a:gd name="T20" fmla="*/ 6 w 285"/>
                <a:gd name="T21" fmla="*/ 1 h 231"/>
                <a:gd name="T22" fmla="*/ 6 w 285"/>
                <a:gd name="T23" fmla="*/ 0 h 231"/>
                <a:gd name="T24" fmla="*/ 5 w 285"/>
                <a:gd name="T25" fmla="*/ 0 h 231"/>
                <a:gd name="T26" fmla="*/ 4 w 285"/>
                <a:gd name="T27" fmla="*/ 1 h 231"/>
                <a:gd name="T28" fmla="*/ 4 w 285"/>
                <a:gd name="T29" fmla="*/ 1 h 231"/>
                <a:gd name="T30" fmla="*/ 4 w 285"/>
                <a:gd name="T31" fmla="*/ 1 h 231"/>
                <a:gd name="T32" fmla="*/ 3 w 285"/>
                <a:gd name="T33" fmla="*/ 2 h 231"/>
                <a:gd name="T34" fmla="*/ 2 w 285"/>
                <a:gd name="T35" fmla="*/ 3 h 231"/>
                <a:gd name="T36" fmla="*/ 1 w 285"/>
                <a:gd name="T37" fmla="*/ 5 h 231"/>
                <a:gd name="T38" fmla="*/ 1 w 285"/>
                <a:gd name="T39" fmla="*/ 7 h 231"/>
                <a:gd name="T40" fmla="*/ 0 w 285"/>
                <a:gd name="T41" fmla="*/ 8 h 231"/>
                <a:gd name="T42" fmla="*/ 0 w 285"/>
                <a:gd name="T43" fmla="*/ 10 h 231"/>
                <a:gd name="T44" fmla="*/ 0 w 285"/>
                <a:gd name="T45" fmla="*/ 10 h 231"/>
                <a:gd name="T46" fmla="*/ 0 w 285"/>
                <a:gd name="T47" fmla="*/ 12 h 231"/>
                <a:gd name="T48" fmla="*/ 0 w 285"/>
                <a:gd name="T49" fmla="*/ 13 h 231"/>
                <a:gd name="T50" fmla="*/ 0 w 285"/>
                <a:gd name="T51" fmla="*/ 14 h 231"/>
                <a:gd name="T52" fmla="*/ 0 w 285"/>
                <a:gd name="T53" fmla="*/ 16 h 231"/>
                <a:gd name="T54" fmla="*/ 0 w 285"/>
                <a:gd name="T55" fmla="*/ 17 h 231"/>
                <a:gd name="T56" fmla="*/ 1 w 285"/>
                <a:gd name="T57" fmla="*/ 18 h 231"/>
                <a:gd name="T58" fmla="*/ 1 w 285"/>
                <a:gd name="T59" fmla="*/ 21 h 231"/>
                <a:gd name="T60" fmla="*/ 2 w 285"/>
                <a:gd name="T61" fmla="*/ 22 h 231"/>
                <a:gd name="T62" fmla="*/ 3 w 285"/>
                <a:gd name="T63" fmla="*/ 24 h 231"/>
                <a:gd name="T64" fmla="*/ 4 w 285"/>
                <a:gd name="T65" fmla="*/ 25 h 231"/>
                <a:gd name="T66" fmla="*/ 4 w 285"/>
                <a:gd name="T67" fmla="*/ 25 h 231"/>
                <a:gd name="T68" fmla="*/ 4 w 285"/>
                <a:gd name="T69" fmla="*/ 25 h 231"/>
                <a:gd name="T70" fmla="*/ 5 w 285"/>
                <a:gd name="T71" fmla="*/ 25 h 231"/>
                <a:gd name="T72" fmla="*/ 6 w 285"/>
                <a:gd name="T73" fmla="*/ 25 h 231"/>
                <a:gd name="T74" fmla="*/ 6 w 285"/>
                <a:gd name="T75" fmla="*/ 25 h 231"/>
                <a:gd name="T76" fmla="*/ 7 w 285"/>
                <a:gd name="T77" fmla="*/ 25 h 231"/>
                <a:gd name="T78" fmla="*/ 7 w 285"/>
                <a:gd name="T79" fmla="*/ 25 h 231"/>
                <a:gd name="T80" fmla="*/ 8 w 285"/>
                <a:gd name="T81" fmla="*/ 24 h 231"/>
                <a:gd name="T82" fmla="*/ 9 w 285"/>
                <a:gd name="T83" fmla="*/ 22 h 231"/>
                <a:gd name="T84" fmla="*/ 10 w 285"/>
                <a:gd name="T85" fmla="*/ 21 h 231"/>
                <a:gd name="T86" fmla="*/ 10 w 285"/>
                <a:gd name="T87" fmla="*/ 18 h 231"/>
                <a:gd name="T88" fmla="*/ 11 w 285"/>
                <a:gd name="T89" fmla="*/ 17 h 231"/>
                <a:gd name="T90" fmla="*/ 11 w 285"/>
                <a:gd name="T91" fmla="*/ 16 h 231"/>
                <a:gd name="T92" fmla="*/ 11 w 285"/>
                <a:gd name="T93" fmla="*/ 14 h 231"/>
                <a:gd name="T94" fmla="*/ 11 w 285"/>
                <a:gd name="T95" fmla="*/ 13 h 2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5"/>
                <a:gd name="T145" fmla="*/ 0 h 231"/>
                <a:gd name="T146" fmla="*/ 285 w 285"/>
                <a:gd name="T147" fmla="*/ 231 h 2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5" h="231">
                  <a:moveTo>
                    <a:pt x="285" y="116"/>
                  </a:moveTo>
                  <a:lnTo>
                    <a:pt x="284" y="109"/>
                  </a:lnTo>
                  <a:lnTo>
                    <a:pt x="284" y="104"/>
                  </a:lnTo>
                  <a:lnTo>
                    <a:pt x="283" y="98"/>
                  </a:lnTo>
                  <a:lnTo>
                    <a:pt x="281" y="92"/>
                  </a:lnTo>
                  <a:lnTo>
                    <a:pt x="280" y="87"/>
                  </a:lnTo>
                  <a:lnTo>
                    <a:pt x="278" y="82"/>
                  </a:lnTo>
                  <a:lnTo>
                    <a:pt x="276" y="75"/>
                  </a:lnTo>
                  <a:lnTo>
                    <a:pt x="274" y="70"/>
                  </a:lnTo>
                  <a:lnTo>
                    <a:pt x="267" y="61"/>
                  </a:lnTo>
                  <a:lnTo>
                    <a:pt x="260" y="51"/>
                  </a:lnTo>
                  <a:lnTo>
                    <a:pt x="252" y="42"/>
                  </a:lnTo>
                  <a:lnTo>
                    <a:pt x="243" y="34"/>
                  </a:lnTo>
                  <a:lnTo>
                    <a:pt x="233" y="27"/>
                  </a:lnTo>
                  <a:lnTo>
                    <a:pt x="222" y="20"/>
                  </a:lnTo>
                  <a:lnTo>
                    <a:pt x="210" y="15"/>
                  </a:lnTo>
                  <a:lnTo>
                    <a:pt x="197" y="9"/>
                  </a:lnTo>
                  <a:lnTo>
                    <a:pt x="191" y="7"/>
                  </a:lnTo>
                  <a:lnTo>
                    <a:pt x="185" y="5"/>
                  </a:lnTo>
                  <a:lnTo>
                    <a:pt x="178" y="4"/>
                  </a:lnTo>
                  <a:lnTo>
                    <a:pt x="171" y="2"/>
                  </a:lnTo>
                  <a:lnTo>
                    <a:pt x="164" y="1"/>
                  </a:lnTo>
                  <a:lnTo>
                    <a:pt x="157" y="1"/>
                  </a:lnTo>
                  <a:lnTo>
                    <a:pt x="149" y="0"/>
                  </a:lnTo>
                  <a:lnTo>
                    <a:pt x="143" y="0"/>
                  </a:lnTo>
                  <a:lnTo>
                    <a:pt x="135" y="0"/>
                  </a:lnTo>
                  <a:lnTo>
                    <a:pt x="127" y="1"/>
                  </a:lnTo>
                  <a:lnTo>
                    <a:pt x="121" y="1"/>
                  </a:lnTo>
                  <a:lnTo>
                    <a:pt x="113" y="2"/>
                  </a:lnTo>
                  <a:lnTo>
                    <a:pt x="107" y="4"/>
                  </a:lnTo>
                  <a:lnTo>
                    <a:pt x="99" y="5"/>
                  </a:lnTo>
                  <a:lnTo>
                    <a:pt x="93" y="7"/>
                  </a:lnTo>
                  <a:lnTo>
                    <a:pt x="87" y="9"/>
                  </a:lnTo>
                  <a:lnTo>
                    <a:pt x="74" y="15"/>
                  </a:lnTo>
                  <a:lnTo>
                    <a:pt x="62" y="20"/>
                  </a:lnTo>
                  <a:lnTo>
                    <a:pt x="51" y="27"/>
                  </a:lnTo>
                  <a:lnTo>
                    <a:pt x="41" y="34"/>
                  </a:lnTo>
                  <a:lnTo>
                    <a:pt x="32" y="42"/>
                  </a:lnTo>
                  <a:lnTo>
                    <a:pt x="24" y="51"/>
                  </a:lnTo>
                  <a:lnTo>
                    <a:pt x="17" y="61"/>
                  </a:lnTo>
                  <a:lnTo>
                    <a:pt x="10" y="70"/>
                  </a:lnTo>
                  <a:lnTo>
                    <a:pt x="8" y="75"/>
                  </a:lnTo>
                  <a:lnTo>
                    <a:pt x="6" y="82"/>
                  </a:lnTo>
                  <a:lnTo>
                    <a:pt x="4" y="87"/>
                  </a:lnTo>
                  <a:lnTo>
                    <a:pt x="3" y="92"/>
                  </a:lnTo>
                  <a:lnTo>
                    <a:pt x="1" y="98"/>
                  </a:lnTo>
                  <a:lnTo>
                    <a:pt x="0" y="104"/>
                  </a:lnTo>
                  <a:lnTo>
                    <a:pt x="0" y="109"/>
                  </a:lnTo>
                  <a:lnTo>
                    <a:pt x="0" y="116"/>
                  </a:lnTo>
                  <a:lnTo>
                    <a:pt x="0" y="122"/>
                  </a:lnTo>
                  <a:lnTo>
                    <a:pt x="0" y="127"/>
                  </a:lnTo>
                  <a:lnTo>
                    <a:pt x="1" y="133"/>
                  </a:lnTo>
                  <a:lnTo>
                    <a:pt x="3" y="139"/>
                  </a:lnTo>
                  <a:lnTo>
                    <a:pt x="4" y="144"/>
                  </a:lnTo>
                  <a:lnTo>
                    <a:pt x="6" y="149"/>
                  </a:lnTo>
                  <a:lnTo>
                    <a:pt x="8" y="156"/>
                  </a:lnTo>
                  <a:lnTo>
                    <a:pt x="10" y="161"/>
                  </a:lnTo>
                  <a:lnTo>
                    <a:pt x="17" y="170"/>
                  </a:lnTo>
                  <a:lnTo>
                    <a:pt x="24" y="180"/>
                  </a:lnTo>
                  <a:lnTo>
                    <a:pt x="32" y="189"/>
                  </a:lnTo>
                  <a:lnTo>
                    <a:pt x="41" y="197"/>
                  </a:lnTo>
                  <a:lnTo>
                    <a:pt x="51" y="204"/>
                  </a:lnTo>
                  <a:lnTo>
                    <a:pt x="62" y="211"/>
                  </a:lnTo>
                  <a:lnTo>
                    <a:pt x="74" y="217"/>
                  </a:lnTo>
                  <a:lnTo>
                    <a:pt x="87" y="222"/>
                  </a:lnTo>
                  <a:lnTo>
                    <a:pt x="93" y="224"/>
                  </a:lnTo>
                  <a:lnTo>
                    <a:pt x="99" y="226"/>
                  </a:lnTo>
                  <a:lnTo>
                    <a:pt x="107" y="228"/>
                  </a:lnTo>
                  <a:lnTo>
                    <a:pt x="113" y="229"/>
                  </a:lnTo>
                  <a:lnTo>
                    <a:pt x="121" y="230"/>
                  </a:lnTo>
                  <a:lnTo>
                    <a:pt x="127" y="230"/>
                  </a:lnTo>
                  <a:lnTo>
                    <a:pt x="135" y="231"/>
                  </a:lnTo>
                  <a:lnTo>
                    <a:pt x="143" y="231"/>
                  </a:lnTo>
                  <a:lnTo>
                    <a:pt x="149" y="231"/>
                  </a:lnTo>
                  <a:lnTo>
                    <a:pt x="157" y="230"/>
                  </a:lnTo>
                  <a:lnTo>
                    <a:pt x="164" y="230"/>
                  </a:lnTo>
                  <a:lnTo>
                    <a:pt x="171" y="229"/>
                  </a:lnTo>
                  <a:lnTo>
                    <a:pt x="178" y="228"/>
                  </a:lnTo>
                  <a:lnTo>
                    <a:pt x="185" y="226"/>
                  </a:lnTo>
                  <a:lnTo>
                    <a:pt x="191" y="224"/>
                  </a:lnTo>
                  <a:lnTo>
                    <a:pt x="197" y="222"/>
                  </a:lnTo>
                  <a:lnTo>
                    <a:pt x="210" y="217"/>
                  </a:lnTo>
                  <a:lnTo>
                    <a:pt x="222" y="211"/>
                  </a:lnTo>
                  <a:lnTo>
                    <a:pt x="233" y="204"/>
                  </a:lnTo>
                  <a:lnTo>
                    <a:pt x="243" y="197"/>
                  </a:lnTo>
                  <a:lnTo>
                    <a:pt x="252" y="189"/>
                  </a:lnTo>
                  <a:lnTo>
                    <a:pt x="260" y="180"/>
                  </a:lnTo>
                  <a:lnTo>
                    <a:pt x="267" y="170"/>
                  </a:lnTo>
                  <a:lnTo>
                    <a:pt x="274" y="161"/>
                  </a:lnTo>
                  <a:lnTo>
                    <a:pt x="276" y="156"/>
                  </a:lnTo>
                  <a:lnTo>
                    <a:pt x="278" y="149"/>
                  </a:lnTo>
                  <a:lnTo>
                    <a:pt x="280" y="144"/>
                  </a:lnTo>
                  <a:lnTo>
                    <a:pt x="281" y="139"/>
                  </a:lnTo>
                  <a:lnTo>
                    <a:pt x="283" y="133"/>
                  </a:lnTo>
                  <a:lnTo>
                    <a:pt x="284" y="127"/>
                  </a:lnTo>
                  <a:lnTo>
                    <a:pt x="284" y="122"/>
                  </a:lnTo>
                  <a:lnTo>
                    <a:pt x="285" y="116"/>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85" name="Rectangle 130">
              <a:extLst>
                <a:ext uri="{FF2B5EF4-FFF2-40B4-BE49-F238E27FC236}">
                  <a16:creationId xmlns:a16="http://schemas.microsoft.com/office/drawing/2014/main" id="{C3CD32AE-F97C-44CC-A9CB-B04332C8640D}"/>
                </a:ext>
              </a:extLst>
            </p:cNvPr>
            <p:cNvSpPr>
              <a:spLocks noChangeArrowheads="1"/>
            </p:cNvSpPr>
            <p:nvPr/>
          </p:nvSpPr>
          <p:spPr bwMode="auto">
            <a:xfrm>
              <a:off x="3592" y="1392"/>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3</a:t>
              </a:r>
              <a:endParaRPr lang="en-US" altLang="zh-CN" sz="1600">
                <a:latin typeface="Times New Roman" panose="02020603050405020304" pitchFamily="18" charset="0"/>
              </a:endParaRPr>
            </a:p>
          </p:txBody>
        </p:sp>
        <p:grpSp>
          <p:nvGrpSpPr>
            <p:cNvPr id="147586" name="Group 131">
              <a:extLst>
                <a:ext uri="{FF2B5EF4-FFF2-40B4-BE49-F238E27FC236}">
                  <a16:creationId xmlns:a16="http://schemas.microsoft.com/office/drawing/2014/main" id="{5C9E4054-0D9F-4880-9170-E4AAA1B3DCF8}"/>
                </a:ext>
              </a:extLst>
            </p:cNvPr>
            <p:cNvGrpSpPr>
              <a:grpSpLocks/>
            </p:cNvGrpSpPr>
            <p:nvPr/>
          </p:nvGrpSpPr>
          <p:grpSpPr bwMode="auto">
            <a:xfrm>
              <a:off x="1200" y="2256"/>
              <a:ext cx="144" cy="128"/>
              <a:chOff x="0" y="0"/>
              <a:chExt cx="144" cy="128"/>
            </a:xfrm>
          </p:grpSpPr>
          <p:sp>
            <p:nvSpPr>
              <p:cNvPr id="147622" name="Freeform 132">
                <a:extLst>
                  <a:ext uri="{FF2B5EF4-FFF2-40B4-BE49-F238E27FC236}">
                    <a16:creationId xmlns:a16="http://schemas.microsoft.com/office/drawing/2014/main" id="{8A05319C-9283-4435-AEF5-1D112E9666E2}"/>
                  </a:ext>
                </a:extLst>
              </p:cNvPr>
              <p:cNvSpPr>
                <a:spLocks/>
              </p:cNvSpPr>
              <p:nvPr/>
            </p:nvSpPr>
            <p:spPr bwMode="auto">
              <a:xfrm>
                <a:off x="0" y="0"/>
                <a:ext cx="144" cy="128"/>
              </a:xfrm>
              <a:custGeom>
                <a:avLst/>
                <a:gdLst>
                  <a:gd name="T0" fmla="*/ 12 w 326"/>
                  <a:gd name="T1" fmla="*/ 7 h 263"/>
                  <a:gd name="T2" fmla="*/ 12 w 326"/>
                  <a:gd name="T3" fmla="*/ 6 h 263"/>
                  <a:gd name="T4" fmla="*/ 12 w 326"/>
                  <a:gd name="T5" fmla="*/ 5 h 263"/>
                  <a:gd name="T6" fmla="*/ 12 w 326"/>
                  <a:gd name="T7" fmla="*/ 5 h 263"/>
                  <a:gd name="T8" fmla="*/ 12 w 326"/>
                  <a:gd name="T9" fmla="*/ 4 h 263"/>
                  <a:gd name="T10" fmla="*/ 11 w 326"/>
                  <a:gd name="T11" fmla="*/ 3 h 263"/>
                  <a:gd name="T12" fmla="*/ 11 w 326"/>
                  <a:gd name="T13" fmla="*/ 2 h 263"/>
                  <a:gd name="T14" fmla="*/ 10 w 326"/>
                  <a:gd name="T15" fmla="*/ 1 h 263"/>
                  <a:gd name="T16" fmla="*/ 9 w 326"/>
                  <a:gd name="T17" fmla="*/ 1 h 263"/>
                  <a:gd name="T18" fmla="*/ 9 w 326"/>
                  <a:gd name="T19" fmla="*/ 0 h 263"/>
                  <a:gd name="T20" fmla="*/ 8 w 326"/>
                  <a:gd name="T21" fmla="*/ 0 h 263"/>
                  <a:gd name="T22" fmla="*/ 8 w 326"/>
                  <a:gd name="T23" fmla="*/ 0 h 263"/>
                  <a:gd name="T24" fmla="*/ 7 w 326"/>
                  <a:gd name="T25" fmla="*/ 0 h 263"/>
                  <a:gd name="T26" fmla="*/ 7 w 326"/>
                  <a:gd name="T27" fmla="*/ 0 h 263"/>
                  <a:gd name="T28" fmla="*/ 6 w 326"/>
                  <a:gd name="T29" fmla="*/ 0 h 263"/>
                  <a:gd name="T30" fmla="*/ 5 w 326"/>
                  <a:gd name="T31" fmla="*/ 0 h 263"/>
                  <a:gd name="T32" fmla="*/ 5 w 326"/>
                  <a:gd name="T33" fmla="*/ 0 h 263"/>
                  <a:gd name="T34" fmla="*/ 4 w 326"/>
                  <a:gd name="T35" fmla="*/ 0 h 263"/>
                  <a:gd name="T36" fmla="*/ 4 w 326"/>
                  <a:gd name="T37" fmla="*/ 0 h 263"/>
                  <a:gd name="T38" fmla="*/ 3 w 326"/>
                  <a:gd name="T39" fmla="*/ 1 h 263"/>
                  <a:gd name="T40" fmla="*/ 2 w 326"/>
                  <a:gd name="T41" fmla="*/ 1 h 263"/>
                  <a:gd name="T42" fmla="*/ 1 w 326"/>
                  <a:gd name="T43" fmla="*/ 2 h 263"/>
                  <a:gd name="T44" fmla="*/ 1 w 326"/>
                  <a:gd name="T45" fmla="*/ 3 h 263"/>
                  <a:gd name="T46" fmla="*/ 0 w 326"/>
                  <a:gd name="T47" fmla="*/ 4 h 263"/>
                  <a:gd name="T48" fmla="*/ 0 w 326"/>
                  <a:gd name="T49" fmla="*/ 5 h 263"/>
                  <a:gd name="T50" fmla="*/ 0 w 326"/>
                  <a:gd name="T51" fmla="*/ 5 h 263"/>
                  <a:gd name="T52" fmla="*/ 0 w 326"/>
                  <a:gd name="T53" fmla="*/ 6 h 263"/>
                  <a:gd name="T54" fmla="*/ 0 w 326"/>
                  <a:gd name="T55" fmla="*/ 7 h 263"/>
                  <a:gd name="T56" fmla="*/ 0 w 326"/>
                  <a:gd name="T57" fmla="*/ 8 h 263"/>
                  <a:gd name="T58" fmla="*/ 0 w 326"/>
                  <a:gd name="T59" fmla="*/ 9 h 263"/>
                  <a:gd name="T60" fmla="*/ 0 w 326"/>
                  <a:gd name="T61" fmla="*/ 9 h 263"/>
                  <a:gd name="T62" fmla="*/ 0 w 326"/>
                  <a:gd name="T63" fmla="*/ 10 h 263"/>
                  <a:gd name="T64" fmla="*/ 0 w 326"/>
                  <a:gd name="T65" fmla="*/ 11 h 263"/>
                  <a:gd name="T66" fmla="*/ 1 w 326"/>
                  <a:gd name="T67" fmla="*/ 11 h 263"/>
                  <a:gd name="T68" fmla="*/ 1 w 326"/>
                  <a:gd name="T69" fmla="*/ 12 h 263"/>
                  <a:gd name="T70" fmla="*/ 2 w 326"/>
                  <a:gd name="T71" fmla="*/ 13 h 263"/>
                  <a:gd name="T72" fmla="*/ 3 w 326"/>
                  <a:gd name="T73" fmla="*/ 14 h 263"/>
                  <a:gd name="T74" fmla="*/ 4 w 326"/>
                  <a:gd name="T75" fmla="*/ 14 h 263"/>
                  <a:gd name="T76" fmla="*/ 4 w 326"/>
                  <a:gd name="T77" fmla="*/ 14 h 263"/>
                  <a:gd name="T78" fmla="*/ 5 w 326"/>
                  <a:gd name="T79" fmla="*/ 15 h 263"/>
                  <a:gd name="T80" fmla="*/ 5 w 326"/>
                  <a:gd name="T81" fmla="*/ 15 h 263"/>
                  <a:gd name="T82" fmla="*/ 6 w 326"/>
                  <a:gd name="T83" fmla="*/ 15 h 263"/>
                  <a:gd name="T84" fmla="*/ 7 w 326"/>
                  <a:gd name="T85" fmla="*/ 15 h 263"/>
                  <a:gd name="T86" fmla="*/ 7 w 326"/>
                  <a:gd name="T87" fmla="*/ 15 h 263"/>
                  <a:gd name="T88" fmla="*/ 8 w 326"/>
                  <a:gd name="T89" fmla="*/ 15 h 263"/>
                  <a:gd name="T90" fmla="*/ 8 w 326"/>
                  <a:gd name="T91" fmla="*/ 14 h 263"/>
                  <a:gd name="T92" fmla="*/ 9 w 326"/>
                  <a:gd name="T93" fmla="*/ 14 h 263"/>
                  <a:gd name="T94" fmla="*/ 9 w 326"/>
                  <a:gd name="T95" fmla="*/ 14 h 263"/>
                  <a:gd name="T96" fmla="*/ 10 w 326"/>
                  <a:gd name="T97" fmla="*/ 13 h 263"/>
                  <a:gd name="T98" fmla="*/ 11 w 326"/>
                  <a:gd name="T99" fmla="*/ 12 h 263"/>
                  <a:gd name="T100" fmla="*/ 11 w 326"/>
                  <a:gd name="T101" fmla="*/ 11 h 263"/>
                  <a:gd name="T102" fmla="*/ 12 w 326"/>
                  <a:gd name="T103" fmla="*/ 11 h 263"/>
                  <a:gd name="T104" fmla="*/ 12 w 326"/>
                  <a:gd name="T105" fmla="*/ 10 h 263"/>
                  <a:gd name="T106" fmla="*/ 12 w 326"/>
                  <a:gd name="T107" fmla="*/ 9 h 263"/>
                  <a:gd name="T108" fmla="*/ 12 w 326"/>
                  <a:gd name="T109" fmla="*/ 9 h 263"/>
                  <a:gd name="T110" fmla="*/ 12 w 326"/>
                  <a:gd name="T111" fmla="*/ 8 h 26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26"/>
                  <a:gd name="T169" fmla="*/ 0 h 263"/>
                  <a:gd name="T170" fmla="*/ 326 w 326"/>
                  <a:gd name="T171" fmla="*/ 263 h 26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26" h="263">
                    <a:moveTo>
                      <a:pt x="326" y="132"/>
                    </a:moveTo>
                    <a:lnTo>
                      <a:pt x="324" y="124"/>
                    </a:lnTo>
                    <a:lnTo>
                      <a:pt x="324" y="118"/>
                    </a:lnTo>
                    <a:lnTo>
                      <a:pt x="323" y="112"/>
                    </a:lnTo>
                    <a:lnTo>
                      <a:pt x="322" y="105"/>
                    </a:lnTo>
                    <a:lnTo>
                      <a:pt x="319" y="99"/>
                    </a:lnTo>
                    <a:lnTo>
                      <a:pt x="318" y="93"/>
                    </a:lnTo>
                    <a:lnTo>
                      <a:pt x="315" y="86"/>
                    </a:lnTo>
                    <a:lnTo>
                      <a:pt x="312" y="80"/>
                    </a:lnTo>
                    <a:lnTo>
                      <a:pt x="309" y="75"/>
                    </a:lnTo>
                    <a:lnTo>
                      <a:pt x="305" y="69"/>
                    </a:lnTo>
                    <a:lnTo>
                      <a:pt x="301" y="64"/>
                    </a:lnTo>
                    <a:lnTo>
                      <a:pt x="298" y="58"/>
                    </a:lnTo>
                    <a:lnTo>
                      <a:pt x="287" y="48"/>
                    </a:lnTo>
                    <a:lnTo>
                      <a:pt x="277" y="38"/>
                    </a:lnTo>
                    <a:lnTo>
                      <a:pt x="266" y="30"/>
                    </a:lnTo>
                    <a:lnTo>
                      <a:pt x="253" y="23"/>
                    </a:lnTo>
                    <a:lnTo>
                      <a:pt x="247" y="19"/>
                    </a:lnTo>
                    <a:lnTo>
                      <a:pt x="240" y="15"/>
                    </a:lnTo>
                    <a:lnTo>
                      <a:pt x="233" y="13"/>
                    </a:lnTo>
                    <a:lnTo>
                      <a:pt x="225" y="10"/>
                    </a:lnTo>
                    <a:lnTo>
                      <a:pt x="219" y="8"/>
                    </a:lnTo>
                    <a:lnTo>
                      <a:pt x="211" y="6"/>
                    </a:lnTo>
                    <a:lnTo>
                      <a:pt x="203" y="4"/>
                    </a:lnTo>
                    <a:lnTo>
                      <a:pt x="195" y="3"/>
                    </a:lnTo>
                    <a:lnTo>
                      <a:pt x="187" y="1"/>
                    </a:lnTo>
                    <a:lnTo>
                      <a:pt x="179" y="1"/>
                    </a:lnTo>
                    <a:lnTo>
                      <a:pt x="170" y="0"/>
                    </a:lnTo>
                    <a:lnTo>
                      <a:pt x="163" y="0"/>
                    </a:lnTo>
                    <a:lnTo>
                      <a:pt x="154" y="0"/>
                    </a:lnTo>
                    <a:lnTo>
                      <a:pt x="145" y="1"/>
                    </a:lnTo>
                    <a:lnTo>
                      <a:pt x="137" y="1"/>
                    </a:lnTo>
                    <a:lnTo>
                      <a:pt x="130" y="3"/>
                    </a:lnTo>
                    <a:lnTo>
                      <a:pt x="122" y="4"/>
                    </a:lnTo>
                    <a:lnTo>
                      <a:pt x="114" y="6"/>
                    </a:lnTo>
                    <a:lnTo>
                      <a:pt x="107" y="8"/>
                    </a:lnTo>
                    <a:lnTo>
                      <a:pt x="99" y="10"/>
                    </a:lnTo>
                    <a:lnTo>
                      <a:pt x="91" y="13"/>
                    </a:lnTo>
                    <a:lnTo>
                      <a:pt x="85" y="15"/>
                    </a:lnTo>
                    <a:lnTo>
                      <a:pt x="77" y="19"/>
                    </a:lnTo>
                    <a:lnTo>
                      <a:pt x="71" y="23"/>
                    </a:lnTo>
                    <a:lnTo>
                      <a:pt x="58" y="30"/>
                    </a:lnTo>
                    <a:lnTo>
                      <a:pt x="47" y="38"/>
                    </a:lnTo>
                    <a:lnTo>
                      <a:pt x="37" y="48"/>
                    </a:lnTo>
                    <a:lnTo>
                      <a:pt x="27" y="58"/>
                    </a:lnTo>
                    <a:lnTo>
                      <a:pt x="23" y="64"/>
                    </a:lnTo>
                    <a:lnTo>
                      <a:pt x="19" y="69"/>
                    </a:lnTo>
                    <a:lnTo>
                      <a:pt x="15" y="75"/>
                    </a:lnTo>
                    <a:lnTo>
                      <a:pt x="13" y="80"/>
                    </a:lnTo>
                    <a:lnTo>
                      <a:pt x="9" y="86"/>
                    </a:lnTo>
                    <a:lnTo>
                      <a:pt x="6" y="93"/>
                    </a:lnTo>
                    <a:lnTo>
                      <a:pt x="5" y="99"/>
                    </a:lnTo>
                    <a:lnTo>
                      <a:pt x="2" y="105"/>
                    </a:lnTo>
                    <a:lnTo>
                      <a:pt x="1" y="112"/>
                    </a:lnTo>
                    <a:lnTo>
                      <a:pt x="0" y="118"/>
                    </a:lnTo>
                    <a:lnTo>
                      <a:pt x="0" y="124"/>
                    </a:lnTo>
                    <a:lnTo>
                      <a:pt x="0" y="132"/>
                    </a:lnTo>
                    <a:lnTo>
                      <a:pt x="0" y="139"/>
                    </a:lnTo>
                    <a:lnTo>
                      <a:pt x="0" y="145"/>
                    </a:lnTo>
                    <a:lnTo>
                      <a:pt x="1" y="152"/>
                    </a:lnTo>
                    <a:lnTo>
                      <a:pt x="2" y="158"/>
                    </a:lnTo>
                    <a:lnTo>
                      <a:pt x="5" y="165"/>
                    </a:lnTo>
                    <a:lnTo>
                      <a:pt x="6" y="171"/>
                    </a:lnTo>
                    <a:lnTo>
                      <a:pt x="9" y="177"/>
                    </a:lnTo>
                    <a:lnTo>
                      <a:pt x="13" y="183"/>
                    </a:lnTo>
                    <a:lnTo>
                      <a:pt x="15" y="189"/>
                    </a:lnTo>
                    <a:lnTo>
                      <a:pt x="19" y="194"/>
                    </a:lnTo>
                    <a:lnTo>
                      <a:pt x="23" y="200"/>
                    </a:lnTo>
                    <a:lnTo>
                      <a:pt x="27" y="206"/>
                    </a:lnTo>
                    <a:lnTo>
                      <a:pt x="37" y="215"/>
                    </a:lnTo>
                    <a:lnTo>
                      <a:pt x="47" y="225"/>
                    </a:lnTo>
                    <a:lnTo>
                      <a:pt x="58" y="234"/>
                    </a:lnTo>
                    <a:lnTo>
                      <a:pt x="71" y="241"/>
                    </a:lnTo>
                    <a:lnTo>
                      <a:pt x="77" y="245"/>
                    </a:lnTo>
                    <a:lnTo>
                      <a:pt x="85" y="248"/>
                    </a:lnTo>
                    <a:lnTo>
                      <a:pt x="91" y="250"/>
                    </a:lnTo>
                    <a:lnTo>
                      <a:pt x="99" y="253"/>
                    </a:lnTo>
                    <a:lnTo>
                      <a:pt x="107" y="255"/>
                    </a:lnTo>
                    <a:lnTo>
                      <a:pt x="114" y="257"/>
                    </a:lnTo>
                    <a:lnTo>
                      <a:pt x="122" y="259"/>
                    </a:lnTo>
                    <a:lnTo>
                      <a:pt x="130" y="260"/>
                    </a:lnTo>
                    <a:lnTo>
                      <a:pt x="137" y="262"/>
                    </a:lnTo>
                    <a:lnTo>
                      <a:pt x="145" y="262"/>
                    </a:lnTo>
                    <a:lnTo>
                      <a:pt x="154" y="263"/>
                    </a:lnTo>
                    <a:lnTo>
                      <a:pt x="163" y="263"/>
                    </a:lnTo>
                    <a:lnTo>
                      <a:pt x="170" y="263"/>
                    </a:lnTo>
                    <a:lnTo>
                      <a:pt x="179" y="262"/>
                    </a:lnTo>
                    <a:lnTo>
                      <a:pt x="187" y="262"/>
                    </a:lnTo>
                    <a:lnTo>
                      <a:pt x="195" y="260"/>
                    </a:lnTo>
                    <a:lnTo>
                      <a:pt x="203" y="259"/>
                    </a:lnTo>
                    <a:lnTo>
                      <a:pt x="211" y="257"/>
                    </a:lnTo>
                    <a:lnTo>
                      <a:pt x="219" y="255"/>
                    </a:lnTo>
                    <a:lnTo>
                      <a:pt x="225" y="253"/>
                    </a:lnTo>
                    <a:lnTo>
                      <a:pt x="233" y="250"/>
                    </a:lnTo>
                    <a:lnTo>
                      <a:pt x="240" y="248"/>
                    </a:lnTo>
                    <a:lnTo>
                      <a:pt x="247" y="245"/>
                    </a:lnTo>
                    <a:lnTo>
                      <a:pt x="253" y="241"/>
                    </a:lnTo>
                    <a:lnTo>
                      <a:pt x="266" y="234"/>
                    </a:lnTo>
                    <a:lnTo>
                      <a:pt x="277" y="225"/>
                    </a:lnTo>
                    <a:lnTo>
                      <a:pt x="287" y="215"/>
                    </a:lnTo>
                    <a:lnTo>
                      <a:pt x="298" y="206"/>
                    </a:lnTo>
                    <a:lnTo>
                      <a:pt x="301" y="200"/>
                    </a:lnTo>
                    <a:lnTo>
                      <a:pt x="305" y="194"/>
                    </a:lnTo>
                    <a:lnTo>
                      <a:pt x="309" y="189"/>
                    </a:lnTo>
                    <a:lnTo>
                      <a:pt x="312" y="183"/>
                    </a:lnTo>
                    <a:lnTo>
                      <a:pt x="315" y="177"/>
                    </a:lnTo>
                    <a:lnTo>
                      <a:pt x="318" y="171"/>
                    </a:lnTo>
                    <a:lnTo>
                      <a:pt x="319" y="165"/>
                    </a:lnTo>
                    <a:lnTo>
                      <a:pt x="322" y="158"/>
                    </a:lnTo>
                    <a:lnTo>
                      <a:pt x="323" y="152"/>
                    </a:lnTo>
                    <a:lnTo>
                      <a:pt x="324" y="145"/>
                    </a:lnTo>
                    <a:lnTo>
                      <a:pt x="324" y="139"/>
                    </a:lnTo>
                    <a:lnTo>
                      <a:pt x="326" y="132"/>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623" name="Rectangle 133">
                <a:extLst>
                  <a:ext uri="{FF2B5EF4-FFF2-40B4-BE49-F238E27FC236}">
                    <a16:creationId xmlns:a16="http://schemas.microsoft.com/office/drawing/2014/main" id="{72F1E03C-7147-440F-9E03-A8BEA6601531}"/>
                  </a:ext>
                </a:extLst>
              </p:cNvPr>
              <p:cNvSpPr>
                <a:spLocks noChangeArrowheads="1"/>
              </p:cNvSpPr>
              <p:nvPr/>
            </p:nvSpPr>
            <p:spPr bwMode="auto">
              <a:xfrm>
                <a:off x="40" y="0"/>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7</a:t>
                </a:r>
                <a:endParaRPr lang="en-US" altLang="zh-CN" sz="1600">
                  <a:latin typeface="Times New Roman" panose="02020603050405020304" pitchFamily="18" charset="0"/>
                </a:endParaRPr>
              </a:p>
            </p:txBody>
          </p:sp>
        </p:grpSp>
        <p:sp>
          <p:nvSpPr>
            <p:cNvPr id="147587" name="Rectangle 134">
              <a:extLst>
                <a:ext uri="{FF2B5EF4-FFF2-40B4-BE49-F238E27FC236}">
                  <a16:creationId xmlns:a16="http://schemas.microsoft.com/office/drawing/2014/main" id="{4092DA56-C1E9-423C-B834-B36D30DB18EE}"/>
                </a:ext>
              </a:extLst>
            </p:cNvPr>
            <p:cNvSpPr>
              <a:spLocks noChangeArrowheads="1"/>
            </p:cNvSpPr>
            <p:nvPr/>
          </p:nvSpPr>
          <p:spPr bwMode="auto">
            <a:xfrm>
              <a:off x="1182" y="2141"/>
              <a:ext cx="2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INTA</a:t>
              </a:r>
              <a:endParaRPr lang="en-US" altLang="zh-CN" sz="1600">
                <a:latin typeface="Times New Roman" panose="02020603050405020304" pitchFamily="18" charset="0"/>
              </a:endParaRPr>
            </a:p>
          </p:txBody>
        </p:sp>
        <p:sp>
          <p:nvSpPr>
            <p:cNvPr id="147588" name="Freeform 135">
              <a:extLst>
                <a:ext uri="{FF2B5EF4-FFF2-40B4-BE49-F238E27FC236}">
                  <a16:creationId xmlns:a16="http://schemas.microsoft.com/office/drawing/2014/main" id="{9F4C09F6-B311-4DCF-82D4-6DE4ED2313D6}"/>
                </a:ext>
              </a:extLst>
            </p:cNvPr>
            <p:cNvSpPr>
              <a:spLocks noChangeArrowheads="1"/>
            </p:cNvSpPr>
            <p:nvPr/>
          </p:nvSpPr>
          <p:spPr bwMode="auto">
            <a:xfrm>
              <a:off x="1520" y="1899"/>
              <a:ext cx="95" cy="65"/>
            </a:xfrm>
            <a:custGeom>
              <a:avLst/>
              <a:gdLst>
                <a:gd name="T0" fmla="*/ 4 w 285"/>
                <a:gd name="T1" fmla="*/ 1 h 230"/>
                <a:gd name="T2" fmla="*/ 3 w 285"/>
                <a:gd name="T3" fmla="*/ 1 h 230"/>
                <a:gd name="T4" fmla="*/ 3 w 285"/>
                <a:gd name="T5" fmla="*/ 1 h 230"/>
                <a:gd name="T6" fmla="*/ 3 w 285"/>
                <a:gd name="T7" fmla="*/ 1 h 230"/>
                <a:gd name="T8" fmla="*/ 3 w 285"/>
                <a:gd name="T9" fmla="*/ 0 h 230"/>
                <a:gd name="T10" fmla="*/ 3 w 285"/>
                <a:gd name="T11" fmla="*/ 0 h 230"/>
                <a:gd name="T12" fmla="*/ 3 w 285"/>
                <a:gd name="T13" fmla="*/ 0 h 230"/>
                <a:gd name="T14" fmla="*/ 3 w 285"/>
                <a:gd name="T15" fmla="*/ 0 h 230"/>
                <a:gd name="T16" fmla="*/ 2 w 285"/>
                <a:gd name="T17" fmla="*/ 0 h 230"/>
                <a:gd name="T18" fmla="*/ 2 w 285"/>
                <a:gd name="T19" fmla="*/ 0 h 230"/>
                <a:gd name="T20" fmla="*/ 2 w 285"/>
                <a:gd name="T21" fmla="*/ 0 h 230"/>
                <a:gd name="T22" fmla="*/ 2 w 285"/>
                <a:gd name="T23" fmla="*/ 0 h 230"/>
                <a:gd name="T24" fmla="*/ 2 w 285"/>
                <a:gd name="T25" fmla="*/ 0 h 230"/>
                <a:gd name="T26" fmla="*/ 1 w 285"/>
                <a:gd name="T27" fmla="*/ 0 h 230"/>
                <a:gd name="T28" fmla="*/ 1 w 285"/>
                <a:gd name="T29" fmla="*/ 0 h 230"/>
                <a:gd name="T30" fmla="*/ 1 w 285"/>
                <a:gd name="T31" fmla="*/ 0 h 230"/>
                <a:gd name="T32" fmla="*/ 1 w 285"/>
                <a:gd name="T33" fmla="*/ 0 h 230"/>
                <a:gd name="T34" fmla="*/ 1 w 285"/>
                <a:gd name="T35" fmla="*/ 0 h 230"/>
                <a:gd name="T36" fmla="*/ 0 w 285"/>
                <a:gd name="T37" fmla="*/ 0 h 230"/>
                <a:gd name="T38" fmla="*/ 0 w 285"/>
                <a:gd name="T39" fmla="*/ 0 h 230"/>
                <a:gd name="T40" fmla="*/ 0 w 285"/>
                <a:gd name="T41" fmla="*/ 1 h 230"/>
                <a:gd name="T42" fmla="*/ 0 w 285"/>
                <a:gd name="T43" fmla="*/ 1 h 230"/>
                <a:gd name="T44" fmla="*/ 0 w 285"/>
                <a:gd name="T45" fmla="*/ 1 h 230"/>
                <a:gd name="T46" fmla="*/ 0 w 285"/>
                <a:gd name="T47" fmla="*/ 1 h 230"/>
                <a:gd name="T48" fmla="*/ 0 w 285"/>
                <a:gd name="T49" fmla="*/ 1 h 230"/>
                <a:gd name="T50" fmla="*/ 0 w 285"/>
                <a:gd name="T51" fmla="*/ 1 h 230"/>
                <a:gd name="T52" fmla="*/ 0 w 285"/>
                <a:gd name="T53" fmla="*/ 1 h 230"/>
                <a:gd name="T54" fmla="*/ 0 w 285"/>
                <a:gd name="T55" fmla="*/ 1 h 230"/>
                <a:gd name="T56" fmla="*/ 0 w 285"/>
                <a:gd name="T57" fmla="*/ 1 h 230"/>
                <a:gd name="T58" fmla="*/ 0 w 285"/>
                <a:gd name="T59" fmla="*/ 1 h 230"/>
                <a:gd name="T60" fmla="*/ 1 w 285"/>
                <a:gd name="T61" fmla="*/ 1 h 230"/>
                <a:gd name="T62" fmla="*/ 1 w 285"/>
                <a:gd name="T63" fmla="*/ 1 h 230"/>
                <a:gd name="T64" fmla="*/ 1 w 285"/>
                <a:gd name="T65" fmla="*/ 1 h 230"/>
                <a:gd name="T66" fmla="*/ 1 w 285"/>
                <a:gd name="T67" fmla="*/ 1 h 230"/>
                <a:gd name="T68" fmla="*/ 1 w 285"/>
                <a:gd name="T69" fmla="*/ 1 h 230"/>
                <a:gd name="T70" fmla="*/ 2 w 285"/>
                <a:gd name="T71" fmla="*/ 1 h 230"/>
                <a:gd name="T72" fmla="*/ 2 w 285"/>
                <a:gd name="T73" fmla="*/ 1 h 230"/>
                <a:gd name="T74" fmla="*/ 2 w 285"/>
                <a:gd name="T75" fmla="*/ 1 h 230"/>
                <a:gd name="T76" fmla="*/ 2 w 285"/>
                <a:gd name="T77" fmla="*/ 1 h 230"/>
                <a:gd name="T78" fmla="*/ 2 w 285"/>
                <a:gd name="T79" fmla="*/ 1 h 230"/>
                <a:gd name="T80" fmla="*/ 3 w 285"/>
                <a:gd name="T81" fmla="*/ 1 h 230"/>
                <a:gd name="T82" fmla="*/ 3 w 285"/>
                <a:gd name="T83" fmla="*/ 1 h 230"/>
                <a:gd name="T84" fmla="*/ 3 w 285"/>
                <a:gd name="T85" fmla="*/ 1 h 230"/>
                <a:gd name="T86" fmla="*/ 3 w 285"/>
                <a:gd name="T87" fmla="*/ 1 h 230"/>
                <a:gd name="T88" fmla="*/ 3 w 285"/>
                <a:gd name="T89" fmla="*/ 1 h 230"/>
                <a:gd name="T90" fmla="*/ 3 w 285"/>
                <a:gd name="T91" fmla="*/ 1 h 230"/>
                <a:gd name="T92" fmla="*/ 3 w 285"/>
                <a:gd name="T93" fmla="*/ 1 h 230"/>
                <a:gd name="T94" fmla="*/ 4 w 285"/>
                <a:gd name="T95" fmla="*/ 1 h 2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5"/>
                <a:gd name="T145" fmla="*/ 0 h 230"/>
                <a:gd name="T146" fmla="*/ 285 w 285"/>
                <a:gd name="T147" fmla="*/ 230 h 23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5" h="230">
                  <a:moveTo>
                    <a:pt x="285" y="115"/>
                  </a:moveTo>
                  <a:lnTo>
                    <a:pt x="284" y="109"/>
                  </a:lnTo>
                  <a:lnTo>
                    <a:pt x="284" y="104"/>
                  </a:lnTo>
                  <a:lnTo>
                    <a:pt x="283" y="98"/>
                  </a:lnTo>
                  <a:lnTo>
                    <a:pt x="282" y="91"/>
                  </a:lnTo>
                  <a:lnTo>
                    <a:pt x="280" y="86"/>
                  </a:lnTo>
                  <a:lnTo>
                    <a:pt x="278" y="81"/>
                  </a:lnTo>
                  <a:lnTo>
                    <a:pt x="276" y="75"/>
                  </a:lnTo>
                  <a:lnTo>
                    <a:pt x="274" y="70"/>
                  </a:lnTo>
                  <a:lnTo>
                    <a:pt x="268" y="60"/>
                  </a:lnTo>
                  <a:lnTo>
                    <a:pt x="260" y="50"/>
                  </a:lnTo>
                  <a:lnTo>
                    <a:pt x="252" y="42"/>
                  </a:lnTo>
                  <a:lnTo>
                    <a:pt x="243" y="34"/>
                  </a:lnTo>
                  <a:lnTo>
                    <a:pt x="233" y="26"/>
                  </a:lnTo>
                  <a:lnTo>
                    <a:pt x="222" y="19"/>
                  </a:lnTo>
                  <a:lnTo>
                    <a:pt x="210" y="14"/>
                  </a:lnTo>
                  <a:lnTo>
                    <a:pt x="198" y="9"/>
                  </a:lnTo>
                  <a:lnTo>
                    <a:pt x="191" y="7"/>
                  </a:lnTo>
                  <a:lnTo>
                    <a:pt x="185" y="5"/>
                  </a:lnTo>
                  <a:lnTo>
                    <a:pt x="178" y="4"/>
                  </a:lnTo>
                  <a:lnTo>
                    <a:pt x="171" y="2"/>
                  </a:lnTo>
                  <a:lnTo>
                    <a:pt x="164" y="1"/>
                  </a:lnTo>
                  <a:lnTo>
                    <a:pt x="157" y="1"/>
                  </a:lnTo>
                  <a:lnTo>
                    <a:pt x="149" y="0"/>
                  </a:lnTo>
                  <a:lnTo>
                    <a:pt x="143" y="0"/>
                  </a:lnTo>
                  <a:lnTo>
                    <a:pt x="135" y="0"/>
                  </a:lnTo>
                  <a:lnTo>
                    <a:pt x="128" y="1"/>
                  </a:lnTo>
                  <a:lnTo>
                    <a:pt x="120" y="1"/>
                  </a:lnTo>
                  <a:lnTo>
                    <a:pt x="114" y="2"/>
                  </a:lnTo>
                  <a:lnTo>
                    <a:pt x="107" y="4"/>
                  </a:lnTo>
                  <a:lnTo>
                    <a:pt x="100" y="5"/>
                  </a:lnTo>
                  <a:lnTo>
                    <a:pt x="93" y="7"/>
                  </a:lnTo>
                  <a:lnTo>
                    <a:pt x="87" y="9"/>
                  </a:lnTo>
                  <a:lnTo>
                    <a:pt x="74" y="14"/>
                  </a:lnTo>
                  <a:lnTo>
                    <a:pt x="63" y="19"/>
                  </a:lnTo>
                  <a:lnTo>
                    <a:pt x="51" y="26"/>
                  </a:lnTo>
                  <a:lnTo>
                    <a:pt x="41" y="34"/>
                  </a:lnTo>
                  <a:lnTo>
                    <a:pt x="32" y="42"/>
                  </a:lnTo>
                  <a:lnTo>
                    <a:pt x="25" y="50"/>
                  </a:lnTo>
                  <a:lnTo>
                    <a:pt x="17" y="60"/>
                  </a:lnTo>
                  <a:lnTo>
                    <a:pt x="11" y="70"/>
                  </a:lnTo>
                  <a:lnTo>
                    <a:pt x="8" y="75"/>
                  </a:lnTo>
                  <a:lnTo>
                    <a:pt x="7" y="81"/>
                  </a:lnTo>
                  <a:lnTo>
                    <a:pt x="4" y="86"/>
                  </a:lnTo>
                  <a:lnTo>
                    <a:pt x="3" y="91"/>
                  </a:lnTo>
                  <a:lnTo>
                    <a:pt x="2" y="98"/>
                  </a:lnTo>
                  <a:lnTo>
                    <a:pt x="0" y="104"/>
                  </a:lnTo>
                  <a:lnTo>
                    <a:pt x="0" y="109"/>
                  </a:lnTo>
                  <a:lnTo>
                    <a:pt x="0" y="115"/>
                  </a:lnTo>
                  <a:lnTo>
                    <a:pt x="0" y="121"/>
                  </a:lnTo>
                  <a:lnTo>
                    <a:pt x="0" y="126"/>
                  </a:lnTo>
                  <a:lnTo>
                    <a:pt x="2" y="133"/>
                  </a:lnTo>
                  <a:lnTo>
                    <a:pt x="3" y="139"/>
                  </a:lnTo>
                  <a:lnTo>
                    <a:pt x="4" y="144"/>
                  </a:lnTo>
                  <a:lnTo>
                    <a:pt x="7" y="149"/>
                  </a:lnTo>
                  <a:lnTo>
                    <a:pt x="8" y="154"/>
                  </a:lnTo>
                  <a:lnTo>
                    <a:pt x="11" y="160"/>
                  </a:lnTo>
                  <a:lnTo>
                    <a:pt x="17" y="170"/>
                  </a:lnTo>
                  <a:lnTo>
                    <a:pt x="25" y="180"/>
                  </a:lnTo>
                  <a:lnTo>
                    <a:pt x="32" y="188"/>
                  </a:lnTo>
                  <a:lnTo>
                    <a:pt x="41" y="196"/>
                  </a:lnTo>
                  <a:lnTo>
                    <a:pt x="51" y="204"/>
                  </a:lnTo>
                  <a:lnTo>
                    <a:pt x="63" y="211"/>
                  </a:lnTo>
                  <a:lnTo>
                    <a:pt x="74" y="216"/>
                  </a:lnTo>
                  <a:lnTo>
                    <a:pt x="87" y="221"/>
                  </a:lnTo>
                  <a:lnTo>
                    <a:pt x="93" y="223"/>
                  </a:lnTo>
                  <a:lnTo>
                    <a:pt x="100" y="225"/>
                  </a:lnTo>
                  <a:lnTo>
                    <a:pt x="107" y="226"/>
                  </a:lnTo>
                  <a:lnTo>
                    <a:pt x="114" y="228"/>
                  </a:lnTo>
                  <a:lnTo>
                    <a:pt x="120" y="229"/>
                  </a:lnTo>
                  <a:lnTo>
                    <a:pt x="128" y="229"/>
                  </a:lnTo>
                  <a:lnTo>
                    <a:pt x="135" y="230"/>
                  </a:lnTo>
                  <a:lnTo>
                    <a:pt x="143" y="230"/>
                  </a:lnTo>
                  <a:lnTo>
                    <a:pt x="149" y="230"/>
                  </a:lnTo>
                  <a:lnTo>
                    <a:pt x="157" y="229"/>
                  </a:lnTo>
                  <a:lnTo>
                    <a:pt x="164" y="229"/>
                  </a:lnTo>
                  <a:lnTo>
                    <a:pt x="171" y="228"/>
                  </a:lnTo>
                  <a:lnTo>
                    <a:pt x="178" y="226"/>
                  </a:lnTo>
                  <a:lnTo>
                    <a:pt x="185" y="225"/>
                  </a:lnTo>
                  <a:lnTo>
                    <a:pt x="191" y="223"/>
                  </a:lnTo>
                  <a:lnTo>
                    <a:pt x="198" y="221"/>
                  </a:lnTo>
                  <a:lnTo>
                    <a:pt x="210" y="216"/>
                  </a:lnTo>
                  <a:lnTo>
                    <a:pt x="222" y="211"/>
                  </a:lnTo>
                  <a:lnTo>
                    <a:pt x="233" y="204"/>
                  </a:lnTo>
                  <a:lnTo>
                    <a:pt x="243" y="196"/>
                  </a:lnTo>
                  <a:lnTo>
                    <a:pt x="252" y="188"/>
                  </a:lnTo>
                  <a:lnTo>
                    <a:pt x="260" y="180"/>
                  </a:lnTo>
                  <a:lnTo>
                    <a:pt x="268" y="170"/>
                  </a:lnTo>
                  <a:lnTo>
                    <a:pt x="274" y="160"/>
                  </a:lnTo>
                  <a:lnTo>
                    <a:pt x="276" y="154"/>
                  </a:lnTo>
                  <a:lnTo>
                    <a:pt x="278" y="149"/>
                  </a:lnTo>
                  <a:lnTo>
                    <a:pt x="280" y="144"/>
                  </a:lnTo>
                  <a:lnTo>
                    <a:pt x="282" y="139"/>
                  </a:lnTo>
                  <a:lnTo>
                    <a:pt x="283" y="133"/>
                  </a:lnTo>
                  <a:lnTo>
                    <a:pt x="284" y="126"/>
                  </a:lnTo>
                  <a:lnTo>
                    <a:pt x="284" y="121"/>
                  </a:lnTo>
                  <a:lnTo>
                    <a:pt x="285" y="11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89" name="Freeform 136">
              <a:extLst>
                <a:ext uri="{FF2B5EF4-FFF2-40B4-BE49-F238E27FC236}">
                  <a16:creationId xmlns:a16="http://schemas.microsoft.com/office/drawing/2014/main" id="{2D0F5E78-E373-4A19-93FD-465FA4177352}"/>
                </a:ext>
              </a:extLst>
            </p:cNvPr>
            <p:cNvSpPr>
              <a:spLocks/>
            </p:cNvSpPr>
            <p:nvPr/>
          </p:nvSpPr>
          <p:spPr bwMode="auto">
            <a:xfrm>
              <a:off x="1488" y="1824"/>
              <a:ext cx="144" cy="144"/>
            </a:xfrm>
            <a:custGeom>
              <a:avLst/>
              <a:gdLst>
                <a:gd name="T0" fmla="*/ 18 w 285"/>
                <a:gd name="T1" fmla="*/ 17 h 230"/>
                <a:gd name="T2" fmla="*/ 18 w 285"/>
                <a:gd name="T3" fmla="*/ 15 h 230"/>
                <a:gd name="T4" fmla="*/ 18 w 285"/>
                <a:gd name="T5" fmla="*/ 13 h 230"/>
                <a:gd name="T6" fmla="*/ 18 w 285"/>
                <a:gd name="T7" fmla="*/ 11 h 230"/>
                <a:gd name="T8" fmla="*/ 17 w 285"/>
                <a:gd name="T9" fmla="*/ 9 h 230"/>
                <a:gd name="T10" fmla="*/ 16 w 285"/>
                <a:gd name="T11" fmla="*/ 6 h 230"/>
                <a:gd name="T12" fmla="*/ 15 w 285"/>
                <a:gd name="T13" fmla="*/ 4 h 230"/>
                <a:gd name="T14" fmla="*/ 14 w 285"/>
                <a:gd name="T15" fmla="*/ 3 h 230"/>
                <a:gd name="T16" fmla="*/ 13 w 285"/>
                <a:gd name="T17" fmla="*/ 1 h 230"/>
                <a:gd name="T18" fmla="*/ 12 w 285"/>
                <a:gd name="T19" fmla="*/ 1 h 230"/>
                <a:gd name="T20" fmla="*/ 11 w 285"/>
                <a:gd name="T21" fmla="*/ 1 h 230"/>
                <a:gd name="T22" fmla="*/ 10 w 285"/>
                <a:gd name="T23" fmla="*/ 0 h 230"/>
                <a:gd name="T24" fmla="*/ 9 w 285"/>
                <a:gd name="T25" fmla="*/ 0 h 230"/>
                <a:gd name="T26" fmla="*/ 8 w 285"/>
                <a:gd name="T27" fmla="*/ 1 h 230"/>
                <a:gd name="T28" fmla="*/ 7 w 285"/>
                <a:gd name="T29" fmla="*/ 1 h 230"/>
                <a:gd name="T30" fmla="*/ 6 w 285"/>
                <a:gd name="T31" fmla="*/ 1 h 230"/>
                <a:gd name="T32" fmla="*/ 5 w 285"/>
                <a:gd name="T33" fmla="*/ 3 h 230"/>
                <a:gd name="T34" fmla="*/ 4 w 285"/>
                <a:gd name="T35" fmla="*/ 4 h 230"/>
                <a:gd name="T36" fmla="*/ 2 w 285"/>
                <a:gd name="T37" fmla="*/ 6 h 230"/>
                <a:gd name="T38" fmla="*/ 2 w 285"/>
                <a:gd name="T39" fmla="*/ 9 h 230"/>
                <a:gd name="T40" fmla="*/ 1 w 285"/>
                <a:gd name="T41" fmla="*/ 11 h 230"/>
                <a:gd name="T42" fmla="*/ 1 w 285"/>
                <a:gd name="T43" fmla="*/ 13 h 230"/>
                <a:gd name="T44" fmla="*/ 1 w 285"/>
                <a:gd name="T45" fmla="*/ 15 h 230"/>
                <a:gd name="T46" fmla="*/ 0 w 285"/>
                <a:gd name="T47" fmla="*/ 17 h 230"/>
                <a:gd name="T48" fmla="*/ 0 w 285"/>
                <a:gd name="T49" fmla="*/ 19 h 230"/>
                <a:gd name="T50" fmla="*/ 1 w 285"/>
                <a:gd name="T51" fmla="*/ 21 h 230"/>
                <a:gd name="T52" fmla="*/ 1 w 285"/>
                <a:gd name="T53" fmla="*/ 22 h 230"/>
                <a:gd name="T54" fmla="*/ 1 w 285"/>
                <a:gd name="T55" fmla="*/ 24 h 230"/>
                <a:gd name="T56" fmla="*/ 2 w 285"/>
                <a:gd name="T57" fmla="*/ 26 h 230"/>
                <a:gd name="T58" fmla="*/ 2 w 285"/>
                <a:gd name="T59" fmla="*/ 29 h 230"/>
                <a:gd name="T60" fmla="*/ 4 w 285"/>
                <a:gd name="T61" fmla="*/ 31 h 230"/>
                <a:gd name="T62" fmla="*/ 5 w 285"/>
                <a:gd name="T63" fmla="*/ 33 h 230"/>
                <a:gd name="T64" fmla="*/ 6 w 285"/>
                <a:gd name="T65" fmla="*/ 34 h 230"/>
                <a:gd name="T66" fmla="*/ 7 w 285"/>
                <a:gd name="T67" fmla="*/ 34 h 230"/>
                <a:gd name="T68" fmla="*/ 8 w 285"/>
                <a:gd name="T69" fmla="*/ 35 h 230"/>
                <a:gd name="T70" fmla="*/ 9 w 285"/>
                <a:gd name="T71" fmla="*/ 35 h 230"/>
                <a:gd name="T72" fmla="*/ 10 w 285"/>
                <a:gd name="T73" fmla="*/ 35 h 230"/>
                <a:gd name="T74" fmla="*/ 11 w 285"/>
                <a:gd name="T75" fmla="*/ 35 h 230"/>
                <a:gd name="T76" fmla="*/ 12 w 285"/>
                <a:gd name="T77" fmla="*/ 34 h 230"/>
                <a:gd name="T78" fmla="*/ 13 w 285"/>
                <a:gd name="T79" fmla="*/ 34 h 230"/>
                <a:gd name="T80" fmla="*/ 14 w 285"/>
                <a:gd name="T81" fmla="*/ 33 h 230"/>
                <a:gd name="T82" fmla="*/ 15 w 285"/>
                <a:gd name="T83" fmla="*/ 31 h 230"/>
                <a:gd name="T84" fmla="*/ 16 w 285"/>
                <a:gd name="T85" fmla="*/ 29 h 230"/>
                <a:gd name="T86" fmla="*/ 17 w 285"/>
                <a:gd name="T87" fmla="*/ 26 h 230"/>
                <a:gd name="T88" fmla="*/ 18 w 285"/>
                <a:gd name="T89" fmla="*/ 24 h 230"/>
                <a:gd name="T90" fmla="*/ 18 w 285"/>
                <a:gd name="T91" fmla="*/ 22 h 230"/>
                <a:gd name="T92" fmla="*/ 18 w 285"/>
                <a:gd name="T93" fmla="*/ 21 h 230"/>
                <a:gd name="T94" fmla="*/ 18 w 285"/>
                <a:gd name="T95" fmla="*/ 19 h 2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5"/>
                <a:gd name="T145" fmla="*/ 0 h 230"/>
                <a:gd name="T146" fmla="*/ 285 w 285"/>
                <a:gd name="T147" fmla="*/ 230 h 23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5" h="230">
                  <a:moveTo>
                    <a:pt x="285" y="115"/>
                  </a:moveTo>
                  <a:lnTo>
                    <a:pt x="284" y="109"/>
                  </a:lnTo>
                  <a:lnTo>
                    <a:pt x="284" y="104"/>
                  </a:lnTo>
                  <a:lnTo>
                    <a:pt x="283" y="98"/>
                  </a:lnTo>
                  <a:lnTo>
                    <a:pt x="282" y="91"/>
                  </a:lnTo>
                  <a:lnTo>
                    <a:pt x="280" y="86"/>
                  </a:lnTo>
                  <a:lnTo>
                    <a:pt x="278" y="81"/>
                  </a:lnTo>
                  <a:lnTo>
                    <a:pt x="276" y="75"/>
                  </a:lnTo>
                  <a:lnTo>
                    <a:pt x="274" y="70"/>
                  </a:lnTo>
                  <a:lnTo>
                    <a:pt x="268" y="60"/>
                  </a:lnTo>
                  <a:lnTo>
                    <a:pt x="260" y="50"/>
                  </a:lnTo>
                  <a:lnTo>
                    <a:pt x="252" y="42"/>
                  </a:lnTo>
                  <a:lnTo>
                    <a:pt x="243" y="34"/>
                  </a:lnTo>
                  <a:lnTo>
                    <a:pt x="233" y="26"/>
                  </a:lnTo>
                  <a:lnTo>
                    <a:pt x="222" y="19"/>
                  </a:lnTo>
                  <a:lnTo>
                    <a:pt x="210" y="14"/>
                  </a:lnTo>
                  <a:lnTo>
                    <a:pt x="198" y="9"/>
                  </a:lnTo>
                  <a:lnTo>
                    <a:pt x="191" y="7"/>
                  </a:lnTo>
                  <a:lnTo>
                    <a:pt x="185" y="5"/>
                  </a:lnTo>
                  <a:lnTo>
                    <a:pt x="178" y="4"/>
                  </a:lnTo>
                  <a:lnTo>
                    <a:pt x="171" y="2"/>
                  </a:lnTo>
                  <a:lnTo>
                    <a:pt x="164" y="1"/>
                  </a:lnTo>
                  <a:lnTo>
                    <a:pt x="157" y="1"/>
                  </a:lnTo>
                  <a:lnTo>
                    <a:pt x="149" y="0"/>
                  </a:lnTo>
                  <a:lnTo>
                    <a:pt x="143" y="0"/>
                  </a:lnTo>
                  <a:lnTo>
                    <a:pt x="135" y="0"/>
                  </a:lnTo>
                  <a:lnTo>
                    <a:pt x="128" y="1"/>
                  </a:lnTo>
                  <a:lnTo>
                    <a:pt x="120" y="1"/>
                  </a:lnTo>
                  <a:lnTo>
                    <a:pt x="114" y="2"/>
                  </a:lnTo>
                  <a:lnTo>
                    <a:pt x="107" y="4"/>
                  </a:lnTo>
                  <a:lnTo>
                    <a:pt x="100" y="5"/>
                  </a:lnTo>
                  <a:lnTo>
                    <a:pt x="93" y="7"/>
                  </a:lnTo>
                  <a:lnTo>
                    <a:pt x="87" y="9"/>
                  </a:lnTo>
                  <a:lnTo>
                    <a:pt x="74" y="14"/>
                  </a:lnTo>
                  <a:lnTo>
                    <a:pt x="63" y="19"/>
                  </a:lnTo>
                  <a:lnTo>
                    <a:pt x="51" y="26"/>
                  </a:lnTo>
                  <a:lnTo>
                    <a:pt x="41" y="34"/>
                  </a:lnTo>
                  <a:lnTo>
                    <a:pt x="32" y="42"/>
                  </a:lnTo>
                  <a:lnTo>
                    <a:pt x="25" y="50"/>
                  </a:lnTo>
                  <a:lnTo>
                    <a:pt x="17" y="60"/>
                  </a:lnTo>
                  <a:lnTo>
                    <a:pt x="11" y="70"/>
                  </a:lnTo>
                  <a:lnTo>
                    <a:pt x="8" y="75"/>
                  </a:lnTo>
                  <a:lnTo>
                    <a:pt x="7" y="81"/>
                  </a:lnTo>
                  <a:lnTo>
                    <a:pt x="4" y="86"/>
                  </a:lnTo>
                  <a:lnTo>
                    <a:pt x="3" y="91"/>
                  </a:lnTo>
                  <a:lnTo>
                    <a:pt x="2" y="98"/>
                  </a:lnTo>
                  <a:lnTo>
                    <a:pt x="0" y="104"/>
                  </a:lnTo>
                  <a:lnTo>
                    <a:pt x="0" y="109"/>
                  </a:lnTo>
                  <a:lnTo>
                    <a:pt x="0" y="115"/>
                  </a:lnTo>
                  <a:lnTo>
                    <a:pt x="0" y="121"/>
                  </a:lnTo>
                  <a:lnTo>
                    <a:pt x="0" y="126"/>
                  </a:lnTo>
                  <a:lnTo>
                    <a:pt x="2" y="133"/>
                  </a:lnTo>
                  <a:lnTo>
                    <a:pt x="3" y="139"/>
                  </a:lnTo>
                  <a:lnTo>
                    <a:pt x="4" y="144"/>
                  </a:lnTo>
                  <a:lnTo>
                    <a:pt x="7" y="149"/>
                  </a:lnTo>
                  <a:lnTo>
                    <a:pt x="8" y="154"/>
                  </a:lnTo>
                  <a:lnTo>
                    <a:pt x="11" y="160"/>
                  </a:lnTo>
                  <a:lnTo>
                    <a:pt x="17" y="170"/>
                  </a:lnTo>
                  <a:lnTo>
                    <a:pt x="25" y="180"/>
                  </a:lnTo>
                  <a:lnTo>
                    <a:pt x="32" y="188"/>
                  </a:lnTo>
                  <a:lnTo>
                    <a:pt x="41" y="196"/>
                  </a:lnTo>
                  <a:lnTo>
                    <a:pt x="51" y="204"/>
                  </a:lnTo>
                  <a:lnTo>
                    <a:pt x="63" y="211"/>
                  </a:lnTo>
                  <a:lnTo>
                    <a:pt x="74" y="216"/>
                  </a:lnTo>
                  <a:lnTo>
                    <a:pt x="87" y="221"/>
                  </a:lnTo>
                  <a:lnTo>
                    <a:pt x="93" y="223"/>
                  </a:lnTo>
                  <a:lnTo>
                    <a:pt x="100" y="225"/>
                  </a:lnTo>
                  <a:lnTo>
                    <a:pt x="107" y="226"/>
                  </a:lnTo>
                  <a:lnTo>
                    <a:pt x="114" y="228"/>
                  </a:lnTo>
                  <a:lnTo>
                    <a:pt x="120" y="229"/>
                  </a:lnTo>
                  <a:lnTo>
                    <a:pt x="128" y="229"/>
                  </a:lnTo>
                  <a:lnTo>
                    <a:pt x="135" y="230"/>
                  </a:lnTo>
                  <a:lnTo>
                    <a:pt x="143" y="230"/>
                  </a:lnTo>
                  <a:lnTo>
                    <a:pt x="149" y="230"/>
                  </a:lnTo>
                  <a:lnTo>
                    <a:pt x="157" y="229"/>
                  </a:lnTo>
                  <a:lnTo>
                    <a:pt x="164" y="229"/>
                  </a:lnTo>
                  <a:lnTo>
                    <a:pt x="171" y="228"/>
                  </a:lnTo>
                  <a:lnTo>
                    <a:pt x="178" y="226"/>
                  </a:lnTo>
                  <a:lnTo>
                    <a:pt x="185" y="225"/>
                  </a:lnTo>
                  <a:lnTo>
                    <a:pt x="191" y="223"/>
                  </a:lnTo>
                  <a:lnTo>
                    <a:pt x="198" y="221"/>
                  </a:lnTo>
                  <a:lnTo>
                    <a:pt x="210" y="216"/>
                  </a:lnTo>
                  <a:lnTo>
                    <a:pt x="222" y="211"/>
                  </a:lnTo>
                  <a:lnTo>
                    <a:pt x="233" y="204"/>
                  </a:lnTo>
                  <a:lnTo>
                    <a:pt x="243" y="196"/>
                  </a:lnTo>
                  <a:lnTo>
                    <a:pt x="252" y="188"/>
                  </a:lnTo>
                  <a:lnTo>
                    <a:pt x="260" y="180"/>
                  </a:lnTo>
                  <a:lnTo>
                    <a:pt x="268" y="170"/>
                  </a:lnTo>
                  <a:lnTo>
                    <a:pt x="274" y="160"/>
                  </a:lnTo>
                  <a:lnTo>
                    <a:pt x="276" y="154"/>
                  </a:lnTo>
                  <a:lnTo>
                    <a:pt x="278" y="149"/>
                  </a:lnTo>
                  <a:lnTo>
                    <a:pt x="280" y="144"/>
                  </a:lnTo>
                  <a:lnTo>
                    <a:pt x="282" y="139"/>
                  </a:lnTo>
                  <a:lnTo>
                    <a:pt x="283" y="133"/>
                  </a:lnTo>
                  <a:lnTo>
                    <a:pt x="284" y="126"/>
                  </a:lnTo>
                  <a:lnTo>
                    <a:pt x="284" y="121"/>
                  </a:lnTo>
                  <a:lnTo>
                    <a:pt x="285" y="115"/>
                  </a:lnTo>
                </a:path>
              </a:pathLst>
            </a:custGeom>
            <a:solidFill>
              <a:schemeClr val="bg1"/>
            </a:solidFill>
            <a:ln w="9525">
              <a:solidFill>
                <a:srgbClr val="000000"/>
              </a:solidFill>
              <a:miter lim="800000"/>
              <a:headEnd/>
              <a:tailEnd/>
            </a:ln>
          </p:spPr>
          <p:txBody>
            <a:bodyPr/>
            <a:lstStyle/>
            <a:p>
              <a:endParaRPr lang="zh-CN" altLang="en-US"/>
            </a:p>
          </p:txBody>
        </p:sp>
        <p:sp>
          <p:nvSpPr>
            <p:cNvPr id="147590" name="Rectangle 137">
              <a:extLst>
                <a:ext uri="{FF2B5EF4-FFF2-40B4-BE49-F238E27FC236}">
                  <a16:creationId xmlns:a16="http://schemas.microsoft.com/office/drawing/2014/main" id="{28E0523B-5CEA-4853-81DC-8EAE24908D72}"/>
                </a:ext>
              </a:extLst>
            </p:cNvPr>
            <p:cNvSpPr>
              <a:spLocks noChangeArrowheads="1"/>
            </p:cNvSpPr>
            <p:nvPr/>
          </p:nvSpPr>
          <p:spPr bwMode="auto">
            <a:xfrm>
              <a:off x="1536" y="1872"/>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8</a:t>
              </a:r>
              <a:endParaRPr lang="en-US" altLang="zh-CN" sz="1600">
                <a:latin typeface="Times New Roman" panose="02020603050405020304" pitchFamily="18" charset="0"/>
              </a:endParaRPr>
            </a:p>
          </p:txBody>
        </p:sp>
        <p:sp>
          <p:nvSpPr>
            <p:cNvPr id="147591" name="Freeform 138">
              <a:extLst>
                <a:ext uri="{FF2B5EF4-FFF2-40B4-BE49-F238E27FC236}">
                  <a16:creationId xmlns:a16="http://schemas.microsoft.com/office/drawing/2014/main" id="{85F06FC4-C35E-4C06-A32C-A851D44F59C9}"/>
                </a:ext>
              </a:extLst>
            </p:cNvPr>
            <p:cNvSpPr>
              <a:spLocks noChangeArrowheads="1"/>
            </p:cNvSpPr>
            <p:nvPr/>
          </p:nvSpPr>
          <p:spPr bwMode="auto">
            <a:xfrm>
              <a:off x="1205" y="1421"/>
              <a:ext cx="106" cy="73"/>
            </a:xfrm>
            <a:custGeom>
              <a:avLst/>
              <a:gdLst>
                <a:gd name="T0" fmla="*/ 4 w 317"/>
                <a:gd name="T1" fmla="*/ 1 h 257"/>
                <a:gd name="T2" fmla="*/ 4 w 317"/>
                <a:gd name="T3" fmla="*/ 1 h 257"/>
                <a:gd name="T4" fmla="*/ 4 w 317"/>
                <a:gd name="T5" fmla="*/ 1 h 257"/>
                <a:gd name="T6" fmla="*/ 4 w 317"/>
                <a:gd name="T7" fmla="*/ 1 h 257"/>
                <a:gd name="T8" fmla="*/ 4 w 317"/>
                <a:gd name="T9" fmla="*/ 1 h 257"/>
                <a:gd name="T10" fmla="*/ 4 w 317"/>
                <a:gd name="T11" fmla="*/ 0 h 257"/>
                <a:gd name="T12" fmla="*/ 3 w 317"/>
                <a:gd name="T13" fmla="*/ 0 h 257"/>
                <a:gd name="T14" fmla="*/ 3 w 317"/>
                <a:gd name="T15" fmla="*/ 0 h 257"/>
                <a:gd name="T16" fmla="*/ 3 w 317"/>
                <a:gd name="T17" fmla="*/ 0 h 257"/>
                <a:gd name="T18" fmla="*/ 3 w 317"/>
                <a:gd name="T19" fmla="*/ 0 h 257"/>
                <a:gd name="T20" fmla="*/ 2 w 317"/>
                <a:gd name="T21" fmla="*/ 0 h 257"/>
                <a:gd name="T22" fmla="*/ 2 w 317"/>
                <a:gd name="T23" fmla="*/ 0 h 257"/>
                <a:gd name="T24" fmla="*/ 2 w 317"/>
                <a:gd name="T25" fmla="*/ 0 h 257"/>
                <a:gd name="T26" fmla="*/ 2 w 317"/>
                <a:gd name="T27" fmla="*/ 0 h 257"/>
                <a:gd name="T28" fmla="*/ 2 w 317"/>
                <a:gd name="T29" fmla="*/ 0 h 257"/>
                <a:gd name="T30" fmla="*/ 1 w 317"/>
                <a:gd name="T31" fmla="*/ 0 h 257"/>
                <a:gd name="T32" fmla="*/ 1 w 317"/>
                <a:gd name="T33" fmla="*/ 0 h 257"/>
                <a:gd name="T34" fmla="*/ 1 w 317"/>
                <a:gd name="T35" fmla="*/ 0 h 257"/>
                <a:gd name="T36" fmla="*/ 1 w 317"/>
                <a:gd name="T37" fmla="*/ 0 h 257"/>
                <a:gd name="T38" fmla="*/ 1 w 317"/>
                <a:gd name="T39" fmla="*/ 0 h 257"/>
                <a:gd name="T40" fmla="*/ 0 w 317"/>
                <a:gd name="T41" fmla="*/ 0 h 257"/>
                <a:gd name="T42" fmla="*/ 0 w 317"/>
                <a:gd name="T43" fmla="*/ 1 h 257"/>
                <a:gd name="T44" fmla="*/ 0 w 317"/>
                <a:gd name="T45" fmla="*/ 1 h 257"/>
                <a:gd name="T46" fmla="*/ 0 w 317"/>
                <a:gd name="T47" fmla="*/ 1 h 257"/>
                <a:gd name="T48" fmla="*/ 0 w 317"/>
                <a:gd name="T49" fmla="*/ 1 h 257"/>
                <a:gd name="T50" fmla="*/ 0 w 317"/>
                <a:gd name="T51" fmla="*/ 1 h 257"/>
                <a:gd name="T52" fmla="*/ 0 w 317"/>
                <a:gd name="T53" fmla="*/ 1 h 257"/>
                <a:gd name="T54" fmla="*/ 0 w 317"/>
                <a:gd name="T55" fmla="*/ 1 h 257"/>
                <a:gd name="T56" fmla="*/ 0 w 317"/>
                <a:gd name="T57" fmla="*/ 1 h 257"/>
                <a:gd name="T58" fmla="*/ 0 w 317"/>
                <a:gd name="T59" fmla="*/ 1 h 257"/>
                <a:gd name="T60" fmla="*/ 0 w 317"/>
                <a:gd name="T61" fmla="*/ 1 h 257"/>
                <a:gd name="T62" fmla="*/ 0 w 317"/>
                <a:gd name="T63" fmla="*/ 1 h 257"/>
                <a:gd name="T64" fmla="*/ 1 w 317"/>
                <a:gd name="T65" fmla="*/ 1 h 257"/>
                <a:gd name="T66" fmla="*/ 1 w 317"/>
                <a:gd name="T67" fmla="*/ 1 h 257"/>
                <a:gd name="T68" fmla="*/ 1 w 317"/>
                <a:gd name="T69" fmla="*/ 2 h 257"/>
                <a:gd name="T70" fmla="*/ 1 w 317"/>
                <a:gd name="T71" fmla="*/ 2 h 257"/>
                <a:gd name="T72" fmla="*/ 1 w 317"/>
                <a:gd name="T73" fmla="*/ 2 h 257"/>
                <a:gd name="T74" fmla="*/ 2 w 317"/>
                <a:gd name="T75" fmla="*/ 2 h 257"/>
                <a:gd name="T76" fmla="*/ 2 w 317"/>
                <a:gd name="T77" fmla="*/ 2 h 257"/>
                <a:gd name="T78" fmla="*/ 2 w 317"/>
                <a:gd name="T79" fmla="*/ 2 h 257"/>
                <a:gd name="T80" fmla="*/ 2 w 317"/>
                <a:gd name="T81" fmla="*/ 2 h 257"/>
                <a:gd name="T82" fmla="*/ 2 w 317"/>
                <a:gd name="T83" fmla="*/ 2 h 257"/>
                <a:gd name="T84" fmla="*/ 3 w 317"/>
                <a:gd name="T85" fmla="*/ 2 h 257"/>
                <a:gd name="T86" fmla="*/ 3 w 317"/>
                <a:gd name="T87" fmla="*/ 2 h 257"/>
                <a:gd name="T88" fmla="*/ 3 w 317"/>
                <a:gd name="T89" fmla="*/ 1 h 257"/>
                <a:gd name="T90" fmla="*/ 3 w 317"/>
                <a:gd name="T91" fmla="*/ 1 h 257"/>
                <a:gd name="T92" fmla="*/ 4 w 317"/>
                <a:gd name="T93" fmla="*/ 1 h 257"/>
                <a:gd name="T94" fmla="*/ 4 w 317"/>
                <a:gd name="T95" fmla="*/ 1 h 257"/>
                <a:gd name="T96" fmla="*/ 4 w 317"/>
                <a:gd name="T97" fmla="*/ 1 h 257"/>
                <a:gd name="T98" fmla="*/ 4 w 317"/>
                <a:gd name="T99" fmla="*/ 1 h 257"/>
                <a:gd name="T100" fmla="*/ 4 w 317"/>
                <a:gd name="T101" fmla="*/ 1 h 257"/>
                <a:gd name="T102" fmla="*/ 4 w 317"/>
                <a:gd name="T103" fmla="*/ 1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17"/>
                <a:gd name="T157" fmla="*/ 0 h 257"/>
                <a:gd name="T158" fmla="*/ 317 w 317"/>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17" h="257">
                  <a:moveTo>
                    <a:pt x="317" y="129"/>
                  </a:moveTo>
                  <a:lnTo>
                    <a:pt x="317" y="122"/>
                  </a:lnTo>
                  <a:lnTo>
                    <a:pt x="316" y="116"/>
                  </a:lnTo>
                  <a:lnTo>
                    <a:pt x="316" y="109"/>
                  </a:lnTo>
                  <a:lnTo>
                    <a:pt x="313" y="103"/>
                  </a:lnTo>
                  <a:lnTo>
                    <a:pt x="312" y="97"/>
                  </a:lnTo>
                  <a:lnTo>
                    <a:pt x="309" y="91"/>
                  </a:lnTo>
                  <a:lnTo>
                    <a:pt x="307" y="85"/>
                  </a:lnTo>
                  <a:lnTo>
                    <a:pt x="304" y="79"/>
                  </a:lnTo>
                  <a:lnTo>
                    <a:pt x="302" y="73"/>
                  </a:lnTo>
                  <a:lnTo>
                    <a:pt x="298" y="67"/>
                  </a:lnTo>
                  <a:lnTo>
                    <a:pt x="290" y="57"/>
                  </a:lnTo>
                  <a:lnTo>
                    <a:pt x="281" y="47"/>
                  </a:lnTo>
                  <a:lnTo>
                    <a:pt x="271" y="38"/>
                  </a:lnTo>
                  <a:lnTo>
                    <a:pt x="260" y="30"/>
                  </a:lnTo>
                  <a:lnTo>
                    <a:pt x="247" y="22"/>
                  </a:lnTo>
                  <a:lnTo>
                    <a:pt x="234" y="16"/>
                  </a:lnTo>
                  <a:lnTo>
                    <a:pt x="226" y="13"/>
                  </a:lnTo>
                  <a:lnTo>
                    <a:pt x="220" y="11"/>
                  </a:lnTo>
                  <a:lnTo>
                    <a:pt x="212" y="9"/>
                  </a:lnTo>
                  <a:lnTo>
                    <a:pt x="206" y="6"/>
                  </a:lnTo>
                  <a:lnTo>
                    <a:pt x="198" y="4"/>
                  </a:lnTo>
                  <a:lnTo>
                    <a:pt x="191" y="3"/>
                  </a:lnTo>
                  <a:lnTo>
                    <a:pt x="182" y="1"/>
                  </a:lnTo>
                  <a:lnTo>
                    <a:pt x="174" y="1"/>
                  </a:lnTo>
                  <a:lnTo>
                    <a:pt x="167" y="0"/>
                  </a:lnTo>
                  <a:lnTo>
                    <a:pt x="159" y="0"/>
                  </a:lnTo>
                  <a:lnTo>
                    <a:pt x="150" y="0"/>
                  </a:lnTo>
                  <a:lnTo>
                    <a:pt x="142" y="1"/>
                  </a:lnTo>
                  <a:lnTo>
                    <a:pt x="134" y="1"/>
                  </a:lnTo>
                  <a:lnTo>
                    <a:pt x="126" y="3"/>
                  </a:lnTo>
                  <a:lnTo>
                    <a:pt x="118" y="4"/>
                  </a:lnTo>
                  <a:lnTo>
                    <a:pt x="111" y="6"/>
                  </a:lnTo>
                  <a:lnTo>
                    <a:pt x="104" y="9"/>
                  </a:lnTo>
                  <a:lnTo>
                    <a:pt x="97" y="11"/>
                  </a:lnTo>
                  <a:lnTo>
                    <a:pt x="89" y="13"/>
                  </a:lnTo>
                  <a:lnTo>
                    <a:pt x="83" y="16"/>
                  </a:lnTo>
                  <a:lnTo>
                    <a:pt x="70" y="22"/>
                  </a:lnTo>
                  <a:lnTo>
                    <a:pt x="57" y="30"/>
                  </a:lnTo>
                  <a:lnTo>
                    <a:pt x="46" y="38"/>
                  </a:lnTo>
                  <a:lnTo>
                    <a:pt x="36" y="47"/>
                  </a:lnTo>
                  <a:lnTo>
                    <a:pt x="27" y="57"/>
                  </a:lnTo>
                  <a:lnTo>
                    <a:pt x="19" y="67"/>
                  </a:lnTo>
                  <a:lnTo>
                    <a:pt x="15" y="73"/>
                  </a:lnTo>
                  <a:lnTo>
                    <a:pt x="13" y="79"/>
                  </a:lnTo>
                  <a:lnTo>
                    <a:pt x="9" y="85"/>
                  </a:lnTo>
                  <a:lnTo>
                    <a:pt x="6" y="91"/>
                  </a:lnTo>
                  <a:lnTo>
                    <a:pt x="5" y="97"/>
                  </a:lnTo>
                  <a:lnTo>
                    <a:pt x="3" y="103"/>
                  </a:lnTo>
                  <a:lnTo>
                    <a:pt x="1" y="109"/>
                  </a:lnTo>
                  <a:lnTo>
                    <a:pt x="0" y="116"/>
                  </a:lnTo>
                  <a:lnTo>
                    <a:pt x="0" y="122"/>
                  </a:lnTo>
                  <a:lnTo>
                    <a:pt x="0" y="129"/>
                  </a:lnTo>
                  <a:lnTo>
                    <a:pt x="0" y="135"/>
                  </a:lnTo>
                  <a:lnTo>
                    <a:pt x="0" y="141"/>
                  </a:lnTo>
                  <a:lnTo>
                    <a:pt x="1" y="149"/>
                  </a:lnTo>
                  <a:lnTo>
                    <a:pt x="3" y="155"/>
                  </a:lnTo>
                  <a:lnTo>
                    <a:pt x="5" y="161"/>
                  </a:lnTo>
                  <a:lnTo>
                    <a:pt x="6" y="167"/>
                  </a:lnTo>
                  <a:lnTo>
                    <a:pt x="9" y="173"/>
                  </a:lnTo>
                  <a:lnTo>
                    <a:pt x="13" y="178"/>
                  </a:lnTo>
                  <a:lnTo>
                    <a:pt x="15" y="185"/>
                  </a:lnTo>
                  <a:lnTo>
                    <a:pt x="19" y="190"/>
                  </a:lnTo>
                  <a:lnTo>
                    <a:pt x="27" y="200"/>
                  </a:lnTo>
                  <a:lnTo>
                    <a:pt x="36" y="210"/>
                  </a:lnTo>
                  <a:lnTo>
                    <a:pt x="46" y="220"/>
                  </a:lnTo>
                  <a:lnTo>
                    <a:pt x="57" y="228"/>
                  </a:lnTo>
                  <a:lnTo>
                    <a:pt x="70" y="235"/>
                  </a:lnTo>
                  <a:lnTo>
                    <a:pt x="83" y="241"/>
                  </a:lnTo>
                  <a:lnTo>
                    <a:pt x="89" y="244"/>
                  </a:lnTo>
                  <a:lnTo>
                    <a:pt x="97" y="246"/>
                  </a:lnTo>
                  <a:lnTo>
                    <a:pt x="104" y="249"/>
                  </a:lnTo>
                  <a:lnTo>
                    <a:pt x="111" y="251"/>
                  </a:lnTo>
                  <a:lnTo>
                    <a:pt x="118" y="253"/>
                  </a:lnTo>
                  <a:lnTo>
                    <a:pt x="126" y="255"/>
                  </a:lnTo>
                  <a:lnTo>
                    <a:pt x="134" y="256"/>
                  </a:lnTo>
                  <a:lnTo>
                    <a:pt x="142" y="257"/>
                  </a:lnTo>
                  <a:lnTo>
                    <a:pt x="150" y="257"/>
                  </a:lnTo>
                  <a:lnTo>
                    <a:pt x="159" y="257"/>
                  </a:lnTo>
                  <a:lnTo>
                    <a:pt x="167" y="257"/>
                  </a:lnTo>
                  <a:lnTo>
                    <a:pt x="174" y="257"/>
                  </a:lnTo>
                  <a:lnTo>
                    <a:pt x="182" y="256"/>
                  </a:lnTo>
                  <a:lnTo>
                    <a:pt x="191" y="255"/>
                  </a:lnTo>
                  <a:lnTo>
                    <a:pt x="198" y="253"/>
                  </a:lnTo>
                  <a:lnTo>
                    <a:pt x="206" y="251"/>
                  </a:lnTo>
                  <a:lnTo>
                    <a:pt x="212" y="249"/>
                  </a:lnTo>
                  <a:lnTo>
                    <a:pt x="220" y="246"/>
                  </a:lnTo>
                  <a:lnTo>
                    <a:pt x="226" y="244"/>
                  </a:lnTo>
                  <a:lnTo>
                    <a:pt x="234" y="241"/>
                  </a:lnTo>
                  <a:lnTo>
                    <a:pt x="247" y="235"/>
                  </a:lnTo>
                  <a:lnTo>
                    <a:pt x="260" y="228"/>
                  </a:lnTo>
                  <a:lnTo>
                    <a:pt x="271" y="220"/>
                  </a:lnTo>
                  <a:lnTo>
                    <a:pt x="281" y="210"/>
                  </a:lnTo>
                  <a:lnTo>
                    <a:pt x="290" y="200"/>
                  </a:lnTo>
                  <a:lnTo>
                    <a:pt x="298" y="190"/>
                  </a:lnTo>
                  <a:lnTo>
                    <a:pt x="302" y="185"/>
                  </a:lnTo>
                  <a:lnTo>
                    <a:pt x="304" y="178"/>
                  </a:lnTo>
                  <a:lnTo>
                    <a:pt x="307" y="173"/>
                  </a:lnTo>
                  <a:lnTo>
                    <a:pt x="309" y="167"/>
                  </a:lnTo>
                  <a:lnTo>
                    <a:pt x="312" y="161"/>
                  </a:lnTo>
                  <a:lnTo>
                    <a:pt x="313" y="155"/>
                  </a:lnTo>
                  <a:lnTo>
                    <a:pt x="316" y="149"/>
                  </a:lnTo>
                  <a:lnTo>
                    <a:pt x="316" y="141"/>
                  </a:lnTo>
                  <a:lnTo>
                    <a:pt x="317" y="135"/>
                  </a:lnTo>
                  <a:lnTo>
                    <a:pt x="317" y="12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92" name="Freeform 139">
              <a:extLst>
                <a:ext uri="{FF2B5EF4-FFF2-40B4-BE49-F238E27FC236}">
                  <a16:creationId xmlns:a16="http://schemas.microsoft.com/office/drawing/2014/main" id="{AFC46160-A0B6-47D3-B58B-88C339EC98F0}"/>
                </a:ext>
              </a:extLst>
            </p:cNvPr>
            <p:cNvSpPr>
              <a:spLocks/>
            </p:cNvSpPr>
            <p:nvPr/>
          </p:nvSpPr>
          <p:spPr bwMode="auto">
            <a:xfrm>
              <a:off x="1200" y="1392"/>
              <a:ext cx="106" cy="115"/>
            </a:xfrm>
            <a:custGeom>
              <a:avLst/>
              <a:gdLst>
                <a:gd name="T0" fmla="*/ 4 w 317"/>
                <a:gd name="T1" fmla="*/ 5 h 257"/>
                <a:gd name="T2" fmla="*/ 4 w 317"/>
                <a:gd name="T3" fmla="*/ 4 h 257"/>
                <a:gd name="T4" fmla="*/ 4 w 317"/>
                <a:gd name="T5" fmla="*/ 4 h 257"/>
                <a:gd name="T6" fmla="*/ 4 w 317"/>
                <a:gd name="T7" fmla="*/ 4 h 257"/>
                <a:gd name="T8" fmla="*/ 4 w 317"/>
                <a:gd name="T9" fmla="*/ 3 h 257"/>
                <a:gd name="T10" fmla="*/ 4 w 317"/>
                <a:gd name="T11" fmla="*/ 2 h 257"/>
                <a:gd name="T12" fmla="*/ 3 w 317"/>
                <a:gd name="T13" fmla="*/ 2 h 257"/>
                <a:gd name="T14" fmla="*/ 3 w 317"/>
                <a:gd name="T15" fmla="*/ 1 h 257"/>
                <a:gd name="T16" fmla="*/ 3 w 317"/>
                <a:gd name="T17" fmla="*/ 0 h 257"/>
                <a:gd name="T18" fmla="*/ 3 w 317"/>
                <a:gd name="T19" fmla="*/ 0 h 257"/>
                <a:gd name="T20" fmla="*/ 2 w 317"/>
                <a:gd name="T21" fmla="*/ 0 h 257"/>
                <a:gd name="T22" fmla="*/ 2 w 317"/>
                <a:gd name="T23" fmla="*/ 0 h 257"/>
                <a:gd name="T24" fmla="*/ 2 w 317"/>
                <a:gd name="T25" fmla="*/ 0 h 257"/>
                <a:gd name="T26" fmla="*/ 2 w 317"/>
                <a:gd name="T27" fmla="*/ 0 h 257"/>
                <a:gd name="T28" fmla="*/ 2 w 317"/>
                <a:gd name="T29" fmla="*/ 0 h 257"/>
                <a:gd name="T30" fmla="*/ 1 w 317"/>
                <a:gd name="T31" fmla="*/ 0 h 257"/>
                <a:gd name="T32" fmla="*/ 1 w 317"/>
                <a:gd name="T33" fmla="*/ 0 h 257"/>
                <a:gd name="T34" fmla="*/ 1 w 317"/>
                <a:gd name="T35" fmla="*/ 0 h 257"/>
                <a:gd name="T36" fmla="*/ 1 w 317"/>
                <a:gd name="T37" fmla="*/ 1 h 257"/>
                <a:gd name="T38" fmla="*/ 1 w 317"/>
                <a:gd name="T39" fmla="*/ 2 h 257"/>
                <a:gd name="T40" fmla="*/ 0 w 317"/>
                <a:gd name="T41" fmla="*/ 2 h 257"/>
                <a:gd name="T42" fmla="*/ 0 w 317"/>
                <a:gd name="T43" fmla="*/ 3 h 257"/>
                <a:gd name="T44" fmla="*/ 0 w 317"/>
                <a:gd name="T45" fmla="*/ 4 h 257"/>
                <a:gd name="T46" fmla="*/ 0 w 317"/>
                <a:gd name="T47" fmla="*/ 4 h 257"/>
                <a:gd name="T48" fmla="*/ 0 w 317"/>
                <a:gd name="T49" fmla="*/ 4 h 257"/>
                <a:gd name="T50" fmla="*/ 0 w 317"/>
                <a:gd name="T51" fmla="*/ 5 h 257"/>
                <a:gd name="T52" fmla="*/ 0 w 317"/>
                <a:gd name="T53" fmla="*/ 5 h 257"/>
                <a:gd name="T54" fmla="*/ 0 w 317"/>
                <a:gd name="T55" fmla="*/ 6 h 257"/>
                <a:gd name="T56" fmla="*/ 0 w 317"/>
                <a:gd name="T57" fmla="*/ 6 h 257"/>
                <a:gd name="T58" fmla="*/ 0 w 317"/>
                <a:gd name="T59" fmla="*/ 7 h 257"/>
                <a:gd name="T60" fmla="*/ 0 w 317"/>
                <a:gd name="T61" fmla="*/ 8 h 257"/>
                <a:gd name="T62" fmla="*/ 0 w 317"/>
                <a:gd name="T63" fmla="*/ 8 h 257"/>
                <a:gd name="T64" fmla="*/ 1 w 317"/>
                <a:gd name="T65" fmla="*/ 9 h 257"/>
                <a:gd name="T66" fmla="*/ 1 w 317"/>
                <a:gd name="T67" fmla="*/ 9 h 257"/>
                <a:gd name="T68" fmla="*/ 1 w 317"/>
                <a:gd name="T69" fmla="*/ 10 h 257"/>
                <a:gd name="T70" fmla="*/ 1 w 317"/>
                <a:gd name="T71" fmla="*/ 10 h 257"/>
                <a:gd name="T72" fmla="*/ 1 w 317"/>
                <a:gd name="T73" fmla="*/ 10 h 257"/>
                <a:gd name="T74" fmla="*/ 2 w 317"/>
                <a:gd name="T75" fmla="*/ 10 h 257"/>
                <a:gd name="T76" fmla="*/ 2 w 317"/>
                <a:gd name="T77" fmla="*/ 10 h 257"/>
                <a:gd name="T78" fmla="*/ 2 w 317"/>
                <a:gd name="T79" fmla="*/ 10 h 257"/>
                <a:gd name="T80" fmla="*/ 2 w 317"/>
                <a:gd name="T81" fmla="*/ 10 h 257"/>
                <a:gd name="T82" fmla="*/ 2 w 317"/>
                <a:gd name="T83" fmla="*/ 10 h 257"/>
                <a:gd name="T84" fmla="*/ 3 w 317"/>
                <a:gd name="T85" fmla="*/ 10 h 257"/>
                <a:gd name="T86" fmla="*/ 3 w 317"/>
                <a:gd name="T87" fmla="*/ 10 h 257"/>
                <a:gd name="T88" fmla="*/ 3 w 317"/>
                <a:gd name="T89" fmla="*/ 9 h 257"/>
                <a:gd name="T90" fmla="*/ 3 w 317"/>
                <a:gd name="T91" fmla="*/ 9 h 257"/>
                <a:gd name="T92" fmla="*/ 4 w 317"/>
                <a:gd name="T93" fmla="*/ 8 h 257"/>
                <a:gd name="T94" fmla="*/ 4 w 317"/>
                <a:gd name="T95" fmla="*/ 8 h 257"/>
                <a:gd name="T96" fmla="*/ 4 w 317"/>
                <a:gd name="T97" fmla="*/ 7 h 257"/>
                <a:gd name="T98" fmla="*/ 4 w 317"/>
                <a:gd name="T99" fmla="*/ 6 h 257"/>
                <a:gd name="T100" fmla="*/ 4 w 317"/>
                <a:gd name="T101" fmla="*/ 6 h 257"/>
                <a:gd name="T102" fmla="*/ 4 w 317"/>
                <a:gd name="T103" fmla="*/ 5 h 2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17"/>
                <a:gd name="T157" fmla="*/ 0 h 257"/>
                <a:gd name="T158" fmla="*/ 317 w 317"/>
                <a:gd name="T159" fmla="*/ 257 h 2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17" h="257">
                  <a:moveTo>
                    <a:pt x="317" y="129"/>
                  </a:moveTo>
                  <a:lnTo>
                    <a:pt x="317" y="122"/>
                  </a:lnTo>
                  <a:lnTo>
                    <a:pt x="316" y="116"/>
                  </a:lnTo>
                  <a:lnTo>
                    <a:pt x="316" y="109"/>
                  </a:lnTo>
                  <a:lnTo>
                    <a:pt x="313" y="103"/>
                  </a:lnTo>
                  <a:lnTo>
                    <a:pt x="312" y="97"/>
                  </a:lnTo>
                  <a:lnTo>
                    <a:pt x="309" y="91"/>
                  </a:lnTo>
                  <a:lnTo>
                    <a:pt x="307" y="85"/>
                  </a:lnTo>
                  <a:lnTo>
                    <a:pt x="304" y="79"/>
                  </a:lnTo>
                  <a:lnTo>
                    <a:pt x="302" y="73"/>
                  </a:lnTo>
                  <a:lnTo>
                    <a:pt x="298" y="67"/>
                  </a:lnTo>
                  <a:lnTo>
                    <a:pt x="290" y="57"/>
                  </a:lnTo>
                  <a:lnTo>
                    <a:pt x="281" y="47"/>
                  </a:lnTo>
                  <a:lnTo>
                    <a:pt x="271" y="38"/>
                  </a:lnTo>
                  <a:lnTo>
                    <a:pt x="260" y="30"/>
                  </a:lnTo>
                  <a:lnTo>
                    <a:pt x="247" y="22"/>
                  </a:lnTo>
                  <a:lnTo>
                    <a:pt x="234" y="16"/>
                  </a:lnTo>
                  <a:lnTo>
                    <a:pt x="226" y="13"/>
                  </a:lnTo>
                  <a:lnTo>
                    <a:pt x="220" y="11"/>
                  </a:lnTo>
                  <a:lnTo>
                    <a:pt x="212" y="9"/>
                  </a:lnTo>
                  <a:lnTo>
                    <a:pt x="206" y="6"/>
                  </a:lnTo>
                  <a:lnTo>
                    <a:pt x="198" y="4"/>
                  </a:lnTo>
                  <a:lnTo>
                    <a:pt x="191" y="3"/>
                  </a:lnTo>
                  <a:lnTo>
                    <a:pt x="182" y="1"/>
                  </a:lnTo>
                  <a:lnTo>
                    <a:pt x="174" y="1"/>
                  </a:lnTo>
                  <a:lnTo>
                    <a:pt x="167" y="0"/>
                  </a:lnTo>
                  <a:lnTo>
                    <a:pt x="159" y="0"/>
                  </a:lnTo>
                  <a:lnTo>
                    <a:pt x="150" y="0"/>
                  </a:lnTo>
                  <a:lnTo>
                    <a:pt x="142" y="1"/>
                  </a:lnTo>
                  <a:lnTo>
                    <a:pt x="134" y="1"/>
                  </a:lnTo>
                  <a:lnTo>
                    <a:pt x="126" y="3"/>
                  </a:lnTo>
                  <a:lnTo>
                    <a:pt x="118" y="4"/>
                  </a:lnTo>
                  <a:lnTo>
                    <a:pt x="111" y="6"/>
                  </a:lnTo>
                  <a:lnTo>
                    <a:pt x="104" y="9"/>
                  </a:lnTo>
                  <a:lnTo>
                    <a:pt x="97" y="11"/>
                  </a:lnTo>
                  <a:lnTo>
                    <a:pt x="89" y="13"/>
                  </a:lnTo>
                  <a:lnTo>
                    <a:pt x="83" y="16"/>
                  </a:lnTo>
                  <a:lnTo>
                    <a:pt x="70" y="22"/>
                  </a:lnTo>
                  <a:lnTo>
                    <a:pt x="57" y="30"/>
                  </a:lnTo>
                  <a:lnTo>
                    <a:pt x="46" y="38"/>
                  </a:lnTo>
                  <a:lnTo>
                    <a:pt x="36" y="47"/>
                  </a:lnTo>
                  <a:lnTo>
                    <a:pt x="27" y="57"/>
                  </a:lnTo>
                  <a:lnTo>
                    <a:pt x="19" y="67"/>
                  </a:lnTo>
                  <a:lnTo>
                    <a:pt x="15" y="73"/>
                  </a:lnTo>
                  <a:lnTo>
                    <a:pt x="13" y="79"/>
                  </a:lnTo>
                  <a:lnTo>
                    <a:pt x="9" y="85"/>
                  </a:lnTo>
                  <a:lnTo>
                    <a:pt x="6" y="91"/>
                  </a:lnTo>
                  <a:lnTo>
                    <a:pt x="5" y="97"/>
                  </a:lnTo>
                  <a:lnTo>
                    <a:pt x="3" y="103"/>
                  </a:lnTo>
                  <a:lnTo>
                    <a:pt x="1" y="109"/>
                  </a:lnTo>
                  <a:lnTo>
                    <a:pt x="0" y="116"/>
                  </a:lnTo>
                  <a:lnTo>
                    <a:pt x="0" y="122"/>
                  </a:lnTo>
                  <a:lnTo>
                    <a:pt x="0" y="129"/>
                  </a:lnTo>
                  <a:lnTo>
                    <a:pt x="0" y="135"/>
                  </a:lnTo>
                  <a:lnTo>
                    <a:pt x="0" y="141"/>
                  </a:lnTo>
                  <a:lnTo>
                    <a:pt x="1" y="149"/>
                  </a:lnTo>
                  <a:lnTo>
                    <a:pt x="3" y="155"/>
                  </a:lnTo>
                  <a:lnTo>
                    <a:pt x="5" y="161"/>
                  </a:lnTo>
                  <a:lnTo>
                    <a:pt x="6" y="167"/>
                  </a:lnTo>
                  <a:lnTo>
                    <a:pt x="9" y="173"/>
                  </a:lnTo>
                  <a:lnTo>
                    <a:pt x="13" y="178"/>
                  </a:lnTo>
                  <a:lnTo>
                    <a:pt x="15" y="185"/>
                  </a:lnTo>
                  <a:lnTo>
                    <a:pt x="19" y="190"/>
                  </a:lnTo>
                  <a:lnTo>
                    <a:pt x="27" y="200"/>
                  </a:lnTo>
                  <a:lnTo>
                    <a:pt x="36" y="210"/>
                  </a:lnTo>
                  <a:lnTo>
                    <a:pt x="46" y="220"/>
                  </a:lnTo>
                  <a:lnTo>
                    <a:pt x="57" y="228"/>
                  </a:lnTo>
                  <a:lnTo>
                    <a:pt x="70" y="235"/>
                  </a:lnTo>
                  <a:lnTo>
                    <a:pt x="83" y="241"/>
                  </a:lnTo>
                  <a:lnTo>
                    <a:pt x="89" y="244"/>
                  </a:lnTo>
                  <a:lnTo>
                    <a:pt x="97" y="246"/>
                  </a:lnTo>
                  <a:lnTo>
                    <a:pt x="104" y="249"/>
                  </a:lnTo>
                  <a:lnTo>
                    <a:pt x="111" y="251"/>
                  </a:lnTo>
                  <a:lnTo>
                    <a:pt x="118" y="253"/>
                  </a:lnTo>
                  <a:lnTo>
                    <a:pt x="126" y="255"/>
                  </a:lnTo>
                  <a:lnTo>
                    <a:pt x="134" y="256"/>
                  </a:lnTo>
                  <a:lnTo>
                    <a:pt x="142" y="257"/>
                  </a:lnTo>
                  <a:lnTo>
                    <a:pt x="150" y="257"/>
                  </a:lnTo>
                  <a:lnTo>
                    <a:pt x="159" y="257"/>
                  </a:lnTo>
                  <a:lnTo>
                    <a:pt x="167" y="257"/>
                  </a:lnTo>
                  <a:lnTo>
                    <a:pt x="174" y="257"/>
                  </a:lnTo>
                  <a:lnTo>
                    <a:pt x="182" y="256"/>
                  </a:lnTo>
                  <a:lnTo>
                    <a:pt x="191" y="255"/>
                  </a:lnTo>
                  <a:lnTo>
                    <a:pt x="198" y="253"/>
                  </a:lnTo>
                  <a:lnTo>
                    <a:pt x="206" y="251"/>
                  </a:lnTo>
                  <a:lnTo>
                    <a:pt x="212" y="249"/>
                  </a:lnTo>
                  <a:lnTo>
                    <a:pt x="220" y="246"/>
                  </a:lnTo>
                  <a:lnTo>
                    <a:pt x="226" y="244"/>
                  </a:lnTo>
                  <a:lnTo>
                    <a:pt x="234" y="241"/>
                  </a:lnTo>
                  <a:lnTo>
                    <a:pt x="247" y="235"/>
                  </a:lnTo>
                  <a:lnTo>
                    <a:pt x="260" y="228"/>
                  </a:lnTo>
                  <a:lnTo>
                    <a:pt x="271" y="220"/>
                  </a:lnTo>
                  <a:lnTo>
                    <a:pt x="281" y="210"/>
                  </a:lnTo>
                  <a:lnTo>
                    <a:pt x="290" y="200"/>
                  </a:lnTo>
                  <a:lnTo>
                    <a:pt x="298" y="190"/>
                  </a:lnTo>
                  <a:lnTo>
                    <a:pt x="302" y="185"/>
                  </a:lnTo>
                  <a:lnTo>
                    <a:pt x="304" y="178"/>
                  </a:lnTo>
                  <a:lnTo>
                    <a:pt x="307" y="173"/>
                  </a:lnTo>
                  <a:lnTo>
                    <a:pt x="309" y="167"/>
                  </a:lnTo>
                  <a:lnTo>
                    <a:pt x="312" y="161"/>
                  </a:lnTo>
                  <a:lnTo>
                    <a:pt x="313" y="155"/>
                  </a:lnTo>
                  <a:lnTo>
                    <a:pt x="316" y="149"/>
                  </a:lnTo>
                  <a:lnTo>
                    <a:pt x="316" y="141"/>
                  </a:lnTo>
                  <a:lnTo>
                    <a:pt x="317" y="135"/>
                  </a:lnTo>
                  <a:lnTo>
                    <a:pt x="317" y="129"/>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593" name="Rectangle 140">
              <a:extLst>
                <a:ext uri="{FF2B5EF4-FFF2-40B4-BE49-F238E27FC236}">
                  <a16:creationId xmlns:a16="http://schemas.microsoft.com/office/drawing/2014/main" id="{321AD8BE-01C4-46A3-A730-BE16C5F387F4}"/>
                </a:ext>
              </a:extLst>
            </p:cNvPr>
            <p:cNvSpPr>
              <a:spLocks noChangeArrowheads="1"/>
            </p:cNvSpPr>
            <p:nvPr/>
          </p:nvSpPr>
          <p:spPr bwMode="auto">
            <a:xfrm>
              <a:off x="1239" y="1392"/>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9</a:t>
              </a:r>
              <a:endParaRPr lang="en-US" altLang="zh-CN" sz="1600">
                <a:latin typeface="Times New Roman" panose="02020603050405020304" pitchFamily="18" charset="0"/>
              </a:endParaRPr>
            </a:p>
          </p:txBody>
        </p:sp>
        <p:sp>
          <p:nvSpPr>
            <p:cNvPr id="147594" name="Freeform 141">
              <a:extLst>
                <a:ext uri="{FF2B5EF4-FFF2-40B4-BE49-F238E27FC236}">
                  <a16:creationId xmlns:a16="http://schemas.microsoft.com/office/drawing/2014/main" id="{48F77E95-BAEE-4135-8AAE-84E1C7CBB873}"/>
                </a:ext>
              </a:extLst>
            </p:cNvPr>
            <p:cNvSpPr>
              <a:spLocks noChangeArrowheads="1"/>
            </p:cNvSpPr>
            <p:nvPr/>
          </p:nvSpPr>
          <p:spPr bwMode="auto">
            <a:xfrm>
              <a:off x="353" y="1198"/>
              <a:ext cx="81" cy="57"/>
            </a:xfrm>
            <a:custGeom>
              <a:avLst/>
              <a:gdLst>
                <a:gd name="T0" fmla="*/ 3 w 244"/>
                <a:gd name="T1" fmla="*/ 1 h 197"/>
                <a:gd name="T2" fmla="*/ 3 w 244"/>
                <a:gd name="T3" fmla="*/ 1 h 197"/>
                <a:gd name="T4" fmla="*/ 3 w 244"/>
                <a:gd name="T5" fmla="*/ 0 h 197"/>
                <a:gd name="T6" fmla="*/ 3 w 244"/>
                <a:gd name="T7" fmla="*/ 0 h 197"/>
                <a:gd name="T8" fmla="*/ 3 w 244"/>
                <a:gd name="T9" fmla="*/ 0 h 197"/>
                <a:gd name="T10" fmla="*/ 2 w 244"/>
                <a:gd name="T11" fmla="*/ 0 h 197"/>
                <a:gd name="T12" fmla="*/ 2 w 244"/>
                <a:gd name="T13" fmla="*/ 0 h 197"/>
                <a:gd name="T14" fmla="*/ 2 w 244"/>
                <a:gd name="T15" fmla="*/ 0 h 197"/>
                <a:gd name="T16" fmla="*/ 2 w 244"/>
                <a:gd name="T17" fmla="*/ 0 h 197"/>
                <a:gd name="T18" fmla="*/ 1 w 244"/>
                <a:gd name="T19" fmla="*/ 0 h 197"/>
                <a:gd name="T20" fmla="*/ 1 w 244"/>
                <a:gd name="T21" fmla="*/ 0 h 197"/>
                <a:gd name="T22" fmla="*/ 1 w 244"/>
                <a:gd name="T23" fmla="*/ 0 h 197"/>
                <a:gd name="T24" fmla="*/ 1 w 244"/>
                <a:gd name="T25" fmla="*/ 0 h 197"/>
                <a:gd name="T26" fmla="*/ 0 w 244"/>
                <a:gd name="T27" fmla="*/ 0 h 197"/>
                <a:gd name="T28" fmla="*/ 0 w 244"/>
                <a:gd name="T29" fmla="*/ 0 h 197"/>
                <a:gd name="T30" fmla="*/ 0 w 244"/>
                <a:gd name="T31" fmla="*/ 0 h 197"/>
                <a:gd name="T32" fmla="*/ 0 w 244"/>
                <a:gd name="T33" fmla="*/ 1 h 197"/>
                <a:gd name="T34" fmla="*/ 0 w 244"/>
                <a:gd name="T35" fmla="*/ 1 h 197"/>
                <a:gd name="T36" fmla="*/ 0 w 244"/>
                <a:gd name="T37" fmla="*/ 1 h 197"/>
                <a:gd name="T38" fmla="*/ 0 w 244"/>
                <a:gd name="T39" fmla="*/ 1 h 197"/>
                <a:gd name="T40" fmla="*/ 0 w 244"/>
                <a:gd name="T41" fmla="*/ 1 h 197"/>
                <a:gd name="T42" fmla="*/ 0 w 244"/>
                <a:gd name="T43" fmla="*/ 1 h 197"/>
                <a:gd name="T44" fmla="*/ 0 w 244"/>
                <a:gd name="T45" fmla="*/ 1 h 197"/>
                <a:gd name="T46" fmla="*/ 1 w 244"/>
                <a:gd name="T47" fmla="*/ 1 h 197"/>
                <a:gd name="T48" fmla="*/ 1 w 244"/>
                <a:gd name="T49" fmla="*/ 1 h 197"/>
                <a:gd name="T50" fmla="*/ 1 w 244"/>
                <a:gd name="T51" fmla="*/ 1 h 197"/>
                <a:gd name="T52" fmla="*/ 1 w 244"/>
                <a:gd name="T53" fmla="*/ 1 h 197"/>
                <a:gd name="T54" fmla="*/ 2 w 244"/>
                <a:gd name="T55" fmla="*/ 1 h 197"/>
                <a:gd name="T56" fmla="*/ 2 w 244"/>
                <a:gd name="T57" fmla="*/ 1 h 197"/>
                <a:gd name="T58" fmla="*/ 2 w 244"/>
                <a:gd name="T59" fmla="*/ 1 h 197"/>
                <a:gd name="T60" fmla="*/ 2 w 244"/>
                <a:gd name="T61" fmla="*/ 1 h 197"/>
                <a:gd name="T62" fmla="*/ 3 w 244"/>
                <a:gd name="T63" fmla="*/ 1 h 197"/>
                <a:gd name="T64" fmla="*/ 3 w 244"/>
                <a:gd name="T65" fmla="*/ 1 h 197"/>
                <a:gd name="T66" fmla="*/ 3 w 244"/>
                <a:gd name="T67" fmla="*/ 1 h 197"/>
                <a:gd name="T68" fmla="*/ 3 w 244"/>
                <a:gd name="T69" fmla="*/ 1 h 197"/>
                <a:gd name="T70" fmla="*/ 3 w 244"/>
                <a:gd name="T71" fmla="*/ 1 h 1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4"/>
                <a:gd name="T109" fmla="*/ 0 h 197"/>
                <a:gd name="T110" fmla="*/ 244 w 244"/>
                <a:gd name="T111" fmla="*/ 197 h 1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4" h="197">
                  <a:moveTo>
                    <a:pt x="244" y="99"/>
                  </a:moveTo>
                  <a:lnTo>
                    <a:pt x="243" y="93"/>
                  </a:lnTo>
                  <a:lnTo>
                    <a:pt x="243" y="88"/>
                  </a:lnTo>
                  <a:lnTo>
                    <a:pt x="242" y="79"/>
                  </a:lnTo>
                  <a:lnTo>
                    <a:pt x="238" y="69"/>
                  </a:lnTo>
                  <a:lnTo>
                    <a:pt x="234" y="60"/>
                  </a:lnTo>
                  <a:lnTo>
                    <a:pt x="229" y="51"/>
                  </a:lnTo>
                  <a:lnTo>
                    <a:pt x="222" y="43"/>
                  </a:lnTo>
                  <a:lnTo>
                    <a:pt x="216" y="36"/>
                  </a:lnTo>
                  <a:lnTo>
                    <a:pt x="207" y="29"/>
                  </a:lnTo>
                  <a:lnTo>
                    <a:pt x="200" y="22"/>
                  </a:lnTo>
                  <a:lnTo>
                    <a:pt x="189" y="16"/>
                  </a:lnTo>
                  <a:lnTo>
                    <a:pt x="179" y="12"/>
                  </a:lnTo>
                  <a:lnTo>
                    <a:pt x="169" y="8"/>
                  </a:lnTo>
                  <a:lnTo>
                    <a:pt x="158" y="4"/>
                  </a:lnTo>
                  <a:lnTo>
                    <a:pt x="146" y="2"/>
                  </a:lnTo>
                  <a:lnTo>
                    <a:pt x="133" y="1"/>
                  </a:lnTo>
                  <a:lnTo>
                    <a:pt x="127" y="0"/>
                  </a:lnTo>
                  <a:lnTo>
                    <a:pt x="122" y="0"/>
                  </a:lnTo>
                  <a:lnTo>
                    <a:pt x="116" y="0"/>
                  </a:lnTo>
                  <a:lnTo>
                    <a:pt x="109" y="1"/>
                  </a:lnTo>
                  <a:lnTo>
                    <a:pt x="96" y="2"/>
                  </a:lnTo>
                  <a:lnTo>
                    <a:pt x="85" y="4"/>
                  </a:lnTo>
                  <a:lnTo>
                    <a:pt x="74" y="8"/>
                  </a:lnTo>
                  <a:lnTo>
                    <a:pt x="63" y="12"/>
                  </a:lnTo>
                  <a:lnTo>
                    <a:pt x="53" y="16"/>
                  </a:lnTo>
                  <a:lnTo>
                    <a:pt x="43" y="22"/>
                  </a:lnTo>
                  <a:lnTo>
                    <a:pt x="35" y="29"/>
                  </a:lnTo>
                  <a:lnTo>
                    <a:pt x="26" y="36"/>
                  </a:lnTo>
                  <a:lnTo>
                    <a:pt x="20" y="43"/>
                  </a:lnTo>
                  <a:lnTo>
                    <a:pt x="14" y="51"/>
                  </a:lnTo>
                  <a:lnTo>
                    <a:pt x="9" y="60"/>
                  </a:lnTo>
                  <a:lnTo>
                    <a:pt x="5" y="69"/>
                  </a:lnTo>
                  <a:lnTo>
                    <a:pt x="1" y="79"/>
                  </a:lnTo>
                  <a:lnTo>
                    <a:pt x="0" y="88"/>
                  </a:lnTo>
                  <a:lnTo>
                    <a:pt x="0" y="93"/>
                  </a:lnTo>
                  <a:lnTo>
                    <a:pt x="0" y="99"/>
                  </a:lnTo>
                  <a:lnTo>
                    <a:pt x="0" y="104"/>
                  </a:lnTo>
                  <a:lnTo>
                    <a:pt x="0" y="109"/>
                  </a:lnTo>
                  <a:lnTo>
                    <a:pt x="1" y="118"/>
                  </a:lnTo>
                  <a:lnTo>
                    <a:pt x="5" y="128"/>
                  </a:lnTo>
                  <a:lnTo>
                    <a:pt x="9" y="137"/>
                  </a:lnTo>
                  <a:lnTo>
                    <a:pt x="14" y="146"/>
                  </a:lnTo>
                  <a:lnTo>
                    <a:pt x="20" y="154"/>
                  </a:lnTo>
                  <a:lnTo>
                    <a:pt x="26" y="161"/>
                  </a:lnTo>
                  <a:lnTo>
                    <a:pt x="35" y="169"/>
                  </a:lnTo>
                  <a:lnTo>
                    <a:pt x="43" y="175"/>
                  </a:lnTo>
                  <a:lnTo>
                    <a:pt x="53" y="181"/>
                  </a:lnTo>
                  <a:lnTo>
                    <a:pt x="63" y="185"/>
                  </a:lnTo>
                  <a:lnTo>
                    <a:pt x="74" y="189"/>
                  </a:lnTo>
                  <a:lnTo>
                    <a:pt x="85" y="193"/>
                  </a:lnTo>
                  <a:lnTo>
                    <a:pt x="96" y="195"/>
                  </a:lnTo>
                  <a:lnTo>
                    <a:pt x="109" y="197"/>
                  </a:lnTo>
                  <a:lnTo>
                    <a:pt x="116" y="197"/>
                  </a:lnTo>
                  <a:lnTo>
                    <a:pt x="122" y="197"/>
                  </a:lnTo>
                  <a:lnTo>
                    <a:pt x="127" y="197"/>
                  </a:lnTo>
                  <a:lnTo>
                    <a:pt x="133" y="197"/>
                  </a:lnTo>
                  <a:lnTo>
                    <a:pt x="146" y="195"/>
                  </a:lnTo>
                  <a:lnTo>
                    <a:pt x="158" y="193"/>
                  </a:lnTo>
                  <a:lnTo>
                    <a:pt x="169" y="189"/>
                  </a:lnTo>
                  <a:lnTo>
                    <a:pt x="179" y="185"/>
                  </a:lnTo>
                  <a:lnTo>
                    <a:pt x="189" y="181"/>
                  </a:lnTo>
                  <a:lnTo>
                    <a:pt x="200" y="175"/>
                  </a:lnTo>
                  <a:lnTo>
                    <a:pt x="207" y="169"/>
                  </a:lnTo>
                  <a:lnTo>
                    <a:pt x="216" y="161"/>
                  </a:lnTo>
                  <a:lnTo>
                    <a:pt x="222" y="154"/>
                  </a:lnTo>
                  <a:lnTo>
                    <a:pt x="229" y="146"/>
                  </a:lnTo>
                  <a:lnTo>
                    <a:pt x="234" y="137"/>
                  </a:lnTo>
                  <a:lnTo>
                    <a:pt x="238" y="128"/>
                  </a:lnTo>
                  <a:lnTo>
                    <a:pt x="242" y="118"/>
                  </a:lnTo>
                  <a:lnTo>
                    <a:pt x="243" y="109"/>
                  </a:lnTo>
                  <a:lnTo>
                    <a:pt x="243" y="104"/>
                  </a:lnTo>
                  <a:lnTo>
                    <a:pt x="244" y="9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595" name="Freeform 142">
              <a:extLst>
                <a:ext uri="{FF2B5EF4-FFF2-40B4-BE49-F238E27FC236}">
                  <a16:creationId xmlns:a16="http://schemas.microsoft.com/office/drawing/2014/main" id="{6C29CB92-DA95-4EF7-8AB1-FC3204E1D3D4}"/>
                </a:ext>
              </a:extLst>
            </p:cNvPr>
            <p:cNvSpPr>
              <a:spLocks/>
            </p:cNvSpPr>
            <p:nvPr/>
          </p:nvSpPr>
          <p:spPr bwMode="auto">
            <a:xfrm>
              <a:off x="336" y="1200"/>
              <a:ext cx="98" cy="103"/>
            </a:xfrm>
            <a:custGeom>
              <a:avLst/>
              <a:gdLst>
                <a:gd name="T0" fmla="*/ 6 w 244"/>
                <a:gd name="T1" fmla="*/ 7 h 197"/>
                <a:gd name="T2" fmla="*/ 6 w 244"/>
                <a:gd name="T3" fmla="*/ 6 h 197"/>
                <a:gd name="T4" fmla="*/ 6 w 244"/>
                <a:gd name="T5" fmla="*/ 4 h 197"/>
                <a:gd name="T6" fmla="*/ 6 w 244"/>
                <a:gd name="T7" fmla="*/ 3 h 197"/>
                <a:gd name="T8" fmla="*/ 5 w 244"/>
                <a:gd name="T9" fmla="*/ 2 h 197"/>
                <a:gd name="T10" fmla="*/ 5 w 244"/>
                <a:gd name="T11" fmla="*/ 1 h 197"/>
                <a:gd name="T12" fmla="*/ 4 w 244"/>
                <a:gd name="T13" fmla="*/ 1 h 197"/>
                <a:gd name="T14" fmla="*/ 4 w 244"/>
                <a:gd name="T15" fmla="*/ 1 h 197"/>
                <a:gd name="T16" fmla="*/ 3 w 244"/>
                <a:gd name="T17" fmla="*/ 0 h 197"/>
                <a:gd name="T18" fmla="*/ 3 w 244"/>
                <a:gd name="T19" fmla="*/ 0 h 197"/>
                <a:gd name="T20" fmla="*/ 2 w 244"/>
                <a:gd name="T21" fmla="*/ 1 h 197"/>
                <a:gd name="T22" fmla="*/ 2 w 244"/>
                <a:gd name="T23" fmla="*/ 1 h 197"/>
                <a:gd name="T24" fmla="*/ 1 w 244"/>
                <a:gd name="T25" fmla="*/ 1 h 197"/>
                <a:gd name="T26" fmla="*/ 1 w 244"/>
                <a:gd name="T27" fmla="*/ 2 h 197"/>
                <a:gd name="T28" fmla="*/ 0 w 244"/>
                <a:gd name="T29" fmla="*/ 3 h 197"/>
                <a:gd name="T30" fmla="*/ 0 w 244"/>
                <a:gd name="T31" fmla="*/ 4 h 197"/>
                <a:gd name="T32" fmla="*/ 0 w 244"/>
                <a:gd name="T33" fmla="*/ 6 h 197"/>
                <a:gd name="T34" fmla="*/ 0 w 244"/>
                <a:gd name="T35" fmla="*/ 7 h 197"/>
                <a:gd name="T36" fmla="*/ 0 w 244"/>
                <a:gd name="T37" fmla="*/ 8 h 197"/>
                <a:gd name="T38" fmla="*/ 0 w 244"/>
                <a:gd name="T39" fmla="*/ 9 h 197"/>
                <a:gd name="T40" fmla="*/ 0 w 244"/>
                <a:gd name="T41" fmla="*/ 10 h 197"/>
                <a:gd name="T42" fmla="*/ 0 w 244"/>
                <a:gd name="T43" fmla="*/ 12 h 197"/>
                <a:gd name="T44" fmla="*/ 1 w 244"/>
                <a:gd name="T45" fmla="*/ 13 h 197"/>
                <a:gd name="T46" fmla="*/ 1 w 244"/>
                <a:gd name="T47" fmla="*/ 14 h 197"/>
                <a:gd name="T48" fmla="*/ 2 w 244"/>
                <a:gd name="T49" fmla="*/ 14 h 197"/>
                <a:gd name="T50" fmla="*/ 2 w 244"/>
                <a:gd name="T51" fmla="*/ 15 h 197"/>
                <a:gd name="T52" fmla="*/ 3 w 244"/>
                <a:gd name="T53" fmla="*/ 15 h 197"/>
                <a:gd name="T54" fmla="*/ 3 w 244"/>
                <a:gd name="T55" fmla="*/ 15 h 197"/>
                <a:gd name="T56" fmla="*/ 4 w 244"/>
                <a:gd name="T57" fmla="*/ 15 h 197"/>
                <a:gd name="T58" fmla="*/ 4 w 244"/>
                <a:gd name="T59" fmla="*/ 14 h 197"/>
                <a:gd name="T60" fmla="*/ 5 w 244"/>
                <a:gd name="T61" fmla="*/ 14 h 197"/>
                <a:gd name="T62" fmla="*/ 5 w 244"/>
                <a:gd name="T63" fmla="*/ 13 h 197"/>
                <a:gd name="T64" fmla="*/ 6 w 244"/>
                <a:gd name="T65" fmla="*/ 12 h 197"/>
                <a:gd name="T66" fmla="*/ 6 w 244"/>
                <a:gd name="T67" fmla="*/ 10 h 197"/>
                <a:gd name="T68" fmla="*/ 6 w 244"/>
                <a:gd name="T69" fmla="*/ 9 h 197"/>
                <a:gd name="T70" fmla="*/ 6 w 244"/>
                <a:gd name="T71" fmla="*/ 8 h 1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4"/>
                <a:gd name="T109" fmla="*/ 0 h 197"/>
                <a:gd name="T110" fmla="*/ 244 w 244"/>
                <a:gd name="T111" fmla="*/ 197 h 1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4" h="197">
                  <a:moveTo>
                    <a:pt x="244" y="99"/>
                  </a:moveTo>
                  <a:lnTo>
                    <a:pt x="243" y="93"/>
                  </a:lnTo>
                  <a:lnTo>
                    <a:pt x="243" y="88"/>
                  </a:lnTo>
                  <a:lnTo>
                    <a:pt x="242" y="79"/>
                  </a:lnTo>
                  <a:lnTo>
                    <a:pt x="238" y="69"/>
                  </a:lnTo>
                  <a:lnTo>
                    <a:pt x="234" y="60"/>
                  </a:lnTo>
                  <a:lnTo>
                    <a:pt x="229" y="51"/>
                  </a:lnTo>
                  <a:lnTo>
                    <a:pt x="222" y="43"/>
                  </a:lnTo>
                  <a:lnTo>
                    <a:pt x="216" y="36"/>
                  </a:lnTo>
                  <a:lnTo>
                    <a:pt x="207" y="29"/>
                  </a:lnTo>
                  <a:lnTo>
                    <a:pt x="200" y="22"/>
                  </a:lnTo>
                  <a:lnTo>
                    <a:pt x="189" y="16"/>
                  </a:lnTo>
                  <a:lnTo>
                    <a:pt x="179" y="12"/>
                  </a:lnTo>
                  <a:lnTo>
                    <a:pt x="169" y="8"/>
                  </a:lnTo>
                  <a:lnTo>
                    <a:pt x="158" y="4"/>
                  </a:lnTo>
                  <a:lnTo>
                    <a:pt x="146" y="2"/>
                  </a:lnTo>
                  <a:lnTo>
                    <a:pt x="133" y="1"/>
                  </a:lnTo>
                  <a:lnTo>
                    <a:pt x="127" y="0"/>
                  </a:lnTo>
                  <a:lnTo>
                    <a:pt x="122" y="0"/>
                  </a:lnTo>
                  <a:lnTo>
                    <a:pt x="116" y="0"/>
                  </a:lnTo>
                  <a:lnTo>
                    <a:pt x="109" y="1"/>
                  </a:lnTo>
                  <a:lnTo>
                    <a:pt x="96" y="2"/>
                  </a:lnTo>
                  <a:lnTo>
                    <a:pt x="85" y="4"/>
                  </a:lnTo>
                  <a:lnTo>
                    <a:pt x="74" y="8"/>
                  </a:lnTo>
                  <a:lnTo>
                    <a:pt x="63" y="12"/>
                  </a:lnTo>
                  <a:lnTo>
                    <a:pt x="53" y="16"/>
                  </a:lnTo>
                  <a:lnTo>
                    <a:pt x="43" y="22"/>
                  </a:lnTo>
                  <a:lnTo>
                    <a:pt x="35" y="29"/>
                  </a:lnTo>
                  <a:lnTo>
                    <a:pt x="26" y="36"/>
                  </a:lnTo>
                  <a:lnTo>
                    <a:pt x="20" y="43"/>
                  </a:lnTo>
                  <a:lnTo>
                    <a:pt x="14" y="51"/>
                  </a:lnTo>
                  <a:lnTo>
                    <a:pt x="9" y="60"/>
                  </a:lnTo>
                  <a:lnTo>
                    <a:pt x="5" y="69"/>
                  </a:lnTo>
                  <a:lnTo>
                    <a:pt x="1" y="79"/>
                  </a:lnTo>
                  <a:lnTo>
                    <a:pt x="0" y="88"/>
                  </a:lnTo>
                  <a:lnTo>
                    <a:pt x="0" y="93"/>
                  </a:lnTo>
                  <a:lnTo>
                    <a:pt x="0" y="99"/>
                  </a:lnTo>
                  <a:lnTo>
                    <a:pt x="0" y="104"/>
                  </a:lnTo>
                  <a:lnTo>
                    <a:pt x="0" y="109"/>
                  </a:lnTo>
                  <a:lnTo>
                    <a:pt x="1" y="118"/>
                  </a:lnTo>
                  <a:lnTo>
                    <a:pt x="5" y="128"/>
                  </a:lnTo>
                  <a:lnTo>
                    <a:pt x="9" y="137"/>
                  </a:lnTo>
                  <a:lnTo>
                    <a:pt x="14" y="146"/>
                  </a:lnTo>
                  <a:lnTo>
                    <a:pt x="20" y="154"/>
                  </a:lnTo>
                  <a:lnTo>
                    <a:pt x="26" y="161"/>
                  </a:lnTo>
                  <a:lnTo>
                    <a:pt x="35" y="169"/>
                  </a:lnTo>
                  <a:lnTo>
                    <a:pt x="43" y="175"/>
                  </a:lnTo>
                  <a:lnTo>
                    <a:pt x="53" y="181"/>
                  </a:lnTo>
                  <a:lnTo>
                    <a:pt x="63" y="185"/>
                  </a:lnTo>
                  <a:lnTo>
                    <a:pt x="74" y="189"/>
                  </a:lnTo>
                  <a:lnTo>
                    <a:pt x="85" y="193"/>
                  </a:lnTo>
                  <a:lnTo>
                    <a:pt x="96" y="195"/>
                  </a:lnTo>
                  <a:lnTo>
                    <a:pt x="109" y="197"/>
                  </a:lnTo>
                  <a:lnTo>
                    <a:pt x="116" y="197"/>
                  </a:lnTo>
                  <a:lnTo>
                    <a:pt x="122" y="197"/>
                  </a:lnTo>
                  <a:lnTo>
                    <a:pt x="127" y="197"/>
                  </a:lnTo>
                  <a:lnTo>
                    <a:pt x="133" y="197"/>
                  </a:lnTo>
                  <a:lnTo>
                    <a:pt x="146" y="195"/>
                  </a:lnTo>
                  <a:lnTo>
                    <a:pt x="158" y="193"/>
                  </a:lnTo>
                  <a:lnTo>
                    <a:pt x="169" y="189"/>
                  </a:lnTo>
                  <a:lnTo>
                    <a:pt x="179" y="185"/>
                  </a:lnTo>
                  <a:lnTo>
                    <a:pt x="189" y="181"/>
                  </a:lnTo>
                  <a:lnTo>
                    <a:pt x="200" y="175"/>
                  </a:lnTo>
                  <a:lnTo>
                    <a:pt x="207" y="169"/>
                  </a:lnTo>
                  <a:lnTo>
                    <a:pt x="216" y="161"/>
                  </a:lnTo>
                  <a:lnTo>
                    <a:pt x="222" y="154"/>
                  </a:lnTo>
                  <a:lnTo>
                    <a:pt x="229" y="146"/>
                  </a:lnTo>
                  <a:lnTo>
                    <a:pt x="234" y="137"/>
                  </a:lnTo>
                  <a:lnTo>
                    <a:pt x="238" y="128"/>
                  </a:lnTo>
                  <a:lnTo>
                    <a:pt x="242" y="118"/>
                  </a:lnTo>
                  <a:lnTo>
                    <a:pt x="243" y="109"/>
                  </a:lnTo>
                  <a:lnTo>
                    <a:pt x="243" y="104"/>
                  </a:lnTo>
                  <a:lnTo>
                    <a:pt x="244" y="99"/>
                  </a:lnTo>
                </a:path>
              </a:pathLst>
            </a:custGeom>
            <a:solidFill>
              <a:schemeClr val="bg1"/>
            </a:solidFill>
            <a:ln w="9525">
              <a:solidFill>
                <a:srgbClr val="000000"/>
              </a:solidFill>
              <a:miter lim="800000"/>
              <a:headEnd/>
              <a:tailEnd/>
            </a:ln>
          </p:spPr>
          <p:txBody>
            <a:bodyPr/>
            <a:lstStyle/>
            <a:p>
              <a:endParaRPr lang="zh-CN" altLang="en-US"/>
            </a:p>
          </p:txBody>
        </p:sp>
        <p:sp>
          <p:nvSpPr>
            <p:cNvPr id="147596" name="Rectangle 143">
              <a:extLst>
                <a:ext uri="{FF2B5EF4-FFF2-40B4-BE49-F238E27FC236}">
                  <a16:creationId xmlns:a16="http://schemas.microsoft.com/office/drawing/2014/main" id="{36735507-2AAC-4190-B738-85D16497338D}"/>
                </a:ext>
              </a:extLst>
            </p:cNvPr>
            <p:cNvSpPr>
              <a:spLocks noChangeArrowheads="1"/>
            </p:cNvSpPr>
            <p:nvPr/>
          </p:nvSpPr>
          <p:spPr bwMode="auto">
            <a:xfrm>
              <a:off x="384" y="1200"/>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6</a:t>
              </a:r>
            </a:p>
          </p:txBody>
        </p:sp>
        <p:sp>
          <p:nvSpPr>
            <p:cNvPr id="147597" name="Freeform 144">
              <a:extLst>
                <a:ext uri="{FF2B5EF4-FFF2-40B4-BE49-F238E27FC236}">
                  <a16:creationId xmlns:a16="http://schemas.microsoft.com/office/drawing/2014/main" id="{B42D6B2D-D1C8-4D9D-8D53-2D5CEA7927E4}"/>
                </a:ext>
              </a:extLst>
            </p:cNvPr>
            <p:cNvSpPr>
              <a:spLocks noChangeArrowheads="1"/>
            </p:cNvSpPr>
            <p:nvPr/>
          </p:nvSpPr>
          <p:spPr bwMode="auto">
            <a:xfrm>
              <a:off x="1205" y="1047"/>
              <a:ext cx="98" cy="67"/>
            </a:xfrm>
            <a:custGeom>
              <a:avLst/>
              <a:gdLst>
                <a:gd name="T0" fmla="*/ 4 w 294"/>
                <a:gd name="T1" fmla="*/ 1 h 238"/>
                <a:gd name="T2" fmla="*/ 4 w 294"/>
                <a:gd name="T3" fmla="*/ 1 h 238"/>
                <a:gd name="T4" fmla="*/ 4 w 294"/>
                <a:gd name="T5" fmla="*/ 1 h 238"/>
                <a:gd name="T6" fmla="*/ 4 w 294"/>
                <a:gd name="T7" fmla="*/ 1 h 238"/>
                <a:gd name="T8" fmla="*/ 3 w 294"/>
                <a:gd name="T9" fmla="*/ 0 h 238"/>
                <a:gd name="T10" fmla="*/ 3 w 294"/>
                <a:gd name="T11" fmla="*/ 0 h 238"/>
                <a:gd name="T12" fmla="*/ 3 w 294"/>
                <a:gd name="T13" fmla="*/ 0 h 238"/>
                <a:gd name="T14" fmla="*/ 3 w 294"/>
                <a:gd name="T15" fmla="*/ 0 h 238"/>
                <a:gd name="T16" fmla="*/ 2 w 294"/>
                <a:gd name="T17" fmla="*/ 0 h 238"/>
                <a:gd name="T18" fmla="*/ 2 w 294"/>
                <a:gd name="T19" fmla="*/ 0 h 238"/>
                <a:gd name="T20" fmla="*/ 2 w 294"/>
                <a:gd name="T21" fmla="*/ 0 h 238"/>
                <a:gd name="T22" fmla="*/ 2 w 294"/>
                <a:gd name="T23" fmla="*/ 0 h 238"/>
                <a:gd name="T24" fmla="*/ 2 w 294"/>
                <a:gd name="T25" fmla="*/ 0 h 238"/>
                <a:gd name="T26" fmla="*/ 2 w 294"/>
                <a:gd name="T27" fmla="*/ 0 h 238"/>
                <a:gd name="T28" fmla="*/ 1 w 294"/>
                <a:gd name="T29" fmla="*/ 0 h 238"/>
                <a:gd name="T30" fmla="*/ 1 w 294"/>
                <a:gd name="T31" fmla="*/ 0 h 238"/>
                <a:gd name="T32" fmla="*/ 1 w 294"/>
                <a:gd name="T33" fmla="*/ 0 h 238"/>
                <a:gd name="T34" fmla="*/ 1 w 294"/>
                <a:gd name="T35" fmla="*/ 0 h 238"/>
                <a:gd name="T36" fmla="*/ 0 w 294"/>
                <a:gd name="T37" fmla="*/ 0 h 238"/>
                <a:gd name="T38" fmla="*/ 0 w 294"/>
                <a:gd name="T39" fmla="*/ 0 h 238"/>
                <a:gd name="T40" fmla="*/ 0 w 294"/>
                <a:gd name="T41" fmla="*/ 1 h 238"/>
                <a:gd name="T42" fmla="*/ 0 w 294"/>
                <a:gd name="T43" fmla="*/ 1 h 238"/>
                <a:gd name="T44" fmla="*/ 0 w 294"/>
                <a:gd name="T45" fmla="*/ 1 h 238"/>
                <a:gd name="T46" fmla="*/ 0 w 294"/>
                <a:gd name="T47" fmla="*/ 1 h 238"/>
                <a:gd name="T48" fmla="*/ 0 w 294"/>
                <a:gd name="T49" fmla="*/ 1 h 238"/>
                <a:gd name="T50" fmla="*/ 0 w 294"/>
                <a:gd name="T51" fmla="*/ 1 h 238"/>
                <a:gd name="T52" fmla="*/ 0 w 294"/>
                <a:gd name="T53" fmla="*/ 1 h 238"/>
                <a:gd name="T54" fmla="*/ 0 w 294"/>
                <a:gd name="T55" fmla="*/ 1 h 238"/>
                <a:gd name="T56" fmla="*/ 0 w 294"/>
                <a:gd name="T57" fmla="*/ 1 h 238"/>
                <a:gd name="T58" fmla="*/ 0 w 294"/>
                <a:gd name="T59" fmla="*/ 1 h 238"/>
                <a:gd name="T60" fmla="*/ 1 w 294"/>
                <a:gd name="T61" fmla="*/ 1 h 238"/>
                <a:gd name="T62" fmla="*/ 1 w 294"/>
                <a:gd name="T63" fmla="*/ 1 h 238"/>
                <a:gd name="T64" fmla="*/ 1 w 294"/>
                <a:gd name="T65" fmla="*/ 1 h 238"/>
                <a:gd name="T66" fmla="*/ 1 w 294"/>
                <a:gd name="T67" fmla="*/ 1 h 238"/>
                <a:gd name="T68" fmla="*/ 2 w 294"/>
                <a:gd name="T69" fmla="*/ 1 h 238"/>
                <a:gd name="T70" fmla="*/ 2 w 294"/>
                <a:gd name="T71" fmla="*/ 1 h 238"/>
                <a:gd name="T72" fmla="*/ 2 w 294"/>
                <a:gd name="T73" fmla="*/ 1 h 238"/>
                <a:gd name="T74" fmla="*/ 2 w 294"/>
                <a:gd name="T75" fmla="*/ 1 h 238"/>
                <a:gd name="T76" fmla="*/ 2 w 294"/>
                <a:gd name="T77" fmla="*/ 1 h 238"/>
                <a:gd name="T78" fmla="*/ 2 w 294"/>
                <a:gd name="T79" fmla="*/ 1 h 238"/>
                <a:gd name="T80" fmla="*/ 3 w 294"/>
                <a:gd name="T81" fmla="*/ 1 h 238"/>
                <a:gd name="T82" fmla="*/ 3 w 294"/>
                <a:gd name="T83" fmla="*/ 1 h 238"/>
                <a:gd name="T84" fmla="*/ 3 w 294"/>
                <a:gd name="T85" fmla="*/ 1 h 238"/>
                <a:gd name="T86" fmla="*/ 3 w 294"/>
                <a:gd name="T87" fmla="*/ 1 h 238"/>
                <a:gd name="T88" fmla="*/ 4 w 294"/>
                <a:gd name="T89" fmla="*/ 1 h 238"/>
                <a:gd name="T90" fmla="*/ 4 w 294"/>
                <a:gd name="T91" fmla="*/ 1 h 238"/>
                <a:gd name="T92" fmla="*/ 4 w 294"/>
                <a:gd name="T93" fmla="*/ 1 h 238"/>
                <a:gd name="T94" fmla="*/ 4 w 294"/>
                <a:gd name="T95" fmla="*/ 1 h 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4"/>
                <a:gd name="T145" fmla="*/ 0 h 238"/>
                <a:gd name="T146" fmla="*/ 294 w 294"/>
                <a:gd name="T147" fmla="*/ 238 h 2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4" h="238">
                  <a:moveTo>
                    <a:pt x="294" y="120"/>
                  </a:moveTo>
                  <a:lnTo>
                    <a:pt x="293" y="114"/>
                  </a:lnTo>
                  <a:lnTo>
                    <a:pt x="293" y="107"/>
                  </a:lnTo>
                  <a:lnTo>
                    <a:pt x="291" y="101"/>
                  </a:lnTo>
                  <a:lnTo>
                    <a:pt x="290" y="95"/>
                  </a:lnTo>
                  <a:lnTo>
                    <a:pt x="289" y="90"/>
                  </a:lnTo>
                  <a:lnTo>
                    <a:pt x="286" y="84"/>
                  </a:lnTo>
                  <a:lnTo>
                    <a:pt x="285" y="79"/>
                  </a:lnTo>
                  <a:lnTo>
                    <a:pt x="281" y="73"/>
                  </a:lnTo>
                  <a:lnTo>
                    <a:pt x="276" y="63"/>
                  </a:lnTo>
                  <a:lnTo>
                    <a:pt x="268" y="53"/>
                  </a:lnTo>
                  <a:lnTo>
                    <a:pt x="260" y="44"/>
                  </a:lnTo>
                  <a:lnTo>
                    <a:pt x="251" y="35"/>
                  </a:lnTo>
                  <a:lnTo>
                    <a:pt x="240" y="27"/>
                  </a:lnTo>
                  <a:lnTo>
                    <a:pt x="229" y="21"/>
                  </a:lnTo>
                  <a:lnTo>
                    <a:pt x="216" y="15"/>
                  </a:lnTo>
                  <a:lnTo>
                    <a:pt x="204" y="10"/>
                  </a:lnTo>
                  <a:lnTo>
                    <a:pt x="197" y="8"/>
                  </a:lnTo>
                  <a:lnTo>
                    <a:pt x="190" y="5"/>
                  </a:lnTo>
                  <a:lnTo>
                    <a:pt x="183" y="4"/>
                  </a:lnTo>
                  <a:lnTo>
                    <a:pt x="176" y="2"/>
                  </a:lnTo>
                  <a:lnTo>
                    <a:pt x="169" y="1"/>
                  </a:lnTo>
                  <a:lnTo>
                    <a:pt x="162" y="1"/>
                  </a:lnTo>
                  <a:lnTo>
                    <a:pt x="154" y="0"/>
                  </a:lnTo>
                  <a:lnTo>
                    <a:pt x="146" y="0"/>
                  </a:lnTo>
                  <a:lnTo>
                    <a:pt x="139" y="0"/>
                  </a:lnTo>
                  <a:lnTo>
                    <a:pt x="131" y="1"/>
                  </a:lnTo>
                  <a:lnTo>
                    <a:pt x="125" y="1"/>
                  </a:lnTo>
                  <a:lnTo>
                    <a:pt x="117" y="2"/>
                  </a:lnTo>
                  <a:lnTo>
                    <a:pt x="109" y="4"/>
                  </a:lnTo>
                  <a:lnTo>
                    <a:pt x="103" y="5"/>
                  </a:lnTo>
                  <a:lnTo>
                    <a:pt x="95" y="8"/>
                  </a:lnTo>
                  <a:lnTo>
                    <a:pt x="89" y="10"/>
                  </a:lnTo>
                  <a:lnTo>
                    <a:pt x="76" y="15"/>
                  </a:lnTo>
                  <a:lnTo>
                    <a:pt x="65" y="21"/>
                  </a:lnTo>
                  <a:lnTo>
                    <a:pt x="53" y="27"/>
                  </a:lnTo>
                  <a:lnTo>
                    <a:pt x="43" y="35"/>
                  </a:lnTo>
                  <a:lnTo>
                    <a:pt x="33" y="44"/>
                  </a:lnTo>
                  <a:lnTo>
                    <a:pt x="24" y="53"/>
                  </a:lnTo>
                  <a:lnTo>
                    <a:pt x="18" y="63"/>
                  </a:lnTo>
                  <a:lnTo>
                    <a:pt x="11" y="73"/>
                  </a:lnTo>
                  <a:lnTo>
                    <a:pt x="9" y="79"/>
                  </a:lnTo>
                  <a:lnTo>
                    <a:pt x="6" y="84"/>
                  </a:lnTo>
                  <a:lnTo>
                    <a:pt x="4" y="90"/>
                  </a:lnTo>
                  <a:lnTo>
                    <a:pt x="3" y="95"/>
                  </a:lnTo>
                  <a:lnTo>
                    <a:pt x="1" y="101"/>
                  </a:lnTo>
                  <a:lnTo>
                    <a:pt x="0" y="107"/>
                  </a:lnTo>
                  <a:lnTo>
                    <a:pt x="0" y="114"/>
                  </a:lnTo>
                  <a:lnTo>
                    <a:pt x="0" y="120"/>
                  </a:lnTo>
                  <a:lnTo>
                    <a:pt x="0" y="125"/>
                  </a:lnTo>
                  <a:lnTo>
                    <a:pt x="0" y="131"/>
                  </a:lnTo>
                  <a:lnTo>
                    <a:pt x="1" y="137"/>
                  </a:lnTo>
                  <a:lnTo>
                    <a:pt x="3" y="143"/>
                  </a:lnTo>
                  <a:lnTo>
                    <a:pt x="4" y="149"/>
                  </a:lnTo>
                  <a:lnTo>
                    <a:pt x="6" y="155"/>
                  </a:lnTo>
                  <a:lnTo>
                    <a:pt x="9" y="160"/>
                  </a:lnTo>
                  <a:lnTo>
                    <a:pt x="11" y="165"/>
                  </a:lnTo>
                  <a:lnTo>
                    <a:pt x="18" y="176"/>
                  </a:lnTo>
                  <a:lnTo>
                    <a:pt x="24" y="186"/>
                  </a:lnTo>
                  <a:lnTo>
                    <a:pt x="33" y="195"/>
                  </a:lnTo>
                  <a:lnTo>
                    <a:pt x="43" y="203"/>
                  </a:lnTo>
                  <a:lnTo>
                    <a:pt x="53" y="211"/>
                  </a:lnTo>
                  <a:lnTo>
                    <a:pt x="65" y="218"/>
                  </a:lnTo>
                  <a:lnTo>
                    <a:pt x="76" y="224"/>
                  </a:lnTo>
                  <a:lnTo>
                    <a:pt x="89" y="229"/>
                  </a:lnTo>
                  <a:lnTo>
                    <a:pt x="95" y="231"/>
                  </a:lnTo>
                  <a:lnTo>
                    <a:pt x="103" y="233"/>
                  </a:lnTo>
                  <a:lnTo>
                    <a:pt x="109" y="234"/>
                  </a:lnTo>
                  <a:lnTo>
                    <a:pt x="117" y="236"/>
                  </a:lnTo>
                  <a:lnTo>
                    <a:pt x="125" y="237"/>
                  </a:lnTo>
                  <a:lnTo>
                    <a:pt x="131" y="237"/>
                  </a:lnTo>
                  <a:lnTo>
                    <a:pt x="139" y="238"/>
                  </a:lnTo>
                  <a:lnTo>
                    <a:pt x="146" y="238"/>
                  </a:lnTo>
                  <a:lnTo>
                    <a:pt x="154" y="238"/>
                  </a:lnTo>
                  <a:lnTo>
                    <a:pt x="162" y="237"/>
                  </a:lnTo>
                  <a:lnTo>
                    <a:pt x="169" y="237"/>
                  </a:lnTo>
                  <a:lnTo>
                    <a:pt x="176" y="236"/>
                  </a:lnTo>
                  <a:lnTo>
                    <a:pt x="183" y="234"/>
                  </a:lnTo>
                  <a:lnTo>
                    <a:pt x="190" y="233"/>
                  </a:lnTo>
                  <a:lnTo>
                    <a:pt x="197" y="231"/>
                  </a:lnTo>
                  <a:lnTo>
                    <a:pt x="204" y="229"/>
                  </a:lnTo>
                  <a:lnTo>
                    <a:pt x="216" y="224"/>
                  </a:lnTo>
                  <a:lnTo>
                    <a:pt x="229" y="218"/>
                  </a:lnTo>
                  <a:lnTo>
                    <a:pt x="240" y="211"/>
                  </a:lnTo>
                  <a:lnTo>
                    <a:pt x="251" y="203"/>
                  </a:lnTo>
                  <a:lnTo>
                    <a:pt x="260" y="195"/>
                  </a:lnTo>
                  <a:lnTo>
                    <a:pt x="268" y="186"/>
                  </a:lnTo>
                  <a:lnTo>
                    <a:pt x="276" y="176"/>
                  </a:lnTo>
                  <a:lnTo>
                    <a:pt x="281" y="165"/>
                  </a:lnTo>
                  <a:lnTo>
                    <a:pt x="285" y="160"/>
                  </a:lnTo>
                  <a:lnTo>
                    <a:pt x="286" y="155"/>
                  </a:lnTo>
                  <a:lnTo>
                    <a:pt x="289" y="149"/>
                  </a:lnTo>
                  <a:lnTo>
                    <a:pt x="290" y="143"/>
                  </a:lnTo>
                  <a:lnTo>
                    <a:pt x="291" y="137"/>
                  </a:lnTo>
                  <a:lnTo>
                    <a:pt x="293" y="131"/>
                  </a:lnTo>
                  <a:lnTo>
                    <a:pt x="293" y="125"/>
                  </a:lnTo>
                  <a:lnTo>
                    <a:pt x="294" y="12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47598" name="Group 145">
              <a:extLst>
                <a:ext uri="{FF2B5EF4-FFF2-40B4-BE49-F238E27FC236}">
                  <a16:creationId xmlns:a16="http://schemas.microsoft.com/office/drawing/2014/main" id="{84550ED4-75BB-4E75-8886-097055178DCC}"/>
                </a:ext>
              </a:extLst>
            </p:cNvPr>
            <p:cNvGrpSpPr>
              <a:grpSpLocks/>
            </p:cNvGrpSpPr>
            <p:nvPr/>
          </p:nvGrpSpPr>
          <p:grpSpPr bwMode="auto">
            <a:xfrm>
              <a:off x="1200" y="960"/>
              <a:ext cx="144" cy="144"/>
              <a:chOff x="0" y="0"/>
              <a:chExt cx="144" cy="144"/>
            </a:xfrm>
          </p:grpSpPr>
          <p:sp>
            <p:nvSpPr>
              <p:cNvPr id="147620" name="Freeform 146">
                <a:extLst>
                  <a:ext uri="{FF2B5EF4-FFF2-40B4-BE49-F238E27FC236}">
                    <a16:creationId xmlns:a16="http://schemas.microsoft.com/office/drawing/2014/main" id="{DD7EE2FC-D43F-4638-B804-C20F9DDE65D6}"/>
                  </a:ext>
                </a:extLst>
              </p:cNvPr>
              <p:cNvSpPr>
                <a:spLocks/>
              </p:cNvSpPr>
              <p:nvPr/>
            </p:nvSpPr>
            <p:spPr bwMode="auto">
              <a:xfrm>
                <a:off x="0" y="0"/>
                <a:ext cx="144" cy="144"/>
              </a:xfrm>
              <a:custGeom>
                <a:avLst/>
                <a:gdLst>
                  <a:gd name="T0" fmla="*/ 17 w 294"/>
                  <a:gd name="T1" fmla="*/ 15 h 238"/>
                  <a:gd name="T2" fmla="*/ 17 w 294"/>
                  <a:gd name="T3" fmla="*/ 13 h 238"/>
                  <a:gd name="T4" fmla="*/ 17 w 294"/>
                  <a:gd name="T5" fmla="*/ 12 h 238"/>
                  <a:gd name="T6" fmla="*/ 17 w 294"/>
                  <a:gd name="T7" fmla="*/ 11 h 238"/>
                  <a:gd name="T8" fmla="*/ 16 w 294"/>
                  <a:gd name="T9" fmla="*/ 8 h 238"/>
                  <a:gd name="T10" fmla="*/ 15 w 294"/>
                  <a:gd name="T11" fmla="*/ 6 h 238"/>
                  <a:gd name="T12" fmla="*/ 14 w 294"/>
                  <a:gd name="T13" fmla="*/ 4 h 238"/>
                  <a:gd name="T14" fmla="*/ 12 w 294"/>
                  <a:gd name="T15" fmla="*/ 2 h 238"/>
                  <a:gd name="T16" fmla="*/ 11 w 294"/>
                  <a:gd name="T17" fmla="*/ 1 h 238"/>
                  <a:gd name="T18" fmla="*/ 11 w 294"/>
                  <a:gd name="T19" fmla="*/ 1 h 238"/>
                  <a:gd name="T20" fmla="*/ 10 w 294"/>
                  <a:gd name="T21" fmla="*/ 1 h 238"/>
                  <a:gd name="T22" fmla="*/ 9 w 294"/>
                  <a:gd name="T23" fmla="*/ 0 h 238"/>
                  <a:gd name="T24" fmla="*/ 8 w 294"/>
                  <a:gd name="T25" fmla="*/ 0 h 238"/>
                  <a:gd name="T26" fmla="*/ 7 w 294"/>
                  <a:gd name="T27" fmla="*/ 1 h 238"/>
                  <a:gd name="T28" fmla="*/ 6 w 294"/>
                  <a:gd name="T29" fmla="*/ 1 h 238"/>
                  <a:gd name="T30" fmla="*/ 5 w 294"/>
                  <a:gd name="T31" fmla="*/ 1 h 238"/>
                  <a:gd name="T32" fmla="*/ 4 w 294"/>
                  <a:gd name="T33" fmla="*/ 2 h 238"/>
                  <a:gd name="T34" fmla="*/ 3 w 294"/>
                  <a:gd name="T35" fmla="*/ 4 h 238"/>
                  <a:gd name="T36" fmla="*/ 2 w 294"/>
                  <a:gd name="T37" fmla="*/ 6 h 238"/>
                  <a:gd name="T38" fmla="*/ 1 w 294"/>
                  <a:gd name="T39" fmla="*/ 8 h 238"/>
                  <a:gd name="T40" fmla="*/ 0 w 294"/>
                  <a:gd name="T41" fmla="*/ 11 h 238"/>
                  <a:gd name="T42" fmla="*/ 0 w 294"/>
                  <a:gd name="T43" fmla="*/ 12 h 238"/>
                  <a:gd name="T44" fmla="*/ 0 w 294"/>
                  <a:gd name="T45" fmla="*/ 13 h 238"/>
                  <a:gd name="T46" fmla="*/ 0 w 294"/>
                  <a:gd name="T47" fmla="*/ 15 h 238"/>
                  <a:gd name="T48" fmla="*/ 0 w 294"/>
                  <a:gd name="T49" fmla="*/ 17 h 238"/>
                  <a:gd name="T50" fmla="*/ 0 w 294"/>
                  <a:gd name="T51" fmla="*/ 18 h 238"/>
                  <a:gd name="T52" fmla="*/ 0 w 294"/>
                  <a:gd name="T53" fmla="*/ 20 h 238"/>
                  <a:gd name="T54" fmla="*/ 0 w 294"/>
                  <a:gd name="T55" fmla="*/ 22 h 238"/>
                  <a:gd name="T56" fmla="*/ 1 w 294"/>
                  <a:gd name="T57" fmla="*/ 24 h 238"/>
                  <a:gd name="T58" fmla="*/ 2 w 294"/>
                  <a:gd name="T59" fmla="*/ 26 h 238"/>
                  <a:gd name="T60" fmla="*/ 3 w 294"/>
                  <a:gd name="T61" fmla="*/ 28 h 238"/>
                  <a:gd name="T62" fmla="*/ 4 w 294"/>
                  <a:gd name="T63" fmla="*/ 30 h 238"/>
                  <a:gd name="T64" fmla="*/ 5 w 294"/>
                  <a:gd name="T65" fmla="*/ 31 h 238"/>
                  <a:gd name="T66" fmla="*/ 6 w 294"/>
                  <a:gd name="T67" fmla="*/ 31 h 238"/>
                  <a:gd name="T68" fmla="*/ 7 w 294"/>
                  <a:gd name="T69" fmla="*/ 32 h 238"/>
                  <a:gd name="T70" fmla="*/ 8 w 294"/>
                  <a:gd name="T71" fmla="*/ 32 h 238"/>
                  <a:gd name="T72" fmla="*/ 9 w 294"/>
                  <a:gd name="T73" fmla="*/ 32 h 238"/>
                  <a:gd name="T74" fmla="*/ 10 w 294"/>
                  <a:gd name="T75" fmla="*/ 32 h 238"/>
                  <a:gd name="T76" fmla="*/ 11 w 294"/>
                  <a:gd name="T77" fmla="*/ 31 h 238"/>
                  <a:gd name="T78" fmla="*/ 11 w 294"/>
                  <a:gd name="T79" fmla="*/ 31 h 238"/>
                  <a:gd name="T80" fmla="*/ 12 w 294"/>
                  <a:gd name="T81" fmla="*/ 30 h 238"/>
                  <a:gd name="T82" fmla="*/ 14 w 294"/>
                  <a:gd name="T83" fmla="*/ 28 h 238"/>
                  <a:gd name="T84" fmla="*/ 15 w 294"/>
                  <a:gd name="T85" fmla="*/ 26 h 238"/>
                  <a:gd name="T86" fmla="*/ 16 w 294"/>
                  <a:gd name="T87" fmla="*/ 24 h 238"/>
                  <a:gd name="T88" fmla="*/ 17 w 294"/>
                  <a:gd name="T89" fmla="*/ 22 h 238"/>
                  <a:gd name="T90" fmla="*/ 17 w 294"/>
                  <a:gd name="T91" fmla="*/ 20 h 238"/>
                  <a:gd name="T92" fmla="*/ 17 w 294"/>
                  <a:gd name="T93" fmla="*/ 18 h 238"/>
                  <a:gd name="T94" fmla="*/ 17 w 294"/>
                  <a:gd name="T95" fmla="*/ 17 h 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4"/>
                  <a:gd name="T145" fmla="*/ 0 h 238"/>
                  <a:gd name="T146" fmla="*/ 294 w 294"/>
                  <a:gd name="T147" fmla="*/ 238 h 2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4" h="238">
                    <a:moveTo>
                      <a:pt x="294" y="120"/>
                    </a:moveTo>
                    <a:lnTo>
                      <a:pt x="293" y="114"/>
                    </a:lnTo>
                    <a:lnTo>
                      <a:pt x="293" y="107"/>
                    </a:lnTo>
                    <a:lnTo>
                      <a:pt x="291" y="101"/>
                    </a:lnTo>
                    <a:lnTo>
                      <a:pt x="290" y="95"/>
                    </a:lnTo>
                    <a:lnTo>
                      <a:pt x="289" y="90"/>
                    </a:lnTo>
                    <a:lnTo>
                      <a:pt x="286" y="84"/>
                    </a:lnTo>
                    <a:lnTo>
                      <a:pt x="285" y="79"/>
                    </a:lnTo>
                    <a:lnTo>
                      <a:pt x="281" y="73"/>
                    </a:lnTo>
                    <a:lnTo>
                      <a:pt x="276" y="63"/>
                    </a:lnTo>
                    <a:lnTo>
                      <a:pt x="268" y="53"/>
                    </a:lnTo>
                    <a:lnTo>
                      <a:pt x="260" y="44"/>
                    </a:lnTo>
                    <a:lnTo>
                      <a:pt x="251" y="35"/>
                    </a:lnTo>
                    <a:lnTo>
                      <a:pt x="240" y="27"/>
                    </a:lnTo>
                    <a:lnTo>
                      <a:pt x="229" y="21"/>
                    </a:lnTo>
                    <a:lnTo>
                      <a:pt x="216" y="15"/>
                    </a:lnTo>
                    <a:lnTo>
                      <a:pt x="204" y="10"/>
                    </a:lnTo>
                    <a:lnTo>
                      <a:pt x="197" y="8"/>
                    </a:lnTo>
                    <a:lnTo>
                      <a:pt x="190" y="5"/>
                    </a:lnTo>
                    <a:lnTo>
                      <a:pt x="183" y="4"/>
                    </a:lnTo>
                    <a:lnTo>
                      <a:pt x="176" y="2"/>
                    </a:lnTo>
                    <a:lnTo>
                      <a:pt x="169" y="1"/>
                    </a:lnTo>
                    <a:lnTo>
                      <a:pt x="162" y="1"/>
                    </a:lnTo>
                    <a:lnTo>
                      <a:pt x="154" y="0"/>
                    </a:lnTo>
                    <a:lnTo>
                      <a:pt x="146" y="0"/>
                    </a:lnTo>
                    <a:lnTo>
                      <a:pt x="139" y="0"/>
                    </a:lnTo>
                    <a:lnTo>
                      <a:pt x="131" y="1"/>
                    </a:lnTo>
                    <a:lnTo>
                      <a:pt x="125" y="1"/>
                    </a:lnTo>
                    <a:lnTo>
                      <a:pt x="117" y="2"/>
                    </a:lnTo>
                    <a:lnTo>
                      <a:pt x="109" y="4"/>
                    </a:lnTo>
                    <a:lnTo>
                      <a:pt x="103" y="5"/>
                    </a:lnTo>
                    <a:lnTo>
                      <a:pt x="95" y="8"/>
                    </a:lnTo>
                    <a:lnTo>
                      <a:pt x="89" y="10"/>
                    </a:lnTo>
                    <a:lnTo>
                      <a:pt x="76" y="15"/>
                    </a:lnTo>
                    <a:lnTo>
                      <a:pt x="65" y="21"/>
                    </a:lnTo>
                    <a:lnTo>
                      <a:pt x="53" y="27"/>
                    </a:lnTo>
                    <a:lnTo>
                      <a:pt x="43" y="35"/>
                    </a:lnTo>
                    <a:lnTo>
                      <a:pt x="33" y="44"/>
                    </a:lnTo>
                    <a:lnTo>
                      <a:pt x="24" y="53"/>
                    </a:lnTo>
                    <a:lnTo>
                      <a:pt x="18" y="63"/>
                    </a:lnTo>
                    <a:lnTo>
                      <a:pt x="11" y="73"/>
                    </a:lnTo>
                    <a:lnTo>
                      <a:pt x="9" y="79"/>
                    </a:lnTo>
                    <a:lnTo>
                      <a:pt x="6" y="84"/>
                    </a:lnTo>
                    <a:lnTo>
                      <a:pt x="4" y="90"/>
                    </a:lnTo>
                    <a:lnTo>
                      <a:pt x="3" y="95"/>
                    </a:lnTo>
                    <a:lnTo>
                      <a:pt x="1" y="101"/>
                    </a:lnTo>
                    <a:lnTo>
                      <a:pt x="0" y="107"/>
                    </a:lnTo>
                    <a:lnTo>
                      <a:pt x="0" y="114"/>
                    </a:lnTo>
                    <a:lnTo>
                      <a:pt x="0" y="120"/>
                    </a:lnTo>
                    <a:lnTo>
                      <a:pt x="0" y="125"/>
                    </a:lnTo>
                    <a:lnTo>
                      <a:pt x="0" y="131"/>
                    </a:lnTo>
                    <a:lnTo>
                      <a:pt x="1" y="137"/>
                    </a:lnTo>
                    <a:lnTo>
                      <a:pt x="3" y="143"/>
                    </a:lnTo>
                    <a:lnTo>
                      <a:pt x="4" y="149"/>
                    </a:lnTo>
                    <a:lnTo>
                      <a:pt x="6" y="155"/>
                    </a:lnTo>
                    <a:lnTo>
                      <a:pt x="9" y="160"/>
                    </a:lnTo>
                    <a:lnTo>
                      <a:pt x="11" y="165"/>
                    </a:lnTo>
                    <a:lnTo>
                      <a:pt x="18" y="176"/>
                    </a:lnTo>
                    <a:lnTo>
                      <a:pt x="24" y="186"/>
                    </a:lnTo>
                    <a:lnTo>
                      <a:pt x="33" y="195"/>
                    </a:lnTo>
                    <a:lnTo>
                      <a:pt x="43" y="203"/>
                    </a:lnTo>
                    <a:lnTo>
                      <a:pt x="53" y="211"/>
                    </a:lnTo>
                    <a:lnTo>
                      <a:pt x="65" y="218"/>
                    </a:lnTo>
                    <a:lnTo>
                      <a:pt x="76" y="224"/>
                    </a:lnTo>
                    <a:lnTo>
                      <a:pt x="89" y="229"/>
                    </a:lnTo>
                    <a:lnTo>
                      <a:pt x="95" y="231"/>
                    </a:lnTo>
                    <a:lnTo>
                      <a:pt x="103" y="233"/>
                    </a:lnTo>
                    <a:lnTo>
                      <a:pt x="109" y="234"/>
                    </a:lnTo>
                    <a:lnTo>
                      <a:pt x="117" y="236"/>
                    </a:lnTo>
                    <a:lnTo>
                      <a:pt x="125" y="237"/>
                    </a:lnTo>
                    <a:lnTo>
                      <a:pt x="131" y="237"/>
                    </a:lnTo>
                    <a:lnTo>
                      <a:pt x="139" y="238"/>
                    </a:lnTo>
                    <a:lnTo>
                      <a:pt x="146" y="238"/>
                    </a:lnTo>
                    <a:lnTo>
                      <a:pt x="154" y="238"/>
                    </a:lnTo>
                    <a:lnTo>
                      <a:pt x="162" y="237"/>
                    </a:lnTo>
                    <a:lnTo>
                      <a:pt x="169" y="237"/>
                    </a:lnTo>
                    <a:lnTo>
                      <a:pt x="176" y="236"/>
                    </a:lnTo>
                    <a:lnTo>
                      <a:pt x="183" y="234"/>
                    </a:lnTo>
                    <a:lnTo>
                      <a:pt x="190" y="233"/>
                    </a:lnTo>
                    <a:lnTo>
                      <a:pt x="197" y="231"/>
                    </a:lnTo>
                    <a:lnTo>
                      <a:pt x="204" y="229"/>
                    </a:lnTo>
                    <a:lnTo>
                      <a:pt x="216" y="224"/>
                    </a:lnTo>
                    <a:lnTo>
                      <a:pt x="229" y="218"/>
                    </a:lnTo>
                    <a:lnTo>
                      <a:pt x="240" y="211"/>
                    </a:lnTo>
                    <a:lnTo>
                      <a:pt x="251" y="203"/>
                    </a:lnTo>
                    <a:lnTo>
                      <a:pt x="260" y="195"/>
                    </a:lnTo>
                    <a:lnTo>
                      <a:pt x="268" y="186"/>
                    </a:lnTo>
                    <a:lnTo>
                      <a:pt x="276" y="176"/>
                    </a:lnTo>
                    <a:lnTo>
                      <a:pt x="281" y="165"/>
                    </a:lnTo>
                    <a:lnTo>
                      <a:pt x="285" y="160"/>
                    </a:lnTo>
                    <a:lnTo>
                      <a:pt x="286" y="155"/>
                    </a:lnTo>
                    <a:lnTo>
                      <a:pt x="289" y="149"/>
                    </a:lnTo>
                    <a:lnTo>
                      <a:pt x="290" y="143"/>
                    </a:lnTo>
                    <a:lnTo>
                      <a:pt x="291" y="137"/>
                    </a:lnTo>
                    <a:lnTo>
                      <a:pt x="293" y="131"/>
                    </a:lnTo>
                    <a:lnTo>
                      <a:pt x="293" y="125"/>
                    </a:lnTo>
                    <a:lnTo>
                      <a:pt x="294" y="120"/>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621" name="Rectangle 147">
                <a:extLst>
                  <a:ext uri="{FF2B5EF4-FFF2-40B4-BE49-F238E27FC236}">
                    <a16:creationId xmlns:a16="http://schemas.microsoft.com/office/drawing/2014/main" id="{065BDE87-1B68-4F6B-8B40-29D802B82E83}"/>
                  </a:ext>
                </a:extLst>
              </p:cNvPr>
              <p:cNvSpPr>
                <a:spLocks noChangeArrowheads="1"/>
              </p:cNvSpPr>
              <p:nvPr/>
            </p:nvSpPr>
            <p:spPr bwMode="auto">
              <a:xfrm>
                <a:off x="40" y="0"/>
                <a:ext cx="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5</a:t>
                </a:r>
                <a:endParaRPr lang="en-US" altLang="zh-CN" sz="1600">
                  <a:latin typeface="Times New Roman" panose="02020603050405020304" pitchFamily="18" charset="0"/>
                </a:endParaRPr>
              </a:p>
            </p:txBody>
          </p:sp>
        </p:grpSp>
        <p:sp>
          <p:nvSpPr>
            <p:cNvPr id="147599" name="Rectangle 148">
              <a:extLst>
                <a:ext uri="{FF2B5EF4-FFF2-40B4-BE49-F238E27FC236}">
                  <a16:creationId xmlns:a16="http://schemas.microsoft.com/office/drawing/2014/main" id="{1ECFE158-2815-4D7A-8A81-5B027F36EF2A}"/>
                </a:ext>
              </a:extLst>
            </p:cNvPr>
            <p:cNvSpPr>
              <a:spLocks noChangeArrowheads="1"/>
            </p:cNvSpPr>
            <p:nvPr/>
          </p:nvSpPr>
          <p:spPr bwMode="auto">
            <a:xfrm>
              <a:off x="1178" y="1168"/>
              <a:ext cx="2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IRQ</a:t>
              </a:r>
            </a:p>
            <a:p>
              <a:pPr algn="ctr" eaLnBrk="1" hangingPunct="1"/>
              <a:r>
                <a:rPr lang="zh-CN" altLang="en-US" sz="1600">
                  <a:latin typeface="黑体" panose="02010609060101010101" pitchFamily="49" charset="-122"/>
                  <a:ea typeface="黑体" panose="02010609060101010101" pitchFamily="49" charset="-122"/>
                </a:rPr>
                <a:t>请求</a:t>
              </a:r>
            </a:p>
          </p:txBody>
        </p:sp>
        <p:sp>
          <p:nvSpPr>
            <p:cNvPr id="147600" name="Rectangle 149">
              <a:extLst>
                <a:ext uri="{FF2B5EF4-FFF2-40B4-BE49-F238E27FC236}">
                  <a16:creationId xmlns:a16="http://schemas.microsoft.com/office/drawing/2014/main" id="{CDC0BF8E-C9D9-405D-87A0-9BDD1968BBD7}"/>
                </a:ext>
              </a:extLst>
            </p:cNvPr>
            <p:cNvSpPr>
              <a:spLocks noChangeArrowheads="1"/>
            </p:cNvSpPr>
            <p:nvPr/>
          </p:nvSpPr>
          <p:spPr bwMode="auto">
            <a:xfrm>
              <a:off x="1126" y="1557"/>
              <a:ext cx="2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数据</a:t>
              </a:r>
              <a:endParaRPr lang="zh-CN" altLang="en-US" sz="1600">
                <a:latin typeface="Times New Roman" panose="02020603050405020304" pitchFamily="18" charset="0"/>
              </a:endParaRPr>
            </a:p>
          </p:txBody>
        </p:sp>
        <p:sp>
          <p:nvSpPr>
            <p:cNvPr id="147601" name="Rectangle 150">
              <a:extLst>
                <a:ext uri="{FF2B5EF4-FFF2-40B4-BE49-F238E27FC236}">
                  <a16:creationId xmlns:a16="http://schemas.microsoft.com/office/drawing/2014/main" id="{EE990B2B-4893-4E52-9EA3-FEAC2567BDA4}"/>
                </a:ext>
              </a:extLst>
            </p:cNvPr>
            <p:cNvSpPr>
              <a:spLocks noChangeArrowheads="1"/>
            </p:cNvSpPr>
            <p:nvPr/>
          </p:nvSpPr>
          <p:spPr bwMode="auto">
            <a:xfrm>
              <a:off x="1126" y="1628"/>
              <a:ext cx="2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总线</a:t>
              </a:r>
              <a:endParaRPr lang="zh-CN" altLang="en-US" sz="1600">
                <a:latin typeface="Times New Roman" panose="02020603050405020304" pitchFamily="18" charset="0"/>
              </a:endParaRPr>
            </a:p>
          </p:txBody>
        </p:sp>
        <p:sp>
          <p:nvSpPr>
            <p:cNvPr id="147602" name="Rectangle 151">
              <a:extLst>
                <a:ext uri="{FF2B5EF4-FFF2-40B4-BE49-F238E27FC236}">
                  <a16:creationId xmlns:a16="http://schemas.microsoft.com/office/drawing/2014/main" id="{59E529EE-8934-43D4-8BCC-F2657C19A86E}"/>
                </a:ext>
              </a:extLst>
            </p:cNvPr>
            <p:cNvSpPr>
              <a:spLocks noChangeArrowheads="1"/>
            </p:cNvSpPr>
            <p:nvPr/>
          </p:nvSpPr>
          <p:spPr bwMode="auto">
            <a:xfrm>
              <a:off x="2307" y="0"/>
              <a:ext cx="23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FF3300"/>
                  </a:solidFill>
                  <a:latin typeface="宋体" panose="02010600030101010101" pitchFamily="2" charset="-122"/>
                </a:rPr>
                <a:t>接口</a:t>
              </a:r>
              <a:endParaRPr lang="zh-CN" altLang="en-US" b="1">
                <a:solidFill>
                  <a:srgbClr val="FF3300"/>
                </a:solidFill>
                <a:latin typeface="Times New Roman" panose="02020603050405020304" pitchFamily="18" charset="0"/>
              </a:endParaRPr>
            </a:p>
          </p:txBody>
        </p:sp>
        <p:sp>
          <p:nvSpPr>
            <p:cNvPr id="147603" name="Freeform 152">
              <a:extLst>
                <a:ext uri="{FF2B5EF4-FFF2-40B4-BE49-F238E27FC236}">
                  <a16:creationId xmlns:a16="http://schemas.microsoft.com/office/drawing/2014/main" id="{81B932D8-0443-4222-A39F-BD49D3C1F9B5}"/>
                </a:ext>
              </a:extLst>
            </p:cNvPr>
            <p:cNvSpPr>
              <a:spLocks noChangeArrowheads="1"/>
            </p:cNvSpPr>
            <p:nvPr/>
          </p:nvSpPr>
          <p:spPr bwMode="auto">
            <a:xfrm>
              <a:off x="1246" y="371"/>
              <a:ext cx="138" cy="95"/>
            </a:xfrm>
            <a:custGeom>
              <a:avLst/>
              <a:gdLst>
                <a:gd name="T0" fmla="*/ 5 w 416"/>
                <a:gd name="T1" fmla="*/ 1 h 335"/>
                <a:gd name="T2" fmla="*/ 5 w 416"/>
                <a:gd name="T3" fmla="*/ 1 h 335"/>
                <a:gd name="T4" fmla="*/ 5 w 416"/>
                <a:gd name="T5" fmla="*/ 1 h 335"/>
                <a:gd name="T6" fmla="*/ 5 w 416"/>
                <a:gd name="T7" fmla="*/ 1 h 335"/>
                <a:gd name="T8" fmla="*/ 4 w 416"/>
                <a:gd name="T9" fmla="*/ 0 h 335"/>
                <a:gd name="T10" fmla="*/ 4 w 416"/>
                <a:gd name="T11" fmla="*/ 0 h 335"/>
                <a:gd name="T12" fmla="*/ 4 w 416"/>
                <a:gd name="T13" fmla="*/ 0 h 335"/>
                <a:gd name="T14" fmla="*/ 4 w 416"/>
                <a:gd name="T15" fmla="*/ 0 h 335"/>
                <a:gd name="T16" fmla="*/ 3 w 416"/>
                <a:gd name="T17" fmla="*/ 0 h 335"/>
                <a:gd name="T18" fmla="*/ 3 w 416"/>
                <a:gd name="T19" fmla="*/ 0 h 335"/>
                <a:gd name="T20" fmla="*/ 3 w 416"/>
                <a:gd name="T21" fmla="*/ 0 h 335"/>
                <a:gd name="T22" fmla="*/ 2 w 416"/>
                <a:gd name="T23" fmla="*/ 0 h 335"/>
                <a:gd name="T24" fmla="*/ 2 w 416"/>
                <a:gd name="T25" fmla="*/ 0 h 335"/>
                <a:gd name="T26" fmla="*/ 1 w 416"/>
                <a:gd name="T27" fmla="*/ 0 h 335"/>
                <a:gd name="T28" fmla="*/ 1 w 416"/>
                <a:gd name="T29" fmla="*/ 0 h 335"/>
                <a:gd name="T30" fmla="*/ 1 w 416"/>
                <a:gd name="T31" fmla="*/ 0 h 335"/>
                <a:gd name="T32" fmla="*/ 1 w 416"/>
                <a:gd name="T33" fmla="*/ 0 h 335"/>
                <a:gd name="T34" fmla="*/ 0 w 416"/>
                <a:gd name="T35" fmla="*/ 1 h 335"/>
                <a:gd name="T36" fmla="*/ 0 w 416"/>
                <a:gd name="T37" fmla="*/ 1 h 335"/>
                <a:gd name="T38" fmla="*/ 0 w 416"/>
                <a:gd name="T39" fmla="*/ 1 h 335"/>
                <a:gd name="T40" fmla="*/ 0 w 416"/>
                <a:gd name="T41" fmla="*/ 1 h 335"/>
                <a:gd name="T42" fmla="*/ 0 w 416"/>
                <a:gd name="T43" fmla="*/ 1 h 335"/>
                <a:gd name="T44" fmla="*/ 0 w 416"/>
                <a:gd name="T45" fmla="*/ 1 h 335"/>
                <a:gd name="T46" fmla="*/ 0 w 416"/>
                <a:gd name="T47" fmla="*/ 1 h 335"/>
                <a:gd name="T48" fmla="*/ 0 w 416"/>
                <a:gd name="T49" fmla="*/ 2 h 335"/>
                <a:gd name="T50" fmla="*/ 1 w 416"/>
                <a:gd name="T51" fmla="*/ 2 h 335"/>
                <a:gd name="T52" fmla="*/ 1 w 416"/>
                <a:gd name="T53" fmla="*/ 2 h 335"/>
                <a:gd name="T54" fmla="*/ 1 w 416"/>
                <a:gd name="T55" fmla="*/ 2 h 335"/>
                <a:gd name="T56" fmla="*/ 1 w 416"/>
                <a:gd name="T57" fmla="*/ 2 h 335"/>
                <a:gd name="T58" fmla="*/ 2 w 416"/>
                <a:gd name="T59" fmla="*/ 2 h 335"/>
                <a:gd name="T60" fmla="*/ 2 w 416"/>
                <a:gd name="T61" fmla="*/ 2 h 335"/>
                <a:gd name="T62" fmla="*/ 2 w 416"/>
                <a:gd name="T63" fmla="*/ 2 h 335"/>
                <a:gd name="T64" fmla="*/ 3 w 416"/>
                <a:gd name="T65" fmla="*/ 2 h 335"/>
                <a:gd name="T66" fmla="*/ 3 w 416"/>
                <a:gd name="T67" fmla="*/ 2 h 335"/>
                <a:gd name="T68" fmla="*/ 4 w 416"/>
                <a:gd name="T69" fmla="*/ 2 h 335"/>
                <a:gd name="T70" fmla="*/ 4 w 416"/>
                <a:gd name="T71" fmla="*/ 2 h 335"/>
                <a:gd name="T72" fmla="*/ 4 w 416"/>
                <a:gd name="T73" fmla="*/ 2 h 335"/>
                <a:gd name="T74" fmla="*/ 4 w 416"/>
                <a:gd name="T75" fmla="*/ 2 h 335"/>
                <a:gd name="T76" fmla="*/ 5 w 416"/>
                <a:gd name="T77" fmla="*/ 2 h 335"/>
                <a:gd name="T78" fmla="*/ 5 w 416"/>
                <a:gd name="T79" fmla="*/ 1 h 335"/>
                <a:gd name="T80" fmla="*/ 5 w 416"/>
                <a:gd name="T81" fmla="*/ 1 h 335"/>
                <a:gd name="T82" fmla="*/ 5 w 416"/>
                <a:gd name="T83" fmla="*/ 1 h 335"/>
                <a:gd name="T84" fmla="*/ 5 w 416"/>
                <a:gd name="T85" fmla="*/ 1 h 3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6"/>
                <a:gd name="T130" fmla="*/ 0 h 335"/>
                <a:gd name="T131" fmla="*/ 416 w 416"/>
                <a:gd name="T132" fmla="*/ 335 h 3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6" h="335">
                  <a:moveTo>
                    <a:pt x="416" y="168"/>
                  </a:moveTo>
                  <a:lnTo>
                    <a:pt x="415" y="158"/>
                  </a:lnTo>
                  <a:lnTo>
                    <a:pt x="415" y="150"/>
                  </a:lnTo>
                  <a:lnTo>
                    <a:pt x="414" y="142"/>
                  </a:lnTo>
                  <a:lnTo>
                    <a:pt x="411" y="134"/>
                  </a:lnTo>
                  <a:lnTo>
                    <a:pt x="409" y="125"/>
                  </a:lnTo>
                  <a:lnTo>
                    <a:pt x="406" y="117"/>
                  </a:lnTo>
                  <a:lnTo>
                    <a:pt x="403" y="110"/>
                  </a:lnTo>
                  <a:lnTo>
                    <a:pt x="400" y="102"/>
                  </a:lnTo>
                  <a:lnTo>
                    <a:pt x="395" y="94"/>
                  </a:lnTo>
                  <a:lnTo>
                    <a:pt x="391" y="87"/>
                  </a:lnTo>
                  <a:lnTo>
                    <a:pt x="386" y="80"/>
                  </a:lnTo>
                  <a:lnTo>
                    <a:pt x="381" y="74"/>
                  </a:lnTo>
                  <a:lnTo>
                    <a:pt x="374" y="67"/>
                  </a:lnTo>
                  <a:lnTo>
                    <a:pt x="368" y="61"/>
                  </a:lnTo>
                  <a:lnTo>
                    <a:pt x="361" y="54"/>
                  </a:lnTo>
                  <a:lnTo>
                    <a:pt x="355" y="48"/>
                  </a:lnTo>
                  <a:lnTo>
                    <a:pt x="347" y="43"/>
                  </a:lnTo>
                  <a:lnTo>
                    <a:pt x="340" y="38"/>
                  </a:lnTo>
                  <a:lnTo>
                    <a:pt x="332" y="33"/>
                  </a:lnTo>
                  <a:lnTo>
                    <a:pt x="323" y="28"/>
                  </a:lnTo>
                  <a:lnTo>
                    <a:pt x="316" y="23"/>
                  </a:lnTo>
                  <a:lnTo>
                    <a:pt x="307" y="19"/>
                  </a:lnTo>
                  <a:lnTo>
                    <a:pt x="298" y="16"/>
                  </a:lnTo>
                  <a:lnTo>
                    <a:pt x="289" y="12"/>
                  </a:lnTo>
                  <a:lnTo>
                    <a:pt x="279" y="9"/>
                  </a:lnTo>
                  <a:lnTo>
                    <a:pt x="270" y="7"/>
                  </a:lnTo>
                  <a:lnTo>
                    <a:pt x="260" y="5"/>
                  </a:lnTo>
                  <a:lnTo>
                    <a:pt x="249" y="3"/>
                  </a:lnTo>
                  <a:lnTo>
                    <a:pt x="239" y="1"/>
                  </a:lnTo>
                  <a:lnTo>
                    <a:pt x="229" y="0"/>
                  </a:lnTo>
                  <a:lnTo>
                    <a:pt x="219" y="0"/>
                  </a:lnTo>
                  <a:lnTo>
                    <a:pt x="208" y="0"/>
                  </a:lnTo>
                  <a:lnTo>
                    <a:pt x="197" y="0"/>
                  </a:lnTo>
                  <a:lnTo>
                    <a:pt x="186" y="0"/>
                  </a:lnTo>
                  <a:lnTo>
                    <a:pt x="176" y="1"/>
                  </a:lnTo>
                  <a:lnTo>
                    <a:pt x="166" y="3"/>
                  </a:lnTo>
                  <a:lnTo>
                    <a:pt x="155" y="5"/>
                  </a:lnTo>
                  <a:lnTo>
                    <a:pt x="146" y="7"/>
                  </a:lnTo>
                  <a:lnTo>
                    <a:pt x="136" y="9"/>
                  </a:lnTo>
                  <a:lnTo>
                    <a:pt x="127" y="12"/>
                  </a:lnTo>
                  <a:lnTo>
                    <a:pt x="117" y="16"/>
                  </a:lnTo>
                  <a:lnTo>
                    <a:pt x="108" y="19"/>
                  </a:lnTo>
                  <a:lnTo>
                    <a:pt x="99" y="23"/>
                  </a:lnTo>
                  <a:lnTo>
                    <a:pt x="92" y="28"/>
                  </a:lnTo>
                  <a:lnTo>
                    <a:pt x="83" y="33"/>
                  </a:lnTo>
                  <a:lnTo>
                    <a:pt x="75" y="38"/>
                  </a:lnTo>
                  <a:lnTo>
                    <a:pt x="68" y="43"/>
                  </a:lnTo>
                  <a:lnTo>
                    <a:pt x="61" y="48"/>
                  </a:lnTo>
                  <a:lnTo>
                    <a:pt x="54" y="54"/>
                  </a:lnTo>
                  <a:lnTo>
                    <a:pt x="47" y="61"/>
                  </a:lnTo>
                  <a:lnTo>
                    <a:pt x="41" y="67"/>
                  </a:lnTo>
                  <a:lnTo>
                    <a:pt x="36" y="74"/>
                  </a:lnTo>
                  <a:lnTo>
                    <a:pt x="29" y="80"/>
                  </a:lnTo>
                  <a:lnTo>
                    <a:pt x="24" y="87"/>
                  </a:lnTo>
                  <a:lnTo>
                    <a:pt x="20" y="94"/>
                  </a:lnTo>
                  <a:lnTo>
                    <a:pt x="17" y="102"/>
                  </a:lnTo>
                  <a:lnTo>
                    <a:pt x="13" y="110"/>
                  </a:lnTo>
                  <a:lnTo>
                    <a:pt x="9" y="117"/>
                  </a:lnTo>
                  <a:lnTo>
                    <a:pt x="6" y="125"/>
                  </a:lnTo>
                  <a:lnTo>
                    <a:pt x="4" y="134"/>
                  </a:lnTo>
                  <a:lnTo>
                    <a:pt x="3" y="142"/>
                  </a:lnTo>
                  <a:lnTo>
                    <a:pt x="1" y="150"/>
                  </a:lnTo>
                  <a:lnTo>
                    <a:pt x="0" y="158"/>
                  </a:lnTo>
                  <a:lnTo>
                    <a:pt x="0" y="168"/>
                  </a:lnTo>
                  <a:lnTo>
                    <a:pt x="0" y="176"/>
                  </a:lnTo>
                  <a:lnTo>
                    <a:pt x="1" y="185"/>
                  </a:lnTo>
                  <a:lnTo>
                    <a:pt x="3" y="193"/>
                  </a:lnTo>
                  <a:lnTo>
                    <a:pt x="4" y="202"/>
                  </a:lnTo>
                  <a:lnTo>
                    <a:pt x="6" y="210"/>
                  </a:lnTo>
                  <a:lnTo>
                    <a:pt x="9" y="217"/>
                  </a:lnTo>
                  <a:lnTo>
                    <a:pt x="13" y="225"/>
                  </a:lnTo>
                  <a:lnTo>
                    <a:pt x="17" y="232"/>
                  </a:lnTo>
                  <a:lnTo>
                    <a:pt x="20" y="241"/>
                  </a:lnTo>
                  <a:lnTo>
                    <a:pt x="24" y="248"/>
                  </a:lnTo>
                  <a:lnTo>
                    <a:pt x="29" y="255"/>
                  </a:lnTo>
                  <a:lnTo>
                    <a:pt x="36" y="261"/>
                  </a:lnTo>
                  <a:lnTo>
                    <a:pt x="41" y="269"/>
                  </a:lnTo>
                  <a:lnTo>
                    <a:pt x="47" y="275"/>
                  </a:lnTo>
                  <a:lnTo>
                    <a:pt x="54" y="281"/>
                  </a:lnTo>
                  <a:lnTo>
                    <a:pt x="61" y="286"/>
                  </a:lnTo>
                  <a:lnTo>
                    <a:pt x="68" y="292"/>
                  </a:lnTo>
                  <a:lnTo>
                    <a:pt x="75" y="297"/>
                  </a:lnTo>
                  <a:lnTo>
                    <a:pt x="83" y="302"/>
                  </a:lnTo>
                  <a:lnTo>
                    <a:pt x="92" y="307"/>
                  </a:lnTo>
                  <a:lnTo>
                    <a:pt x="99" y="312"/>
                  </a:lnTo>
                  <a:lnTo>
                    <a:pt x="108" y="316"/>
                  </a:lnTo>
                  <a:lnTo>
                    <a:pt x="117" y="319"/>
                  </a:lnTo>
                  <a:lnTo>
                    <a:pt x="127" y="322"/>
                  </a:lnTo>
                  <a:lnTo>
                    <a:pt x="136" y="325"/>
                  </a:lnTo>
                  <a:lnTo>
                    <a:pt x="146" y="328"/>
                  </a:lnTo>
                  <a:lnTo>
                    <a:pt x="155" y="330"/>
                  </a:lnTo>
                  <a:lnTo>
                    <a:pt x="166" y="332"/>
                  </a:lnTo>
                  <a:lnTo>
                    <a:pt x="176" y="333"/>
                  </a:lnTo>
                  <a:lnTo>
                    <a:pt x="186" y="334"/>
                  </a:lnTo>
                  <a:lnTo>
                    <a:pt x="197" y="335"/>
                  </a:lnTo>
                  <a:lnTo>
                    <a:pt x="208" y="335"/>
                  </a:lnTo>
                  <a:lnTo>
                    <a:pt x="219" y="335"/>
                  </a:lnTo>
                  <a:lnTo>
                    <a:pt x="229" y="334"/>
                  </a:lnTo>
                  <a:lnTo>
                    <a:pt x="239" y="333"/>
                  </a:lnTo>
                  <a:lnTo>
                    <a:pt x="249" y="332"/>
                  </a:lnTo>
                  <a:lnTo>
                    <a:pt x="260" y="330"/>
                  </a:lnTo>
                  <a:lnTo>
                    <a:pt x="270" y="328"/>
                  </a:lnTo>
                  <a:lnTo>
                    <a:pt x="279" y="325"/>
                  </a:lnTo>
                  <a:lnTo>
                    <a:pt x="289" y="322"/>
                  </a:lnTo>
                  <a:lnTo>
                    <a:pt x="298" y="319"/>
                  </a:lnTo>
                  <a:lnTo>
                    <a:pt x="307" y="316"/>
                  </a:lnTo>
                  <a:lnTo>
                    <a:pt x="316" y="312"/>
                  </a:lnTo>
                  <a:lnTo>
                    <a:pt x="323" y="307"/>
                  </a:lnTo>
                  <a:lnTo>
                    <a:pt x="332" y="302"/>
                  </a:lnTo>
                  <a:lnTo>
                    <a:pt x="340" y="297"/>
                  </a:lnTo>
                  <a:lnTo>
                    <a:pt x="347" y="292"/>
                  </a:lnTo>
                  <a:lnTo>
                    <a:pt x="355" y="286"/>
                  </a:lnTo>
                  <a:lnTo>
                    <a:pt x="361" y="281"/>
                  </a:lnTo>
                  <a:lnTo>
                    <a:pt x="368" y="275"/>
                  </a:lnTo>
                  <a:lnTo>
                    <a:pt x="374" y="269"/>
                  </a:lnTo>
                  <a:lnTo>
                    <a:pt x="381" y="261"/>
                  </a:lnTo>
                  <a:lnTo>
                    <a:pt x="386" y="255"/>
                  </a:lnTo>
                  <a:lnTo>
                    <a:pt x="391" y="248"/>
                  </a:lnTo>
                  <a:lnTo>
                    <a:pt x="395" y="241"/>
                  </a:lnTo>
                  <a:lnTo>
                    <a:pt x="400" y="232"/>
                  </a:lnTo>
                  <a:lnTo>
                    <a:pt x="403" y="225"/>
                  </a:lnTo>
                  <a:lnTo>
                    <a:pt x="406" y="217"/>
                  </a:lnTo>
                  <a:lnTo>
                    <a:pt x="409" y="210"/>
                  </a:lnTo>
                  <a:lnTo>
                    <a:pt x="411" y="202"/>
                  </a:lnTo>
                  <a:lnTo>
                    <a:pt x="414" y="193"/>
                  </a:lnTo>
                  <a:lnTo>
                    <a:pt x="415" y="185"/>
                  </a:lnTo>
                  <a:lnTo>
                    <a:pt x="415" y="176"/>
                  </a:lnTo>
                  <a:lnTo>
                    <a:pt x="416" y="16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604" name="Freeform 153">
              <a:extLst>
                <a:ext uri="{FF2B5EF4-FFF2-40B4-BE49-F238E27FC236}">
                  <a16:creationId xmlns:a16="http://schemas.microsoft.com/office/drawing/2014/main" id="{9D93AF07-2166-4B3E-8879-A5B1076D4D18}"/>
                </a:ext>
              </a:extLst>
            </p:cNvPr>
            <p:cNvSpPr>
              <a:spLocks/>
            </p:cNvSpPr>
            <p:nvPr/>
          </p:nvSpPr>
          <p:spPr bwMode="auto">
            <a:xfrm>
              <a:off x="1248" y="384"/>
              <a:ext cx="144" cy="144"/>
            </a:xfrm>
            <a:custGeom>
              <a:avLst/>
              <a:gdLst>
                <a:gd name="T0" fmla="*/ 6 w 416"/>
                <a:gd name="T1" fmla="*/ 5 h 335"/>
                <a:gd name="T2" fmla="*/ 6 w 416"/>
                <a:gd name="T3" fmla="*/ 4 h 335"/>
                <a:gd name="T4" fmla="*/ 6 w 416"/>
                <a:gd name="T5" fmla="*/ 3 h 335"/>
                <a:gd name="T6" fmla="*/ 6 w 416"/>
                <a:gd name="T7" fmla="*/ 3 h 335"/>
                <a:gd name="T8" fmla="*/ 5 w 416"/>
                <a:gd name="T9" fmla="*/ 2 h 335"/>
                <a:gd name="T10" fmla="*/ 5 w 416"/>
                <a:gd name="T11" fmla="*/ 1 h 335"/>
                <a:gd name="T12" fmla="*/ 5 w 416"/>
                <a:gd name="T13" fmla="*/ 1 h 335"/>
                <a:gd name="T14" fmla="*/ 4 w 416"/>
                <a:gd name="T15" fmla="*/ 0 h 335"/>
                <a:gd name="T16" fmla="*/ 4 w 416"/>
                <a:gd name="T17" fmla="*/ 0 h 335"/>
                <a:gd name="T18" fmla="*/ 3 w 416"/>
                <a:gd name="T19" fmla="*/ 0 h 335"/>
                <a:gd name="T20" fmla="*/ 3 w 416"/>
                <a:gd name="T21" fmla="*/ 0 h 335"/>
                <a:gd name="T22" fmla="*/ 2 w 416"/>
                <a:gd name="T23" fmla="*/ 0 h 335"/>
                <a:gd name="T24" fmla="*/ 2 w 416"/>
                <a:gd name="T25" fmla="*/ 0 h 335"/>
                <a:gd name="T26" fmla="*/ 2 w 416"/>
                <a:gd name="T27" fmla="*/ 0 h 335"/>
                <a:gd name="T28" fmla="*/ 1 w 416"/>
                <a:gd name="T29" fmla="*/ 1 h 335"/>
                <a:gd name="T30" fmla="*/ 1 w 416"/>
                <a:gd name="T31" fmla="*/ 1 h 335"/>
                <a:gd name="T32" fmla="*/ 1 w 416"/>
                <a:gd name="T33" fmla="*/ 2 h 335"/>
                <a:gd name="T34" fmla="*/ 0 w 416"/>
                <a:gd name="T35" fmla="*/ 3 h 335"/>
                <a:gd name="T36" fmla="*/ 0 w 416"/>
                <a:gd name="T37" fmla="*/ 3 h 335"/>
                <a:gd name="T38" fmla="*/ 0 w 416"/>
                <a:gd name="T39" fmla="*/ 4 h 335"/>
                <a:gd name="T40" fmla="*/ 0 w 416"/>
                <a:gd name="T41" fmla="*/ 5 h 335"/>
                <a:gd name="T42" fmla="*/ 0 w 416"/>
                <a:gd name="T43" fmla="*/ 6 h 335"/>
                <a:gd name="T44" fmla="*/ 0 w 416"/>
                <a:gd name="T45" fmla="*/ 7 h 335"/>
                <a:gd name="T46" fmla="*/ 0 w 416"/>
                <a:gd name="T47" fmla="*/ 8 h 335"/>
                <a:gd name="T48" fmla="*/ 0 w 416"/>
                <a:gd name="T49" fmla="*/ 9 h 335"/>
                <a:gd name="T50" fmla="*/ 1 w 416"/>
                <a:gd name="T51" fmla="*/ 9 h 335"/>
                <a:gd name="T52" fmla="*/ 1 w 416"/>
                <a:gd name="T53" fmla="*/ 10 h 335"/>
                <a:gd name="T54" fmla="*/ 1 w 416"/>
                <a:gd name="T55" fmla="*/ 10 h 335"/>
                <a:gd name="T56" fmla="*/ 2 w 416"/>
                <a:gd name="T57" fmla="*/ 11 h 335"/>
                <a:gd name="T58" fmla="*/ 2 w 416"/>
                <a:gd name="T59" fmla="*/ 11 h 335"/>
                <a:gd name="T60" fmla="*/ 2 w 416"/>
                <a:gd name="T61" fmla="*/ 11 h 335"/>
                <a:gd name="T62" fmla="*/ 3 w 416"/>
                <a:gd name="T63" fmla="*/ 12 h 335"/>
                <a:gd name="T64" fmla="*/ 3 w 416"/>
                <a:gd name="T65" fmla="*/ 12 h 335"/>
                <a:gd name="T66" fmla="*/ 4 w 416"/>
                <a:gd name="T67" fmla="*/ 11 h 335"/>
                <a:gd name="T68" fmla="*/ 4 w 416"/>
                <a:gd name="T69" fmla="*/ 11 h 335"/>
                <a:gd name="T70" fmla="*/ 5 w 416"/>
                <a:gd name="T71" fmla="*/ 11 h 335"/>
                <a:gd name="T72" fmla="*/ 5 w 416"/>
                <a:gd name="T73" fmla="*/ 10 h 335"/>
                <a:gd name="T74" fmla="*/ 5 w 416"/>
                <a:gd name="T75" fmla="*/ 9 h 335"/>
                <a:gd name="T76" fmla="*/ 6 w 416"/>
                <a:gd name="T77" fmla="*/ 9 h 335"/>
                <a:gd name="T78" fmla="*/ 6 w 416"/>
                <a:gd name="T79" fmla="*/ 8 h 335"/>
                <a:gd name="T80" fmla="*/ 6 w 416"/>
                <a:gd name="T81" fmla="*/ 7 h 335"/>
                <a:gd name="T82" fmla="*/ 6 w 416"/>
                <a:gd name="T83" fmla="*/ 6 h 335"/>
                <a:gd name="T84" fmla="*/ 6 w 416"/>
                <a:gd name="T85" fmla="*/ 6 h 3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6"/>
                <a:gd name="T130" fmla="*/ 0 h 335"/>
                <a:gd name="T131" fmla="*/ 416 w 416"/>
                <a:gd name="T132" fmla="*/ 335 h 3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6" h="335">
                  <a:moveTo>
                    <a:pt x="416" y="168"/>
                  </a:moveTo>
                  <a:lnTo>
                    <a:pt x="415" y="158"/>
                  </a:lnTo>
                  <a:lnTo>
                    <a:pt x="415" y="150"/>
                  </a:lnTo>
                  <a:lnTo>
                    <a:pt x="414" y="142"/>
                  </a:lnTo>
                  <a:lnTo>
                    <a:pt x="411" y="134"/>
                  </a:lnTo>
                  <a:lnTo>
                    <a:pt x="409" y="125"/>
                  </a:lnTo>
                  <a:lnTo>
                    <a:pt x="406" y="117"/>
                  </a:lnTo>
                  <a:lnTo>
                    <a:pt x="403" y="110"/>
                  </a:lnTo>
                  <a:lnTo>
                    <a:pt x="400" y="102"/>
                  </a:lnTo>
                  <a:lnTo>
                    <a:pt x="395" y="94"/>
                  </a:lnTo>
                  <a:lnTo>
                    <a:pt x="391" y="87"/>
                  </a:lnTo>
                  <a:lnTo>
                    <a:pt x="386" y="80"/>
                  </a:lnTo>
                  <a:lnTo>
                    <a:pt x="381" y="74"/>
                  </a:lnTo>
                  <a:lnTo>
                    <a:pt x="374" y="67"/>
                  </a:lnTo>
                  <a:lnTo>
                    <a:pt x="368" y="61"/>
                  </a:lnTo>
                  <a:lnTo>
                    <a:pt x="361" y="54"/>
                  </a:lnTo>
                  <a:lnTo>
                    <a:pt x="355" y="48"/>
                  </a:lnTo>
                  <a:lnTo>
                    <a:pt x="347" y="43"/>
                  </a:lnTo>
                  <a:lnTo>
                    <a:pt x="340" y="38"/>
                  </a:lnTo>
                  <a:lnTo>
                    <a:pt x="332" y="33"/>
                  </a:lnTo>
                  <a:lnTo>
                    <a:pt x="323" y="28"/>
                  </a:lnTo>
                  <a:lnTo>
                    <a:pt x="316" y="23"/>
                  </a:lnTo>
                  <a:lnTo>
                    <a:pt x="307" y="19"/>
                  </a:lnTo>
                  <a:lnTo>
                    <a:pt x="298" y="16"/>
                  </a:lnTo>
                  <a:lnTo>
                    <a:pt x="289" y="12"/>
                  </a:lnTo>
                  <a:lnTo>
                    <a:pt x="279" y="9"/>
                  </a:lnTo>
                  <a:lnTo>
                    <a:pt x="270" y="7"/>
                  </a:lnTo>
                  <a:lnTo>
                    <a:pt x="260" y="5"/>
                  </a:lnTo>
                  <a:lnTo>
                    <a:pt x="249" y="3"/>
                  </a:lnTo>
                  <a:lnTo>
                    <a:pt x="239" y="1"/>
                  </a:lnTo>
                  <a:lnTo>
                    <a:pt x="229" y="0"/>
                  </a:lnTo>
                  <a:lnTo>
                    <a:pt x="219" y="0"/>
                  </a:lnTo>
                  <a:lnTo>
                    <a:pt x="208" y="0"/>
                  </a:lnTo>
                  <a:lnTo>
                    <a:pt x="197" y="0"/>
                  </a:lnTo>
                  <a:lnTo>
                    <a:pt x="186" y="0"/>
                  </a:lnTo>
                  <a:lnTo>
                    <a:pt x="176" y="1"/>
                  </a:lnTo>
                  <a:lnTo>
                    <a:pt x="166" y="3"/>
                  </a:lnTo>
                  <a:lnTo>
                    <a:pt x="155" y="5"/>
                  </a:lnTo>
                  <a:lnTo>
                    <a:pt x="146" y="7"/>
                  </a:lnTo>
                  <a:lnTo>
                    <a:pt x="136" y="9"/>
                  </a:lnTo>
                  <a:lnTo>
                    <a:pt x="127" y="12"/>
                  </a:lnTo>
                  <a:lnTo>
                    <a:pt x="117" y="16"/>
                  </a:lnTo>
                  <a:lnTo>
                    <a:pt x="108" y="19"/>
                  </a:lnTo>
                  <a:lnTo>
                    <a:pt x="99" y="23"/>
                  </a:lnTo>
                  <a:lnTo>
                    <a:pt x="92" y="28"/>
                  </a:lnTo>
                  <a:lnTo>
                    <a:pt x="83" y="33"/>
                  </a:lnTo>
                  <a:lnTo>
                    <a:pt x="75" y="38"/>
                  </a:lnTo>
                  <a:lnTo>
                    <a:pt x="68" y="43"/>
                  </a:lnTo>
                  <a:lnTo>
                    <a:pt x="61" y="48"/>
                  </a:lnTo>
                  <a:lnTo>
                    <a:pt x="54" y="54"/>
                  </a:lnTo>
                  <a:lnTo>
                    <a:pt x="47" y="61"/>
                  </a:lnTo>
                  <a:lnTo>
                    <a:pt x="41" y="67"/>
                  </a:lnTo>
                  <a:lnTo>
                    <a:pt x="36" y="74"/>
                  </a:lnTo>
                  <a:lnTo>
                    <a:pt x="29" y="80"/>
                  </a:lnTo>
                  <a:lnTo>
                    <a:pt x="24" y="87"/>
                  </a:lnTo>
                  <a:lnTo>
                    <a:pt x="20" y="94"/>
                  </a:lnTo>
                  <a:lnTo>
                    <a:pt x="17" y="102"/>
                  </a:lnTo>
                  <a:lnTo>
                    <a:pt x="13" y="110"/>
                  </a:lnTo>
                  <a:lnTo>
                    <a:pt x="9" y="117"/>
                  </a:lnTo>
                  <a:lnTo>
                    <a:pt x="6" y="125"/>
                  </a:lnTo>
                  <a:lnTo>
                    <a:pt x="4" y="134"/>
                  </a:lnTo>
                  <a:lnTo>
                    <a:pt x="3" y="142"/>
                  </a:lnTo>
                  <a:lnTo>
                    <a:pt x="1" y="150"/>
                  </a:lnTo>
                  <a:lnTo>
                    <a:pt x="0" y="158"/>
                  </a:lnTo>
                  <a:lnTo>
                    <a:pt x="0" y="168"/>
                  </a:lnTo>
                  <a:lnTo>
                    <a:pt x="0" y="176"/>
                  </a:lnTo>
                  <a:lnTo>
                    <a:pt x="1" y="185"/>
                  </a:lnTo>
                  <a:lnTo>
                    <a:pt x="3" y="193"/>
                  </a:lnTo>
                  <a:lnTo>
                    <a:pt x="4" y="202"/>
                  </a:lnTo>
                  <a:lnTo>
                    <a:pt x="6" y="210"/>
                  </a:lnTo>
                  <a:lnTo>
                    <a:pt x="9" y="217"/>
                  </a:lnTo>
                  <a:lnTo>
                    <a:pt x="13" y="225"/>
                  </a:lnTo>
                  <a:lnTo>
                    <a:pt x="17" y="232"/>
                  </a:lnTo>
                  <a:lnTo>
                    <a:pt x="20" y="241"/>
                  </a:lnTo>
                  <a:lnTo>
                    <a:pt x="24" y="248"/>
                  </a:lnTo>
                  <a:lnTo>
                    <a:pt x="29" y="255"/>
                  </a:lnTo>
                  <a:lnTo>
                    <a:pt x="36" y="261"/>
                  </a:lnTo>
                  <a:lnTo>
                    <a:pt x="41" y="269"/>
                  </a:lnTo>
                  <a:lnTo>
                    <a:pt x="47" y="275"/>
                  </a:lnTo>
                  <a:lnTo>
                    <a:pt x="54" y="281"/>
                  </a:lnTo>
                  <a:lnTo>
                    <a:pt x="61" y="286"/>
                  </a:lnTo>
                  <a:lnTo>
                    <a:pt x="68" y="292"/>
                  </a:lnTo>
                  <a:lnTo>
                    <a:pt x="75" y="297"/>
                  </a:lnTo>
                  <a:lnTo>
                    <a:pt x="83" y="302"/>
                  </a:lnTo>
                  <a:lnTo>
                    <a:pt x="92" y="307"/>
                  </a:lnTo>
                  <a:lnTo>
                    <a:pt x="99" y="312"/>
                  </a:lnTo>
                  <a:lnTo>
                    <a:pt x="108" y="316"/>
                  </a:lnTo>
                  <a:lnTo>
                    <a:pt x="117" y="319"/>
                  </a:lnTo>
                  <a:lnTo>
                    <a:pt x="127" y="322"/>
                  </a:lnTo>
                  <a:lnTo>
                    <a:pt x="136" y="325"/>
                  </a:lnTo>
                  <a:lnTo>
                    <a:pt x="146" y="328"/>
                  </a:lnTo>
                  <a:lnTo>
                    <a:pt x="155" y="330"/>
                  </a:lnTo>
                  <a:lnTo>
                    <a:pt x="166" y="332"/>
                  </a:lnTo>
                  <a:lnTo>
                    <a:pt x="176" y="333"/>
                  </a:lnTo>
                  <a:lnTo>
                    <a:pt x="186" y="334"/>
                  </a:lnTo>
                  <a:lnTo>
                    <a:pt x="197" y="335"/>
                  </a:lnTo>
                  <a:lnTo>
                    <a:pt x="208" y="335"/>
                  </a:lnTo>
                  <a:lnTo>
                    <a:pt x="219" y="335"/>
                  </a:lnTo>
                  <a:lnTo>
                    <a:pt x="229" y="334"/>
                  </a:lnTo>
                  <a:lnTo>
                    <a:pt x="239" y="333"/>
                  </a:lnTo>
                  <a:lnTo>
                    <a:pt x="249" y="332"/>
                  </a:lnTo>
                  <a:lnTo>
                    <a:pt x="260" y="330"/>
                  </a:lnTo>
                  <a:lnTo>
                    <a:pt x="270" y="328"/>
                  </a:lnTo>
                  <a:lnTo>
                    <a:pt x="279" y="325"/>
                  </a:lnTo>
                  <a:lnTo>
                    <a:pt x="289" y="322"/>
                  </a:lnTo>
                  <a:lnTo>
                    <a:pt x="298" y="319"/>
                  </a:lnTo>
                  <a:lnTo>
                    <a:pt x="307" y="316"/>
                  </a:lnTo>
                  <a:lnTo>
                    <a:pt x="316" y="312"/>
                  </a:lnTo>
                  <a:lnTo>
                    <a:pt x="323" y="307"/>
                  </a:lnTo>
                  <a:lnTo>
                    <a:pt x="332" y="302"/>
                  </a:lnTo>
                  <a:lnTo>
                    <a:pt x="340" y="297"/>
                  </a:lnTo>
                  <a:lnTo>
                    <a:pt x="347" y="292"/>
                  </a:lnTo>
                  <a:lnTo>
                    <a:pt x="355" y="286"/>
                  </a:lnTo>
                  <a:lnTo>
                    <a:pt x="361" y="281"/>
                  </a:lnTo>
                  <a:lnTo>
                    <a:pt x="368" y="275"/>
                  </a:lnTo>
                  <a:lnTo>
                    <a:pt x="374" y="269"/>
                  </a:lnTo>
                  <a:lnTo>
                    <a:pt x="381" y="261"/>
                  </a:lnTo>
                  <a:lnTo>
                    <a:pt x="386" y="255"/>
                  </a:lnTo>
                  <a:lnTo>
                    <a:pt x="391" y="248"/>
                  </a:lnTo>
                  <a:lnTo>
                    <a:pt x="395" y="241"/>
                  </a:lnTo>
                  <a:lnTo>
                    <a:pt x="400" y="232"/>
                  </a:lnTo>
                  <a:lnTo>
                    <a:pt x="403" y="225"/>
                  </a:lnTo>
                  <a:lnTo>
                    <a:pt x="406" y="217"/>
                  </a:lnTo>
                  <a:lnTo>
                    <a:pt x="409" y="210"/>
                  </a:lnTo>
                  <a:lnTo>
                    <a:pt x="411" y="202"/>
                  </a:lnTo>
                  <a:lnTo>
                    <a:pt x="414" y="193"/>
                  </a:lnTo>
                  <a:lnTo>
                    <a:pt x="415" y="185"/>
                  </a:lnTo>
                  <a:lnTo>
                    <a:pt x="415" y="176"/>
                  </a:lnTo>
                  <a:lnTo>
                    <a:pt x="416" y="168"/>
                  </a:lnTo>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605" name="Rectangle 154">
              <a:extLst>
                <a:ext uri="{FF2B5EF4-FFF2-40B4-BE49-F238E27FC236}">
                  <a16:creationId xmlns:a16="http://schemas.microsoft.com/office/drawing/2014/main" id="{4BBEC326-754F-431E-BF33-00BB3E4489B2}"/>
                </a:ext>
              </a:extLst>
            </p:cNvPr>
            <p:cNvSpPr>
              <a:spLocks noChangeArrowheads="1"/>
            </p:cNvSpPr>
            <p:nvPr/>
          </p:nvSpPr>
          <p:spPr bwMode="auto">
            <a:xfrm>
              <a:off x="1280" y="384"/>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10</a:t>
              </a:r>
              <a:endParaRPr lang="en-US" altLang="zh-CN" sz="1600">
                <a:latin typeface="Times New Roman" panose="02020603050405020304" pitchFamily="18" charset="0"/>
              </a:endParaRPr>
            </a:p>
          </p:txBody>
        </p:sp>
        <p:sp>
          <p:nvSpPr>
            <p:cNvPr id="147606" name="Rectangle 155">
              <a:extLst>
                <a:ext uri="{FF2B5EF4-FFF2-40B4-BE49-F238E27FC236}">
                  <a16:creationId xmlns:a16="http://schemas.microsoft.com/office/drawing/2014/main" id="{B5D7D7F4-8FE6-4FC1-A688-9D1A7D942199}"/>
                </a:ext>
              </a:extLst>
            </p:cNvPr>
            <p:cNvSpPr>
              <a:spLocks noChangeArrowheads="1"/>
            </p:cNvSpPr>
            <p:nvPr/>
          </p:nvSpPr>
          <p:spPr bwMode="auto">
            <a:xfrm>
              <a:off x="748" y="455"/>
              <a:ext cx="2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a:latin typeface="宋体" panose="02010600030101010101" pitchFamily="2" charset="-122"/>
                </a:rPr>
                <a:t>中断</a:t>
              </a:r>
              <a:endParaRPr lang="zh-CN" altLang="en-US" sz="1600">
                <a:latin typeface="Times New Roman" panose="02020603050405020304" pitchFamily="18" charset="0"/>
              </a:endParaRPr>
            </a:p>
          </p:txBody>
        </p:sp>
        <p:sp>
          <p:nvSpPr>
            <p:cNvPr id="147607" name="Line 156">
              <a:extLst>
                <a:ext uri="{FF2B5EF4-FFF2-40B4-BE49-F238E27FC236}">
                  <a16:creationId xmlns:a16="http://schemas.microsoft.com/office/drawing/2014/main" id="{4FDA6F3B-D94E-410C-A685-F4AD5A0C9AB4}"/>
                </a:ext>
              </a:extLst>
            </p:cNvPr>
            <p:cNvSpPr>
              <a:spLocks noChangeShapeType="1"/>
            </p:cNvSpPr>
            <p:nvPr/>
          </p:nvSpPr>
          <p:spPr bwMode="auto">
            <a:xfrm flipH="1">
              <a:off x="3215" y="429"/>
              <a:ext cx="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08" name="Freeform 157">
              <a:extLst>
                <a:ext uri="{FF2B5EF4-FFF2-40B4-BE49-F238E27FC236}">
                  <a16:creationId xmlns:a16="http://schemas.microsoft.com/office/drawing/2014/main" id="{4FC10DD7-F81A-417C-9AE9-0C6CDA45376F}"/>
                </a:ext>
              </a:extLst>
            </p:cNvPr>
            <p:cNvSpPr>
              <a:spLocks noChangeArrowheads="1"/>
            </p:cNvSpPr>
            <p:nvPr/>
          </p:nvSpPr>
          <p:spPr bwMode="auto">
            <a:xfrm>
              <a:off x="3166" y="417"/>
              <a:ext cx="54" cy="24"/>
            </a:xfrm>
            <a:custGeom>
              <a:avLst/>
              <a:gdLst>
                <a:gd name="T0" fmla="*/ 2 w 161"/>
                <a:gd name="T1" fmla="*/ 1 h 87"/>
                <a:gd name="T2" fmla="*/ 0 w 161"/>
                <a:gd name="T3" fmla="*/ 0 h 87"/>
                <a:gd name="T4" fmla="*/ 2 w 161"/>
                <a:gd name="T5" fmla="*/ 0 h 87"/>
                <a:gd name="T6" fmla="*/ 2 w 161"/>
                <a:gd name="T7" fmla="*/ 1 h 87"/>
                <a:gd name="T8" fmla="*/ 0 60000 65536"/>
                <a:gd name="T9" fmla="*/ 0 60000 65536"/>
                <a:gd name="T10" fmla="*/ 0 60000 65536"/>
                <a:gd name="T11" fmla="*/ 0 60000 65536"/>
                <a:gd name="T12" fmla="*/ 0 w 161"/>
                <a:gd name="T13" fmla="*/ 0 h 87"/>
                <a:gd name="T14" fmla="*/ 161 w 161"/>
                <a:gd name="T15" fmla="*/ 87 h 87"/>
              </a:gdLst>
              <a:ahLst/>
              <a:cxnLst>
                <a:cxn ang="T8">
                  <a:pos x="T0" y="T1"/>
                </a:cxn>
                <a:cxn ang="T9">
                  <a:pos x="T2" y="T3"/>
                </a:cxn>
                <a:cxn ang="T10">
                  <a:pos x="T4" y="T5"/>
                </a:cxn>
                <a:cxn ang="T11">
                  <a:pos x="T6" y="T7"/>
                </a:cxn>
              </a:cxnLst>
              <a:rect l="T12" t="T13" r="T14" b="T15"/>
              <a:pathLst>
                <a:path w="161" h="87">
                  <a:moveTo>
                    <a:pt x="161" y="87"/>
                  </a:moveTo>
                  <a:lnTo>
                    <a:pt x="0" y="44"/>
                  </a:lnTo>
                  <a:lnTo>
                    <a:pt x="161" y="0"/>
                  </a:lnTo>
                  <a:lnTo>
                    <a:pt x="161" y="87"/>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609" name="Line 158">
              <a:extLst>
                <a:ext uri="{FF2B5EF4-FFF2-40B4-BE49-F238E27FC236}">
                  <a16:creationId xmlns:a16="http://schemas.microsoft.com/office/drawing/2014/main" id="{CD903DAD-E9E8-46CA-8272-231CD9BDCF2D}"/>
                </a:ext>
              </a:extLst>
            </p:cNvPr>
            <p:cNvSpPr>
              <a:spLocks noChangeShapeType="1"/>
            </p:cNvSpPr>
            <p:nvPr/>
          </p:nvSpPr>
          <p:spPr bwMode="auto">
            <a:xfrm flipH="1">
              <a:off x="95" y="479"/>
              <a:ext cx="51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10" name="Freeform 159">
              <a:extLst>
                <a:ext uri="{FF2B5EF4-FFF2-40B4-BE49-F238E27FC236}">
                  <a16:creationId xmlns:a16="http://schemas.microsoft.com/office/drawing/2014/main" id="{75BB129C-AD92-4D95-9CFE-B868D925FF06}"/>
                </a:ext>
              </a:extLst>
            </p:cNvPr>
            <p:cNvSpPr>
              <a:spLocks noChangeArrowheads="1"/>
            </p:cNvSpPr>
            <p:nvPr/>
          </p:nvSpPr>
          <p:spPr bwMode="auto">
            <a:xfrm>
              <a:off x="597" y="470"/>
              <a:ext cx="27" cy="18"/>
            </a:xfrm>
            <a:custGeom>
              <a:avLst/>
              <a:gdLst>
                <a:gd name="T0" fmla="*/ 0 w 80"/>
                <a:gd name="T1" fmla="*/ 0 h 65"/>
                <a:gd name="T2" fmla="*/ 0 w 80"/>
                <a:gd name="T3" fmla="*/ 0 h 65"/>
                <a:gd name="T4" fmla="*/ 0 w 80"/>
                <a:gd name="T5" fmla="*/ 0 h 65"/>
                <a:gd name="T6" fmla="*/ 0 w 80"/>
                <a:gd name="T7" fmla="*/ 0 h 65"/>
                <a:gd name="T8" fmla="*/ 0 w 80"/>
                <a:gd name="T9" fmla="*/ 0 h 65"/>
                <a:gd name="T10" fmla="*/ 0 w 80"/>
                <a:gd name="T11" fmla="*/ 0 h 65"/>
                <a:gd name="T12" fmla="*/ 0 w 80"/>
                <a:gd name="T13" fmla="*/ 0 h 65"/>
                <a:gd name="T14" fmla="*/ 0 w 80"/>
                <a:gd name="T15" fmla="*/ 0 h 65"/>
                <a:gd name="T16" fmla="*/ 0 w 80"/>
                <a:gd name="T17" fmla="*/ 0 h 65"/>
                <a:gd name="T18" fmla="*/ 0 w 80"/>
                <a:gd name="T19" fmla="*/ 0 h 65"/>
                <a:gd name="T20" fmla="*/ 0 w 80"/>
                <a:gd name="T21" fmla="*/ 0 h 65"/>
                <a:gd name="T22" fmla="*/ 0 w 80"/>
                <a:gd name="T23" fmla="*/ 0 h 65"/>
                <a:gd name="T24" fmla="*/ 0 w 80"/>
                <a:gd name="T25" fmla="*/ 0 h 65"/>
                <a:gd name="T26" fmla="*/ 0 w 80"/>
                <a:gd name="T27" fmla="*/ 0 h 65"/>
                <a:gd name="T28" fmla="*/ 1 w 80"/>
                <a:gd name="T29" fmla="*/ 0 h 65"/>
                <a:gd name="T30" fmla="*/ 1 w 80"/>
                <a:gd name="T31" fmla="*/ 0 h 65"/>
                <a:gd name="T32" fmla="*/ 1 w 80"/>
                <a:gd name="T33" fmla="*/ 0 h 65"/>
                <a:gd name="T34" fmla="*/ 1 w 80"/>
                <a:gd name="T35" fmla="*/ 0 h 65"/>
                <a:gd name="T36" fmla="*/ 1 w 80"/>
                <a:gd name="T37" fmla="*/ 0 h 65"/>
                <a:gd name="T38" fmla="*/ 1 w 80"/>
                <a:gd name="T39" fmla="*/ 0 h 65"/>
                <a:gd name="T40" fmla="*/ 1 w 80"/>
                <a:gd name="T41" fmla="*/ 0 h 65"/>
                <a:gd name="T42" fmla="*/ 1 w 80"/>
                <a:gd name="T43" fmla="*/ 0 h 65"/>
                <a:gd name="T44" fmla="*/ 1 w 80"/>
                <a:gd name="T45" fmla="*/ 0 h 65"/>
                <a:gd name="T46" fmla="*/ 1 w 80"/>
                <a:gd name="T47" fmla="*/ 0 h 65"/>
                <a:gd name="T48" fmla="*/ 1 w 80"/>
                <a:gd name="T49" fmla="*/ 0 h 65"/>
                <a:gd name="T50" fmla="*/ 1 w 80"/>
                <a:gd name="T51" fmla="*/ 0 h 65"/>
                <a:gd name="T52" fmla="*/ 1 w 80"/>
                <a:gd name="T53" fmla="*/ 0 h 65"/>
                <a:gd name="T54" fmla="*/ 1 w 80"/>
                <a:gd name="T55" fmla="*/ 0 h 65"/>
                <a:gd name="T56" fmla="*/ 1 w 80"/>
                <a:gd name="T57" fmla="*/ 0 h 65"/>
                <a:gd name="T58" fmla="*/ 1 w 80"/>
                <a:gd name="T59" fmla="*/ 0 h 65"/>
                <a:gd name="T60" fmla="*/ 1 w 80"/>
                <a:gd name="T61" fmla="*/ 0 h 65"/>
                <a:gd name="T62" fmla="*/ 1 w 80"/>
                <a:gd name="T63" fmla="*/ 0 h 65"/>
                <a:gd name="T64" fmla="*/ 1 w 80"/>
                <a:gd name="T65" fmla="*/ 0 h 65"/>
                <a:gd name="T66" fmla="*/ 1 w 80"/>
                <a:gd name="T67" fmla="*/ 0 h 65"/>
                <a:gd name="T68" fmla="*/ 1 w 80"/>
                <a:gd name="T69" fmla="*/ 0 h 65"/>
                <a:gd name="T70" fmla="*/ 1 w 80"/>
                <a:gd name="T71" fmla="*/ 0 h 65"/>
                <a:gd name="T72" fmla="*/ 1 w 80"/>
                <a:gd name="T73" fmla="*/ 0 h 65"/>
                <a:gd name="T74" fmla="*/ 1 w 80"/>
                <a:gd name="T75" fmla="*/ 0 h 65"/>
                <a:gd name="T76" fmla="*/ 1 w 80"/>
                <a:gd name="T77" fmla="*/ 0 h 65"/>
                <a:gd name="T78" fmla="*/ 1 w 80"/>
                <a:gd name="T79" fmla="*/ 0 h 65"/>
                <a:gd name="T80" fmla="*/ 1 w 80"/>
                <a:gd name="T81" fmla="*/ 0 h 65"/>
                <a:gd name="T82" fmla="*/ 1 w 80"/>
                <a:gd name="T83" fmla="*/ 0 h 65"/>
                <a:gd name="T84" fmla="*/ 1 w 80"/>
                <a:gd name="T85" fmla="*/ 0 h 65"/>
                <a:gd name="T86" fmla="*/ 1 w 80"/>
                <a:gd name="T87" fmla="*/ 0 h 65"/>
                <a:gd name="T88" fmla="*/ 0 w 80"/>
                <a:gd name="T89" fmla="*/ 0 h 65"/>
                <a:gd name="T90" fmla="*/ 0 w 80"/>
                <a:gd name="T91" fmla="*/ 0 h 65"/>
                <a:gd name="T92" fmla="*/ 0 w 80"/>
                <a:gd name="T93" fmla="*/ 0 h 65"/>
                <a:gd name="T94" fmla="*/ 0 w 80"/>
                <a:gd name="T95" fmla="*/ 0 h 65"/>
                <a:gd name="T96" fmla="*/ 0 w 80"/>
                <a:gd name="T97" fmla="*/ 0 h 65"/>
                <a:gd name="T98" fmla="*/ 0 w 80"/>
                <a:gd name="T99" fmla="*/ 0 h 65"/>
                <a:gd name="T100" fmla="*/ 0 w 80"/>
                <a:gd name="T101" fmla="*/ 0 h 65"/>
                <a:gd name="T102" fmla="*/ 0 w 80"/>
                <a:gd name="T103" fmla="*/ 0 h 65"/>
                <a:gd name="T104" fmla="*/ 0 w 80"/>
                <a:gd name="T105" fmla="*/ 0 h 65"/>
                <a:gd name="T106" fmla="*/ 0 w 80"/>
                <a:gd name="T107" fmla="*/ 0 h 65"/>
                <a:gd name="T108" fmla="*/ 0 w 80"/>
                <a:gd name="T109" fmla="*/ 0 h 65"/>
                <a:gd name="T110" fmla="*/ 0 w 80"/>
                <a:gd name="T111" fmla="*/ 0 h 65"/>
                <a:gd name="T112" fmla="*/ 0 w 80"/>
                <a:gd name="T113" fmla="*/ 0 h 65"/>
                <a:gd name="T114" fmla="*/ 0 w 80"/>
                <a:gd name="T115" fmla="*/ 0 h 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0"/>
                <a:gd name="T175" fmla="*/ 0 h 65"/>
                <a:gd name="T176" fmla="*/ 80 w 80"/>
                <a:gd name="T177" fmla="*/ 65 h 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0" h="65">
                  <a:moveTo>
                    <a:pt x="0" y="33"/>
                  </a:moveTo>
                  <a:lnTo>
                    <a:pt x="0" y="36"/>
                  </a:lnTo>
                  <a:lnTo>
                    <a:pt x="1" y="39"/>
                  </a:lnTo>
                  <a:lnTo>
                    <a:pt x="1" y="42"/>
                  </a:lnTo>
                  <a:lnTo>
                    <a:pt x="2" y="45"/>
                  </a:lnTo>
                  <a:lnTo>
                    <a:pt x="5" y="48"/>
                  </a:lnTo>
                  <a:lnTo>
                    <a:pt x="6" y="50"/>
                  </a:lnTo>
                  <a:lnTo>
                    <a:pt x="11" y="55"/>
                  </a:lnTo>
                  <a:lnTo>
                    <a:pt x="17" y="59"/>
                  </a:lnTo>
                  <a:lnTo>
                    <a:pt x="21" y="62"/>
                  </a:lnTo>
                  <a:lnTo>
                    <a:pt x="24" y="63"/>
                  </a:lnTo>
                  <a:lnTo>
                    <a:pt x="28" y="64"/>
                  </a:lnTo>
                  <a:lnTo>
                    <a:pt x="31" y="65"/>
                  </a:lnTo>
                  <a:lnTo>
                    <a:pt x="35" y="65"/>
                  </a:lnTo>
                  <a:lnTo>
                    <a:pt x="40" y="65"/>
                  </a:lnTo>
                  <a:lnTo>
                    <a:pt x="44" y="65"/>
                  </a:lnTo>
                  <a:lnTo>
                    <a:pt x="48" y="65"/>
                  </a:lnTo>
                  <a:lnTo>
                    <a:pt x="52" y="64"/>
                  </a:lnTo>
                  <a:lnTo>
                    <a:pt x="56" y="63"/>
                  </a:lnTo>
                  <a:lnTo>
                    <a:pt x="59" y="62"/>
                  </a:lnTo>
                  <a:lnTo>
                    <a:pt x="62" y="59"/>
                  </a:lnTo>
                  <a:lnTo>
                    <a:pt x="68" y="55"/>
                  </a:lnTo>
                  <a:lnTo>
                    <a:pt x="73" y="50"/>
                  </a:lnTo>
                  <a:lnTo>
                    <a:pt x="75" y="48"/>
                  </a:lnTo>
                  <a:lnTo>
                    <a:pt x="77" y="45"/>
                  </a:lnTo>
                  <a:lnTo>
                    <a:pt x="79" y="42"/>
                  </a:lnTo>
                  <a:lnTo>
                    <a:pt x="79" y="39"/>
                  </a:lnTo>
                  <a:lnTo>
                    <a:pt x="80" y="36"/>
                  </a:lnTo>
                  <a:lnTo>
                    <a:pt x="80" y="33"/>
                  </a:lnTo>
                  <a:lnTo>
                    <a:pt x="80" y="30"/>
                  </a:lnTo>
                  <a:lnTo>
                    <a:pt x="79" y="27"/>
                  </a:lnTo>
                  <a:lnTo>
                    <a:pt x="79" y="23"/>
                  </a:lnTo>
                  <a:lnTo>
                    <a:pt x="77" y="20"/>
                  </a:lnTo>
                  <a:lnTo>
                    <a:pt x="75" y="17"/>
                  </a:lnTo>
                  <a:lnTo>
                    <a:pt x="73" y="14"/>
                  </a:lnTo>
                  <a:lnTo>
                    <a:pt x="68" y="10"/>
                  </a:lnTo>
                  <a:lnTo>
                    <a:pt x="62" y="6"/>
                  </a:lnTo>
                  <a:lnTo>
                    <a:pt x="59" y="4"/>
                  </a:lnTo>
                  <a:lnTo>
                    <a:pt x="56" y="3"/>
                  </a:lnTo>
                  <a:lnTo>
                    <a:pt x="52" y="2"/>
                  </a:lnTo>
                  <a:lnTo>
                    <a:pt x="48" y="1"/>
                  </a:lnTo>
                  <a:lnTo>
                    <a:pt x="44" y="1"/>
                  </a:lnTo>
                  <a:lnTo>
                    <a:pt x="40" y="0"/>
                  </a:lnTo>
                  <a:lnTo>
                    <a:pt x="35" y="1"/>
                  </a:lnTo>
                  <a:lnTo>
                    <a:pt x="31" y="1"/>
                  </a:lnTo>
                  <a:lnTo>
                    <a:pt x="28" y="2"/>
                  </a:lnTo>
                  <a:lnTo>
                    <a:pt x="24" y="3"/>
                  </a:lnTo>
                  <a:lnTo>
                    <a:pt x="21" y="4"/>
                  </a:lnTo>
                  <a:lnTo>
                    <a:pt x="17" y="6"/>
                  </a:lnTo>
                  <a:lnTo>
                    <a:pt x="11" y="10"/>
                  </a:lnTo>
                  <a:lnTo>
                    <a:pt x="6" y="14"/>
                  </a:lnTo>
                  <a:lnTo>
                    <a:pt x="5" y="17"/>
                  </a:lnTo>
                  <a:lnTo>
                    <a:pt x="2" y="20"/>
                  </a:lnTo>
                  <a:lnTo>
                    <a:pt x="1" y="23"/>
                  </a:lnTo>
                  <a:lnTo>
                    <a:pt x="1" y="27"/>
                  </a:lnTo>
                  <a:lnTo>
                    <a:pt x="0" y="30"/>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611" name="Rectangle 160">
              <a:extLst>
                <a:ext uri="{FF2B5EF4-FFF2-40B4-BE49-F238E27FC236}">
                  <a16:creationId xmlns:a16="http://schemas.microsoft.com/office/drawing/2014/main" id="{108BCF47-1671-4C05-AA6A-A503F918F93E}"/>
                </a:ext>
              </a:extLst>
            </p:cNvPr>
            <p:cNvSpPr>
              <a:spLocks noChangeArrowheads="1"/>
            </p:cNvSpPr>
            <p:nvPr/>
          </p:nvSpPr>
          <p:spPr bwMode="auto">
            <a:xfrm>
              <a:off x="2005" y="2433"/>
              <a:ext cx="123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宋体" panose="02010600030101010101" pitchFamily="2" charset="-122"/>
                </a:rPr>
                <a:t>图</a:t>
              </a:r>
              <a:r>
                <a:rPr lang="en-US" altLang="zh-CN" sz="1400">
                  <a:latin typeface="宋体" panose="02010600030101010101" pitchFamily="2" charset="-122"/>
                </a:rPr>
                <a:t>7.30 </a:t>
              </a:r>
              <a:r>
                <a:rPr lang="zh-CN" altLang="en-US" sz="1400">
                  <a:latin typeface="宋体" panose="02010600030101010101" pitchFamily="2" charset="-122"/>
                </a:rPr>
                <a:t>程序中断方式基本接口</a:t>
              </a:r>
              <a:endParaRPr lang="zh-CN" altLang="en-US" sz="1400">
                <a:latin typeface="Times New Roman" panose="02020603050405020304" pitchFamily="18" charset="0"/>
              </a:endParaRPr>
            </a:p>
          </p:txBody>
        </p:sp>
        <p:sp>
          <p:nvSpPr>
            <p:cNvPr id="147612" name="Line 161">
              <a:extLst>
                <a:ext uri="{FF2B5EF4-FFF2-40B4-BE49-F238E27FC236}">
                  <a16:creationId xmlns:a16="http://schemas.microsoft.com/office/drawing/2014/main" id="{323C2058-B293-4DFB-B6BD-9167A72BDFAA}"/>
                </a:ext>
              </a:extLst>
            </p:cNvPr>
            <p:cNvSpPr>
              <a:spLocks noChangeShapeType="1"/>
            </p:cNvSpPr>
            <p:nvPr/>
          </p:nvSpPr>
          <p:spPr bwMode="auto">
            <a:xfrm>
              <a:off x="1544" y="2013"/>
              <a:ext cx="1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613" name="Line 162">
              <a:extLst>
                <a:ext uri="{FF2B5EF4-FFF2-40B4-BE49-F238E27FC236}">
                  <a16:creationId xmlns:a16="http://schemas.microsoft.com/office/drawing/2014/main" id="{45B4DAB1-5C6A-463E-B458-D163EAC4BFF9}"/>
                </a:ext>
              </a:extLst>
            </p:cNvPr>
            <p:cNvSpPr>
              <a:spLocks noChangeShapeType="1"/>
            </p:cNvSpPr>
            <p:nvPr/>
          </p:nvSpPr>
          <p:spPr bwMode="auto">
            <a:xfrm>
              <a:off x="3072" y="204"/>
              <a:ext cx="72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47614" name="Line 163">
              <a:extLst>
                <a:ext uri="{FF2B5EF4-FFF2-40B4-BE49-F238E27FC236}">
                  <a16:creationId xmlns:a16="http://schemas.microsoft.com/office/drawing/2014/main" id="{E0AFA2FE-A767-4FF9-B5CF-92C7D460A472}"/>
                </a:ext>
              </a:extLst>
            </p:cNvPr>
            <p:cNvSpPr>
              <a:spLocks noChangeShapeType="1"/>
            </p:cNvSpPr>
            <p:nvPr/>
          </p:nvSpPr>
          <p:spPr bwMode="auto">
            <a:xfrm>
              <a:off x="3072" y="204"/>
              <a:ext cx="0" cy="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47615" name="Group 164">
              <a:extLst>
                <a:ext uri="{FF2B5EF4-FFF2-40B4-BE49-F238E27FC236}">
                  <a16:creationId xmlns:a16="http://schemas.microsoft.com/office/drawing/2014/main" id="{47446606-7A97-4CC5-A39E-B23FB3FC1BF3}"/>
                </a:ext>
              </a:extLst>
            </p:cNvPr>
            <p:cNvGrpSpPr>
              <a:grpSpLocks/>
            </p:cNvGrpSpPr>
            <p:nvPr/>
          </p:nvGrpSpPr>
          <p:grpSpPr bwMode="auto">
            <a:xfrm>
              <a:off x="977" y="274"/>
              <a:ext cx="2264" cy="666"/>
              <a:chOff x="0" y="0"/>
              <a:chExt cx="2264" cy="666"/>
            </a:xfrm>
          </p:grpSpPr>
          <p:sp>
            <p:nvSpPr>
              <p:cNvPr id="147617" name="Freeform 165">
                <a:extLst>
                  <a:ext uri="{FF2B5EF4-FFF2-40B4-BE49-F238E27FC236}">
                    <a16:creationId xmlns:a16="http://schemas.microsoft.com/office/drawing/2014/main" id="{6F8A4E86-476C-412F-A384-BB7FAE51313A}"/>
                  </a:ext>
                </a:extLst>
              </p:cNvPr>
              <p:cNvSpPr>
                <a:spLocks/>
              </p:cNvSpPr>
              <p:nvPr/>
            </p:nvSpPr>
            <p:spPr bwMode="auto">
              <a:xfrm>
                <a:off x="1493" y="158"/>
                <a:ext cx="771" cy="206"/>
              </a:xfrm>
              <a:custGeom>
                <a:avLst/>
                <a:gdLst>
                  <a:gd name="T0" fmla="*/ 0 w 2312"/>
                  <a:gd name="T1" fmla="*/ 5 h 725"/>
                  <a:gd name="T2" fmla="*/ 29 w 2312"/>
                  <a:gd name="T3" fmla="*/ 5 h 725"/>
                  <a:gd name="T4" fmla="*/ 29 w 2312"/>
                  <a:gd name="T5" fmla="*/ 0 h 725"/>
                  <a:gd name="T6" fmla="*/ 25 w 2312"/>
                  <a:gd name="T7" fmla="*/ 0 h 725"/>
                  <a:gd name="T8" fmla="*/ 0 60000 65536"/>
                  <a:gd name="T9" fmla="*/ 0 60000 65536"/>
                  <a:gd name="T10" fmla="*/ 0 60000 65536"/>
                  <a:gd name="T11" fmla="*/ 0 60000 65536"/>
                  <a:gd name="T12" fmla="*/ 0 w 2312"/>
                  <a:gd name="T13" fmla="*/ 0 h 725"/>
                  <a:gd name="T14" fmla="*/ 2312 w 2312"/>
                  <a:gd name="T15" fmla="*/ 725 h 725"/>
                </a:gdLst>
                <a:ahLst/>
                <a:cxnLst>
                  <a:cxn ang="T8">
                    <a:pos x="T0" y="T1"/>
                  </a:cxn>
                  <a:cxn ang="T9">
                    <a:pos x="T2" y="T3"/>
                  </a:cxn>
                  <a:cxn ang="T10">
                    <a:pos x="T4" y="T5"/>
                  </a:cxn>
                  <a:cxn ang="T11">
                    <a:pos x="T6" y="T7"/>
                  </a:cxn>
                </a:cxnLst>
                <a:rect l="T12" t="T13" r="T14" b="T15"/>
                <a:pathLst>
                  <a:path w="2312" h="725">
                    <a:moveTo>
                      <a:pt x="0" y="725"/>
                    </a:moveTo>
                    <a:lnTo>
                      <a:pt x="2312" y="725"/>
                    </a:lnTo>
                    <a:lnTo>
                      <a:pt x="2312" y="0"/>
                    </a:lnTo>
                    <a:lnTo>
                      <a:pt x="2051" y="0"/>
                    </a:lnTo>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618" name="Freeform 166">
                <a:extLst>
                  <a:ext uri="{FF2B5EF4-FFF2-40B4-BE49-F238E27FC236}">
                    <a16:creationId xmlns:a16="http://schemas.microsoft.com/office/drawing/2014/main" id="{69037017-07E0-4D6D-B350-2259D1EDEEC1}"/>
                  </a:ext>
                </a:extLst>
              </p:cNvPr>
              <p:cNvSpPr>
                <a:spLocks/>
              </p:cNvSpPr>
              <p:nvPr/>
            </p:nvSpPr>
            <p:spPr bwMode="auto">
              <a:xfrm>
                <a:off x="0" y="0"/>
                <a:ext cx="1532" cy="653"/>
              </a:xfrm>
              <a:custGeom>
                <a:avLst/>
                <a:gdLst>
                  <a:gd name="T0" fmla="*/ 0 w 4595"/>
                  <a:gd name="T1" fmla="*/ 0 h 2306"/>
                  <a:gd name="T2" fmla="*/ 55 w 4595"/>
                  <a:gd name="T3" fmla="*/ 0 h 2306"/>
                  <a:gd name="T4" fmla="*/ 55 w 4595"/>
                  <a:gd name="T5" fmla="*/ 15 h 2306"/>
                  <a:gd name="T6" fmla="*/ 57 w 4595"/>
                  <a:gd name="T7" fmla="*/ 15 h 2306"/>
                  <a:gd name="T8" fmla="*/ 0 60000 65536"/>
                  <a:gd name="T9" fmla="*/ 0 60000 65536"/>
                  <a:gd name="T10" fmla="*/ 0 60000 65536"/>
                  <a:gd name="T11" fmla="*/ 0 60000 65536"/>
                  <a:gd name="T12" fmla="*/ 0 w 4595"/>
                  <a:gd name="T13" fmla="*/ 0 h 2306"/>
                  <a:gd name="T14" fmla="*/ 4595 w 4595"/>
                  <a:gd name="T15" fmla="*/ 2306 h 2306"/>
                </a:gdLst>
                <a:ahLst/>
                <a:cxnLst>
                  <a:cxn ang="T8">
                    <a:pos x="T0" y="T1"/>
                  </a:cxn>
                  <a:cxn ang="T9">
                    <a:pos x="T2" y="T3"/>
                  </a:cxn>
                  <a:cxn ang="T10">
                    <a:pos x="T4" y="T5"/>
                  </a:cxn>
                  <a:cxn ang="T11">
                    <a:pos x="T6" y="T7"/>
                  </a:cxn>
                </a:cxnLst>
                <a:rect l="T12" t="T13" r="T14" b="T15"/>
                <a:pathLst>
                  <a:path w="4595" h="2306">
                    <a:moveTo>
                      <a:pt x="0" y="0"/>
                    </a:moveTo>
                    <a:lnTo>
                      <a:pt x="4478" y="0"/>
                    </a:lnTo>
                    <a:lnTo>
                      <a:pt x="4478" y="2306"/>
                    </a:lnTo>
                    <a:lnTo>
                      <a:pt x="4595" y="2306"/>
                    </a:lnTo>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619" name="Freeform 167">
                <a:extLst>
                  <a:ext uri="{FF2B5EF4-FFF2-40B4-BE49-F238E27FC236}">
                    <a16:creationId xmlns:a16="http://schemas.microsoft.com/office/drawing/2014/main" id="{7273672B-B294-4702-80A7-FA8FA794055A}"/>
                  </a:ext>
                </a:extLst>
              </p:cNvPr>
              <p:cNvSpPr>
                <a:spLocks/>
              </p:cNvSpPr>
              <p:nvPr/>
            </p:nvSpPr>
            <p:spPr bwMode="auto">
              <a:xfrm>
                <a:off x="1528" y="641"/>
                <a:ext cx="53" cy="25"/>
              </a:xfrm>
              <a:custGeom>
                <a:avLst/>
                <a:gdLst>
                  <a:gd name="T0" fmla="*/ 0 w 160"/>
                  <a:gd name="T1" fmla="*/ 0 h 86"/>
                  <a:gd name="T2" fmla="*/ 2 w 160"/>
                  <a:gd name="T3" fmla="*/ 0 h 86"/>
                  <a:gd name="T4" fmla="*/ 0 w 160"/>
                  <a:gd name="T5" fmla="*/ 1 h 86"/>
                  <a:gd name="T6" fmla="*/ 0 w 160"/>
                  <a:gd name="T7" fmla="*/ 0 h 86"/>
                  <a:gd name="T8" fmla="*/ 0 60000 65536"/>
                  <a:gd name="T9" fmla="*/ 0 60000 65536"/>
                  <a:gd name="T10" fmla="*/ 0 60000 65536"/>
                  <a:gd name="T11" fmla="*/ 0 60000 65536"/>
                  <a:gd name="T12" fmla="*/ 0 w 160"/>
                  <a:gd name="T13" fmla="*/ 0 h 86"/>
                  <a:gd name="T14" fmla="*/ 160 w 160"/>
                  <a:gd name="T15" fmla="*/ 86 h 86"/>
                </a:gdLst>
                <a:ahLst/>
                <a:cxnLst>
                  <a:cxn ang="T8">
                    <a:pos x="T0" y="T1"/>
                  </a:cxn>
                  <a:cxn ang="T9">
                    <a:pos x="T2" y="T3"/>
                  </a:cxn>
                  <a:cxn ang="T10">
                    <a:pos x="T4" y="T5"/>
                  </a:cxn>
                  <a:cxn ang="T11">
                    <a:pos x="T6" y="T7"/>
                  </a:cxn>
                </a:cxnLst>
                <a:rect l="T12" t="T13" r="T14" b="T15"/>
                <a:pathLst>
                  <a:path w="160" h="86">
                    <a:moveTo>
                      <a:pt x="0" y="0"/>
                    </a:moveTo>
                    <a:lnTo>
                      <a:pt x="160" y="43"/>
                    </a:lnTo>
                    <a:lnTo>
                      <a:pt x="0" y="86"/>
                    </a:lnTo>
                    <a:lnTo>
                      <a:pt x="0" y="0"/>
                    </a:lnTo>
                    <a:close/>
                  </a:path>
                </a:pathLst>
              </a:custGeom>
              <a:solidFill>
                <a:srgbClr val="FF3300"/>
              </a:solidFill>
              <a:ln w="9525">
                <a:solidFill>
                  <a:schemeClr val="tx1"/>
                </a:solidFill>
                <a:miter lim="800000"/>
                <a:headEnd/>
                <a:tailEnd/>
              </a:ln>
            </p:spPr>
            <p:txBody>
              <a:bodyPr/>
              <a:lstStyle/>
              <a:p>
                <a:endParaRPr lang="zh-CN" altLang="en-US"/>
              </a:p>
            </p:txBody>
          </p:sp>
        </p:grpSp>
        <p:sp>
          <p:nvSpPr>
            <p:cNvPr id="147616" name="Freeform 168">
              <a:extLst>
                <a:ext uri="{FF2B5EF4-FFF2-40B4-BE49-F238E27FC236}">
                  <a16:creationId xmlns:a16="http://schemas.microsoft.com/office/drawing/2014/main" id="{B0B102C5-4D01-44C4-B78A-2C66E39F8BA7}"/>
                </a:ext>
              </a:extLst>
            </p:cNvPr>
            <p:cNvSpPr>
              <a:spLocks/>
            </p:cNvSpPr>
            <p:nvPr/>
          </p:nvSpPr>
          <p:spPr bwMode="auto">
            <a:xfrm>
              <a:off x="3166" y="417"/>
              <a:ext cx="54" cy="24"/>
            </a:xfrm>
            <a:custGeom>
              <a:avLst/>
              <a:gdLst>
                <a:gd name="T0" fmla="*/ 2 w 161"/>
                <a:gd name="T1" fmla="*/ 1 h 87"/>
                <a:gd name="T2" fmla="*/ 0 w 161"/>
                <a:gd name="T3" fmla="*/ 0 h 87"/>
                <a:gd name="T4" fmla="*/ 2 w 161"/>
                <a:gd name="T5" fmla="*/ 0 h 87"/>
                <a:gd name="T6" fmla="*/ 2 w 161"/>
                <a:gd name="T7" fmla="*/ 1 h 87"/>
                <a:gd name="T8" fmla="*/ 0 60000 65536"/>
                <a:gd name="T9" fmla="*/ 0 60000 65536"/>
                <a:gd name="T10" fmla="*/ 0 60000 65536"/>
                <a:gd name="T11" fmla="*/ 0 60000 65536"/>
                <a:gd name="T12" fmla="*/ 0 w 161"/>
                <a:gd name="T13" fmla="*/ 0 h 87"/>
                <a:gd name="T14" fmla="*/ 161 w 161"/>
                <a:gd name="T15" fmla="*/ 87 h 87"/>
              </a:gdLst>
              <a:ahLst/>
              <a:cxnLst>
                <a:cxn ang="T8">
                  <a:pos x="T0" y="T1"/>
                </a:cxn>
                <a:cxn ang="T9">
                  <a:pos x="T2" y="T3"/>
                </a:cxn>
                <a:cxn ang="T10">
                  <a:pos x="T4" y="T5"/>
                </a:cxn>
                <a:cxn ang="T11">
                  <a:pos x="T6" y="T7"/>
                </a:cxn>
              </a:cxnLst>
              <a:rect l="T12" t="T13" r="T14" b="T15"/>
              <a:pathLst>
                <a:path w="161" h="87">
                  <a:moveTo>
                    <a:pt x="161" y="87"/>
                  </a:moveTo>
                  <a:lnTo>
                    <a:pt x="0" y="44"/>
                  </a:lnTo>
                  <a:lnTo>
                    <a:pt x="161" y="0"/>
                  </a:lnTo>
                  <a:lnTo>
                    <a:pt x="161" y="87"/>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7459" name="Rectangle 169">
            <a:extLst>
              <a:ext uri="{FF2B5EF4-FFF2-40B4-BE49-F238E27FC236}">
                <a16:creationId xmlns:a16="http://schemas.microsoft.com/office/drawing/2014/main" id="{CF194098-B3C2-4462-8FD1-2233EF16144C}"/>
              </a:ext>
            </a:extLst>
          </p:cNvPr>
          <p:cNvSpPr>
            <a:spLocks noGrp="1" noChangeArrowheads="1"/>
          </p:cNvSpPr>
          <p:nvPr>
            <p:ph type="title" idx="4294967295"/>
          </p:nvPr>
        </p:nvSpPr>
        <p:spPr>
          <a:xfrm>
            <a:off x="381000" y="228600"/>
            <a:ext cx="8229600" cy="762000"/>
          </a:xfrm>
        </p:spPr>
        <p:txBody>
          <a:bodyPr anchor="b"/>
          <a:lstStyle/>
          <a:p>
            <a:pPr eaLnBrk="1" hangingPunct="1"/>
            <a:r>
              <a:rPr lang="zh-CN" altLang="en-US" sz="2800" b="1">
                <a:solidFill>
                  <a:srgbClr val="990099"/>
                </a:solidFill>
              </a:rPr>
              <a:t>程序中断方式的基本接口 </a:t>
            </a: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169">
            <a:extLst>
              <a:ext uri="{FF2B5EF4-FFF2-40B4-BE49-F238E27FC236}">
                <a16:creationId xmlns:a16="http://schemas.microsoft.com/office/drawing/2014/main" id="{E01A7E20-5F60-4C45-BB55-71298B8D2FFC}"/>
              </a:ext>
            </a:extLst>
          </p:cNvPr>
          <p:cNvSpPr>
            <a:spLocks noGrp="1" noChangeArrowheads="1"/>
          </p:cNvSpPr>
          <p:nvPr>
            <p:ph type="title" idx="4294967295"/>
          </p:nvPr>
        </p:nvSpPr>
        <p:spPr>
          <a:xfrm>
            <a:off x="381000" y="304800"/>
            <a:ext cx="8229600" cy="762000"/>
          </a:xfrm>
        </p:spPr>
        <p:txBody>
          <a:bodyPr anchor="b"/>
          <a:lstStyle/>
          <a:p>
            <a:pPr eaLnBrk="1" hangingPunct="1"/>
            <a:r>
              <a:rPr lang="zh-CN" altLang="en-US" sz="2800" b="1">
                <a:solidFill>
                  <a:srgbClr val="990099"/>
                </a:solidFill>
              </a:rPr>
              <a:t>程序中断方式的基本接口 </a:t>
            </a:r>
          </a:p>
        </p:txBody>
      </p:sp>
      <p:pic>
        <p:nvPicPr>
          <p:cNvPr id="148483" name="Picture 3">
            <a:extLst>
              <a:ext uri="{FF2B5EF4-FFF2-40B4-BE49-F238E27FC236}">
                <a16:creationId xmlns:a16="http://schemas.microsoft.com/office/drawing/2014/main" id="{D87D28D8-0757-42ED-A67D-B3A367F37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01713"/>
            <a:ext cx="8353425"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4">
            <a:extLst>
              <a:ext uri="{FF2B5EF4-FFF2-40B4-BE49-F238E27FC236}">
                <a16:creationId xmlns:a16="http://schemas.microsoft.com/office/drawing/2014/main" id="{6A81EAB5-CAEC-446A-9A4C-345F04134ED9}"/>
              </a:ext>
            </a:extLst>
          </p:cNvPr>
          <p:cNvSpPr>
            <a:spLocks noGrp="1" noChangeArrowheads="1"/>
          </p:cNvSpPr>
          <p:nvPr>
            <p:ph type="title" idx="4294967295"/>
          </p:nvPr>
        </p:nvSpPr>
        <p:spPr>
          <a:xfrm>
            <a:off x="457200" y="0"/>
            <a:ext cx="8229600" cy="1143000"/>
          </a:xfrm>
          <a:noFill/>
        </p:spPr>
        <p:txBody>
          <a:bodyPr anchor="b"/>
          <a:lstStyle/>
          <a:p>
            <a:pPr eaLnBrk="1" hangingPunct="1"/>
            <a:r>
              <a:rPr lang="zh-CN" altLang="en-US" sz="3200" b="1">
                <a:latin typeface="宋体" panose="02010600030101010101" pitchFamily="2" charset="-122"/>
              </a:rPr>
              <a:t>程序中断处理过程</a:t>
            </a:r>
            <a:r>
              <a:rPr lang="zh-CN" altLang="en-US" sz="3200" b="1"/>
              <a:t> </a:t>
            </a:r>
          </a:p>
        </p:txBody>
      </p:sp>
      <p:sp>
        <p:nvSpPr>
          <p:cNvPr id="149507" name="Rectangle 5">
            <a:extLst>
              <a:ext uri="{FF2B5EF4-FFF2-40B4-BE49-F238E27FC236}">
                <a16:creationId xmlns:a16="http://schemas.microsoft.com/office/drawing/2014/main" id="{C3406C3C-3DCC-49B2-AB98-0603BF516FF1}"/>
              </a:ext>
            </a:extLst>
          </p:cNvPr>
          <p:cNvSpPr>
            <a:spLocks noChangeArrowheads="1"/>
          </p:cNvSpPr>
          <p:nvPr/>
        </p:nvSpPr>
        <p:spPr bwMode="auto">
          <a:xfrm>
            <a:off x="838200" y="1447800"/>
            <a:ext cx="670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宋体" panose="02010600030101010101" pitchFamily="2" charset="-122"/>
              </a:rPr>
              <a:t>（</a:t>
            </a:r>
            <a:r>
              <a:rPr lang="en-US" altLang="zh-CN" sz="2800" b="1">
                <a:latin typeface="宋体" panose="02010600030101010101" pitchFamily="2" charset="-122"/>
              </a:rPr>
              <a:t>1</a:t>
            </a:r>
            <a:r>
              <a:rPr lang="zh-CN" altLang="en-US" sz="2800" b="1">
                <a:latin typeface="宋体" panose="02010600030101010101" pitchFamily="2" charset="-122"/>
              </a:rPr>
              <a:t>）中断源的中断请求</a:t>
            </a:r>
            <a:endParaRPr lang="zh-CN" altLang="en-US" sz="2800" b="1">
              <a:latin typeface="Times New Roman" panose="02020603050405020304" pitchFamily="18" charset="0"/>
            </a:endParaRPr>
          </a:p>
        </p:txBody>
      </p:sp>
      <p:sp>
        <p:nvSpPr>
          <p:cNvPr id="149508" name="Rectangle 6">
            <a:extLst>
              <a:ext uri="{FF2B5EF4-FFF2-40B4-BE49-F238E27FC236}">
                <a16:creationId xmlns:a16="http://schemas.microsoft.com/office/drawing/2014/main" id="{DE402547-404F-4A5B-B9D2-E9A8E6B50239}"/>
              </a:ext>
            </a:extLst>
          </p:cNvPr>
          <p:cNvSpPr>
            <a:spLocks noChangeArrowheads="1"/>
          </p:cNvSpPr>
          <p:nvPr/>
        </p:nvSpPr>
        <p:spPr bwMode="auto">
          <a:xfrm>
            <a:off x="3995738" y="2276475"/>
            <a:ext cx="267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宋体" panose="02010600030101010101" pitchFamily="2" charset="-122"/>
              </a:rPr>
              <a:t>(</a:t>
            </a:r>
            <a:r>
              <a:rPr lang="zh-CN" altLang="en-US" sz="2800" b="1">
                <a:latin typeface="宋体" panose="02010600030101010101" pitchFamily="2" charset="-122"/>
              </a:rPr>
              <a:t>中断响应周期</a:t>
            </a:r>
            <a:r>
              <a:rPr lang="en-US" altLang="zh-CN" sz="2800" b="1">
                <a:latin typeface="宋体" panose="02010600030101010101" pitchFamily="2" charset="-122"/>
              </a:rPr>
              <a:t>)</a:t>
            </a:r>
          </a:p>
        </p:txBody>
      </p:sp>
      <p:sp>
        <p:nvSpPr>
          <p:cNvPr id="149509" name="Rectangle 7">
            <a:extLst>
              <a:ext uri="{FF2B5EF4-FFF2-40B4-BE49-F238E27FC236}">
                <a16:creationId xmlns:a16="http://schemas.microsoft.com/office/drawing/2014/main" id="{085A62AB-31FA-4574-8BE3-DD8A0C39C6F0}"/>
              </a:ext>
            </a:extLst>
          </p:cNvPr>
          <p:cNvSpPr>
            <a:spLocks noChangeArrowheads="1"/>
          </p:cNvSpPr>
          <p:nvPr/>
        </p:nvSpPr>
        <p:spPr bwMode="auto">
          <a:xfrm>
            <a:off x="1116013" y="2276475"/>
            <a:ext cx="4751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宋体" panose="02010600030101010101" pitchFamily="2" charset="-122"/>
              </a:rPr>
              <a:t>（</a:t>
            </a:r>
            <a:r>
              <a:rPr lang="en-US" altLang="zh-CN" sz="2800" b="1">
                <a:latin typeface="宋体" panose="02010600030101010101" pitchFamily="2" charset="-122"/>
              </a:rPr>
              <a:t>2</a:t>
            </a:r>
            <a:r>
              <a:rPr lang="zh-CN" altLang="en-US" sz="2800" b="1">
                <a:latin typeface="宋体" panose="02010600030101010101" pitchFamily="2" charset="-122"/>
              </a:rPr>
              <a:t>）中断响应</a:t>
            </a:r>
          </a:p>
        </p:txBody>
      </p:sp>
      <p:sp>
        <p:nvSpPr>
          <p:cNvPr id="149510" name="Rectangle 8">
            <a:extLst>
              <a:ext uri="{FF2B5EF4-FFF2-40B4-BE49-F238E27FC236}">
                <a16:creationId xmlns:a16="http://schemas.microsoft.com/office/drawing/2014/main" id="{A7EDC2B2-1348-407D-BB5E-3E300B6B3727}"/>
              </a:ext>
            </a:extLst>
          </p:cNvPr>
          <p:cNvSpPr>
            <a:spLocks noChangeArrowheads="1"/>
          </p:cNvSpPr>
          <p:nvPr/>
        </p:nvSpPr>
        <p:spPr bwMode="auto">
          <a:xfrm>
            <a:off x="1116013" y="3213100"/>
            <a:ext cx="2735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latin typeface="宋体" panose="02010600030101010101" pitchFamily="2" charset="-122"/>
              </a:rPr>
              <a:t>（</a:t>
            </a:r>
            <a:r>
              <a:rPr lang="en-US" altLang="zh-CN" sz="2800" b="1">
                <a:latin typeface="宋体" panose="02010600030101010101" pitchFamily="2" charset="-122"/>
              </a:rPr>
              <a:t>3</a:t>
            </a:r>
            <a:r>
              <a:rPr lang="zh-CN" altLang="en-US" sz="2800" b="1">
                <a:latin typeface="宋体" panose="02010600030101010101" pitchFamily="2" charset="-122"/>
              </a:rPr>
              <a:t>）中断处理</a:t>
            </a:r>
          </a:p>
        </p:txBody>
      </p:sp>
      <p:sp>
        <p:nvSpPr>
          <p:cNvPr id="149511" name="Rectangle 9">
            <a:extLst>
              <a:ext uri="{FF2B5EF4-FFF2-40B4-BE49-F238E27FC236}">
                <a16:creationId xmlns:a16="http://schemas.microsoft.com/office/drawing/2014/main" id="{0B494F29-E159-4BDD-A74A-A4EBAF05CDAB}"/>
              </a:ext>
            </a:extLst>
          </p:cNvPr>
          <p:cNvSpPr>
            <a:spLocks noChangeArrowheads="1"/>
          </p:cNvSpPr>
          <p:nvPr/>
        </p:nvSpPr>
        <p:spPr bwMode="auto">
          <a:xfrm>
            <a:off x="1187450" y="4149725"/>
            <a:ext cx="3455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latin typeface="Times New Roman" panose="02020603050405020304" pitchFamily="18" charset="0"/>
                <a:cs typeface="Times New Roman" panose="02020603050405020304" pitchFamily="18" charset="0"/>
              </a:rPr>
              <a:t>（</a:t>
            </a:r>
            <a:r>
              <a:rPr lang="en-US" altLang="zh-CN" sz="2800" b="1">
                <a:latin typeface="Times New Roman" panose="02020603050405020304" pitchFamily="18" charset="0"/>
                <a:cs typeface="Times New Roman" panose="02020603050405020304" pitchFamily="18" charset="0"/>
              </a:rPr>
              <a:t>4</a:t>
            </a:r>
            <a:r>
              <a:rPr lang="zh-CN" altLang="en-US" sz="2800" b="1">
                <a:latin typeface="Times New Roman" panose="02020603050405020304" pitchFamily="18" charset="0"/>
                <a:cs typeface="Times New Roman" panose="02020603050405020304" pitchFamily="18" charset="0"/>
              </a:rPr>
              <a:t>）中断返回</a:t>
            </a: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530" name="Group 2">
            <a:extLst>
              <a:ext uri="{FF2B5EF4-FFF2-40B4-BE49-F238E27FC236}">
                <a16:creationId xmlns:a16="http://schemas.microsoft.com/office/drawing/2014/main" id="{EB4E462F-DF20-4A92-B0C3-674CCDE3E37A}"/>
              </a:ext>
            </a:extLst>
          </p:cNvPr>
          <p:cNvGrpSpPr>
            <a:grpSpLocks/>
          </p:cNvGrpSpPr>
          <p:nvPr/>
        </p:nvGrpSpPr>
        <p:grpSpPr bwMode="auto">
          <a:xfrm>
            <a:off x="914400" y="0"/>
            <a:ext cx="8077200" cy="6705600"/>
            <a:chOff x="0" y="0"/>
            <a:chExt cx="5088" cy="4224"/>
          </a:xfrm>
        </p:grpSpPr>
        <p:sp>
          <p:nvSpPr>
            <p:cNvPr id="150532" name="Text Box 5">
              <a:extLst>
                <a:ext uri="{FF2B5EF4-FFF2-40B4-BE49-F238E27FC236}">
                  <a16:creationId xmlns:a16="http://schemas.microsoft.com/office/drawing/2014/main" id="{D484A8E2-EABC-4FE7-A746-344E5E518EA0}"/>
                </a:ext>
              </a:extLst>
            </p:cNvPr>
            <p:cNvSpPr txBox="1">
              <a:spLocks noChangeArrowheads="1"/>
            </p:cNvSpPr>
            <p:nvPr/>
          </p:nvSpPr>
          <p:spPr bwMode="auto">
            <a:xfrm>
              <a:off x="1359" y="2313"/>
              <a:ext cx="327" cy="13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Y</a:t>
              </a:r>
            </a:p>
          </p:txBody>
        </p:sp>
        <p:sp>
          <p:nvSpPr>
            <p:cNvPr id="150533" name="Text Box 6">
              <a:extLst>
                <a:ext uri="{FF2B5EF4-FFF2-40B4-BE49-F238E27FC236}">
                  <a16:creationId xmlns:a16="http://schemas.microsoft.com/office/drawing/2014/main" id="{0EA27D58-ED81-4053-87EE-094EAFE41F6F}"/>
                </a:ext>
              </a:extLst>
            </p:cNvPr>
            <p:cNvSpPr txBox="1">
              <a:spLocks noChangeArrowheads="1"/>
            </p:cNvSpPr>
            <p:nvPr/>
          </p:nvSpPr>
          <p:spPr bwMode="auto">
            <a:xfrm>
              <a:off x="1839" y="1586"/>
              <a:ext cx="327" cy="13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N</a:t>
              </a:r>
            </a:p>
          </p:txBody>
        </p:sp>
        <p:sp>
          <p:nvSpPr>
            <p:cNvPr id="150534" name="Text Box 7">
              <a:extLst>
                <a:ext uri="{FF2B5EF4-FFF2-40B4-BE49-F238E27FC236}">
                  <a16:creationId xmlns:a16="http://schemas.microsoft.com/office/drawing/2014/main" id="{67851D44-6F17-4B64-98CA-D15ED826EE9C}"/>
                </a:ext>
              </a:extLst>
            </p:cNvPr>
            <p:cNvSpPr txBox="1">
              <a:spLocks noChangeArrowheads="1"/>
            </p:cNvSpPr>
            <p:nvPr/>
          </p:nvSpPr>
          <p:spPr bwMode="auto">
            <a:xfrm>
              <a:off x="2794" y="1340"/>
              <a:ext cx="327" cy="13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Y</a:t>
              </a:r>
            </a:p>
          </p:txBody>
        </p:sp>
        <p:sp>
          <p:nvSpPr>
            <p:cNvPr id="150535" name="Text Box 8">
              <a:extLst>
                <a:ext uri="{FF2B5EF4-FFF2-40B4-BE49-F238E27FC236}">
                  <a16:creationId xmlns:a16="http://schemas.microsoft.com/office/drawing/2014/main" id="{8F3D7D76-54A6-4CEA-A617-FDD782C44591}"/>
                </a:ext>
              </a:extLst>
            </p:cNvPr>
            <p:cNvSpPr txBox="1">
              <a:spLocks noChangeArrowheads="1"/>
            </p:cNvSpPr>
            <p:nvPr/>
          </p:nvSpPr>
          <p:spPr bwMode="auto">
            <a:xfrm>
              <a:off x="1802" y="1940"/>
              <a:ext cx="327" cy="13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Y</a:t>
              </a:r>
            </a:p>
          </p:txBody>
        </p:sp>
        <p:sp>
          <p:nvSpPr>
            <p:cNvPr id="150536" name="Text Box 9">
              <a:extLst>
                <a:ext uri="{FF2B5EF4-FFF2-40B4-BE49-F238E27FC236}">
                  <a16:creationId xmlns:a16="http://schemas.microsoft.com/office/drawing/2014/main" id="{17EBD1A3-1CFB-4106-9EE2-B376E5128A50}"/>
                </a:ext>
              </a:extLst>
            </p:cNvPr>
            <p:cNvSpPr txBox="1">
              <a:spLocks noChangeArrowheads="1"/>
            </p:cNvSpPr>
            <p:nvPr/>
          </p:nvSpPr>
          <p:spPr bwMode="auto">
            <a:xfrm>
              <a:off x="2618" y="683"/>
              <a:ext cx="328" cy="13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N</a:t>
              </a:r>
            </a:p>
          </p:txBody>
        </p:sp>
        <p:sp>
          <p:nvSpPr>
            <p:cNvPr id="150537" name="Rectangle 10">
              <a:extLst>
                <a:ext uri="{FF2B5EF4-FFF2-40B4-BE49-F238E27FC236}">
                  <a16:creationId xmlns:a16="http://schemas.microsoft.com/office/drawing/2014/main" id="{ECCB2D1B-0B0A-4772-87A4-65337883B434}"/>
                </a:ext>
              </a:extLst>
            </p:cNvPr>
            <p:cNvSpPr>
              <a:spLocks noChangeArrowheads="1"/>
            </p:cNvSpPr>
            <p:nvPr/>
          </p:nvSpPr>
          <p:spPr bwMode="auto">
            <a:xfrm>
              <a:off x="1037" y="422"/>
              <a:ext cx="1290" cy="167"/>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当前指令执行周期</a:t>
              </a:r>
            </a:p>
          </p:txBody>
        </p:sp>
        <p:sp>
          <p:nvSpPr>
            <p:cNvPr id="150538" name="Rectangle 11">
              <a:extLst>
                <a:ext uri="{FF2B5EF4-FFF2-40B4-BE49-F238E27FC236}">
                  <a16:creationId xmlns:a16="http://schemas.microsoft.com/office/drawing/2014/main" id="{118FE7E7-7F44-42FA-B7E1-48AADF8E248A}"/>
                </a:ext>
              </a:extLst>
            </p:cNvPr>
            <p:cNvSpPr>
              <a:spLocks noChangeArrowheads="1"/>
            </p:cNvSpPr>
            <p:nvPr/>
          </p:nvSpPr>
          <p:spPr bwMode="auto">
            <a:xfrm>
              <a:off x="1245" y="1065"/>
              <a:ext cx="833" cy="167"/>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rPr>
                <a:t>DMA</a:t>
              </a:r>
              <a:r>
                <a:rPr lang="zh-CN" altLang="en-US" sz="1400">
                  <a:latin typeface="Times New Roman" panose="02020603050405020304" pitchFamily="18" charset="0"/>
                </a:rPr>
                <a:t>周期</a:t>
              </a:r>
            </a:p>
          </p:txBody>
        </p:sp>
        <p:sp>
          <p:nvSpPr>
            <p:cNvPr id="150539" name="Rectangle 12">
              <a:extLst>
                <a:ext uri="{FF2B5EF4-FFF2-40B4-BE49-F238E27FC236}">
                  <a16:creationId xmlns:a16="http://schemas.microsoft.com/office/drawing/2014/main" id="{6454ADF1-842F-46DB-B07D-D0B1DE123AFE}"/>
                </a:ext>
              </a:extLst>
            </p:cNvPr>
            <p:cNvSpPr>
              <a:spLocks noChangeArrowheads="1"/>
            </p:cNvSpPr>
            <p:nvPr/>
          </p:nvSpPr>
          <p:spPr bwMode="auto">
            <a:xfrm>
              <a:off x="1104" y="2448"/>
              <a:ext cx="1207" cy="288"/>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发中断应答</a:t>
              </a:r>
              <a:r>
                <a:rPr lang="en-US" altLang="zh-CN" sz="1400">
                  <a:latin typeface="Times New Roman" panose="02020603050405020304" pitchFamily="18" charset="0"/>
                </a:rPr>
                <a:t>INTA</a:t>
              </a:r>
              <a:r>
                <a:rPr lang="zh-CN" altLang="en-US" sz="1400">
                  <a:latin typeface="Times New Roman" panose="02020603050405020304" pitchFamily="18" charset="0"/>
                </a:rPr>
                <a:t>接收中断向量</a:t>
              </a:r>
              <a:r>
                <a:rPr lang="en-US" altLang="zh-CN" sz="1400">
                  <a:latin typeface="Times New Roman" panose="02020603050405020304" pitchFamily="18" charset="0"/>
                </a:rPr>
                <a:t>VA</a:t>
              </a:r>
            </a:p>
          </p:txBody>
        </p:sp>
        <p:sp>
          <p:nvSpPr>
            <p:cNvPr id="150540" name="Rectangle 13">
              <a:extLst>
                <a:ext uri="{FF2B5EF4-FFF2-40B4-BE49-F238E27FC236}">
                  <a16:creationId xmlns:a16="http://schemas.microsoft.com/office/drawing/2014/main" id="{1449006E-5270-4535-B565-84A3C79504D6}"/>
                </a:ext>
              </a:extLst>
            </p:cNvPr>
            <p:cNvSpPr>
              <a:spLocks noChangeArrowheads="1"/>
            </p:cNvSpPr>
            <p:nvPr/>
          </p:nvSpPr>
          <p:spPr bwMode="auto">
            <a:xfrm>
              <a:off x="3777" y="1578"/>
              <a:ext cx="1311" cy="196"/>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中断处理程序实体</a:t>
              </a:r>
            </a:p>
          </p:txBody>
        </p:sp>
        <p:sp>
          <p:nvSpPr>
            <p:cNvPr id="150541" name="Rectangle 14">
              <a:extLst>
                <a:ext uri="{FF2B5EF4-FFF2-40B4-BE49-F238E27FC236}">
                  <a16:creationId xmlns:a16="http://schemas.microsoft.com/office/drawing/2014/main" id="{9F1A242E-8306-4F86-9A4B-2224030FCBDE}"/>
                </a:ext>
              </a:extLst>
            </p:cNvPr>
            <p:cNvSpPr>
              <a:spLocks noChangeArrowheads="1"/>
            </p:cNvSpPr>
            <p:nvPr/>
          </p:nvSpPr>
          <p:spPr bwMode="auto">
            <a:xfrm>
              <a:off x="3787" y="809"/>
              <a:ext cx="1269" cy="190"/>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设置新的中断范围</a:t>
              </a:r>
            </a:p>
          </p:txBody>
        </p:sp>
        <p:sp>
          <p:nvSpPr>
            <p:cNvPr id="150542" name="Rectangle 15">
              <a:extLst>
                <a:ext uri="{FF2B5EF4-FFF2-40B4-BE49-F238E27FC236}">
                  <a16:creationId xmlns:a16="http://schemas.microsoft.com/office/drawing/2014/main" id="{C37E75F8-B8C7-4B9B-8F4F-AC163324EF6C}"/>
                </a:ext>
              </a:extLst>
            </p:cNvPr>
            <p:cNvSpPr>
              <a:spLocks noChangeArrowheads="1"/>
            </p:cNvSpPr>
            <p:nvPr/>
          </p:nvSpPr>
          <p:spPr bwMode="auto">
            <a:xfrm>
              <a:off x="3948" y="398"/>
              <a:ext cx="863" cy="185"/>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保护寄存器</a:t>
              </a:r>
            </a:p>
          </p:txBody>
        </p:sp>
        <p:sp>
          <p:nvSpPr>
            <p:cNvPr id="150543" name="Rectangle 16">
              <a:extLst>
                <a:ext uri="{FF2B5EF4-FFF2-40B4-BE49-F238E27FC236}">
                  <a16:creationId xmlns:a16="http://schemas.microsoft.com/office/drawing/2014/main" id="{C25F3739-0490-4880-9377-D9903384E8EC}"/>
                </a:ext>
              </a:extLst>
            </p:cNvPr>
            <p:cNvSpPr>
              <a:spLocks noChangeArrowheads="1"/>
            </p:cNvSpPr>
            <p:nvPr/>
          </p:nvSpPr>
          <p:spPr bwMode="auto">
            <a:xfrm>
              <a:off x="4033" y="1196"/>
              <a:ext cx="645" cy="179"/>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开中断</a:t>
              </a:r>
            </a:p>
          </p:txBody>
        </p:sp>
        <p:sp>
          <p:nvSpPr>
            <p:cNvPr id="150544" name="Rectangle 17">
              <a:extLst>
                <a:ext uri="{FF2B5EF4-FFF2-40B4-BE49-F238E27FC236}">
                  <a16:creationId xmlns:a16="http://schemas.microsoft.com/office/drawing/2014/main" id="{5EEE3C93-33EB-4FB2-86A2-D67E8B02E8DD}"/>
                </a:ext>
              </a:extLst>
            </p:cNvPr>
            <p:cNvSpPr>
              <a:spLocks noChangeArrowheads="1"/>
            </p:cNvSpPr>
            <p:nvPr/>
          </p:nvSpPr>
          <p:spPr bwMode="auto">
            <a:xfrm>
              <a:off x="3967" y="2000"/>
              <a:ext cx="873" cy="179"/>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恢复寄存器</a:t>
              </a:r>
            </a:p>
          </p:txBody>
        </p:sp>
        <p:sp>
          <p:nvSpPr>
            <p:cNvPr id="150545" name="Rectangle 18">
              <a:extLst>
                <a:ext uri="{FF2B5EF4-FFF2-40B4-BE49-F238E27FC236}">
                  <a16:creationId xmlns:a16="http://schemas.microsoft.com/office/drawing/2014/main" id="{25873F72-C705-4039-A651-5A94A37594BA}"/>
                </a:ext>
              </a:extLst>
            </p:cNvPr>
            <p:cNvSpPr>
              <a:spLocks noChangeArrowheads="1"/>
            </p:cNvSpPr>
            <p:nvPr/>
          </p:nvSpPr>
          <p:spPr bwMode="auto">
            <a:xfrm>
              <a:off x="1198" y="2858"/>
              <a:ext cx="999" cy="310"/>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关中断</a:t>
              </a:r>
              <a:r>
                <a:rPr lang="en-US" altLang="zh-CN" sz="1400">
                  <a:latin typeface="Times New Roman" panose="02020603050405020304" pitchFamily="18" charset="0"/>
                </a:rPr>
                <a:t>(0→IF)</a:t>
              </a:r>
            </a:p>
            <a:p>
              <a:pPr algn="ctr"/>
              <a:r>
                <a:rPr lang="en-US" altLang="zh-CN" sz="1400">
                  <a:latin typeface="Times New Roman" panose="02020603050405020304" pitchFamily="18" charset="0"/>
                </a:rPr>
                <a:t>PC,PSW</a:t>
              </a:r>
              <a:r>
                <a:rPr lang="zh-CN" altLang="en-US" sz="1400">
                  <a:latin typeface="Times New Roman" panose="02020603050405020304" pitchFamily="18" charset="0"/>
                </a:rPr>
                <a:t>入栈</a:t>
              </a:r>
            </a:p>
          </p:txBody>
        </p:sp>
        <p:sp>
          <p:nvSpPr>
            <p:cNvPr id="150546" name="Rectangle 19">
              <a:extLst>
                <a:ext uri="{FF2B5EF4-FFF2-40B4-BE49-F238E27FC236}">
                  <a16:creationId xmlns:a16="http://schemas.microsoft.com/office/drawing/2014/main" id="{09D00F4F-9045-4EA6-913B-ABB37EC1E3C1}"/>
                </a:ext>
              </a:extLst>
            </p:cNvPr>
            <p:cNvSpPr>
              <a:spLocks noChangeArrowheads="1"/>
            </p:cNvSpPr>
            <p:nvPr/>
          </p:nvSpPr>
          <p:spPr bwMode="auto">
            <a:xfrm>
              <a:off x="3929" y="2417"/>
              <a:ext cx="999" cy="319"/>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中断返回</a:t>
              </a:r>
            </a:p>
            <a:p>
              <a:pPr algn="ctr"/>
              <a:r>
                <a:rPr lang="en-US" altLang="zh-CN" sz="1400">
                  <a:latin typeface="Times New Roman" panose="02020603050405020304" pitchFamily="18" charset="0"/>
                </a:rPr>
                <a:t>(</a:t>
              </a:r>
              <a:r>
                <a:rPr lang="zh-CN" altLang="en-US" sz="1400">
                  <a:latin typeface="Times New Roman" panose="02020603050405020304" pitchFamily="18" charset="0"/>
                </a:rPr>
                <a:t>恢复</a:t>
              </a:r>
              <a:r>
                <a:rPr lang="en-US" altLang="zh-CN" sz="1400">
                  <a:latin typeface="Times New Roman" panose="02020603050405020304" pitchFamily="18" charset="0"/>
                </a:rPr>
                <a:t>PSW,PC)</a:t>
              </a:r>
            </a:p>
          </p:txBody>
        </p:sp>
        <p:sp>
          <p:nvSpPr>
            <p:cNvPr id="150547" name="Rectangle 20">
              <a:extLst>
                <a:ext uri="{FF2B5EF4-FFF2-40B4-BE49-F238E27FC236}">
                  <a16:creationId xmlns:a16="http://schemas.microsoft.com/office/drawing/2014/main" id="{24A67907-CD04-4825-9C6E-233EF3FD7E27}"/>
                </a:ext>
              </a:extLst>
            </p:cNvPr>
            <p:cNvSpPr>
              <a:spLocks noChangeArrowheads="1"/>
            </p:cNvSpPr>
            <p:nvPr/>
          </p:nvSpPr>
          <p:spPr bwMode="auto">
            <a:xfrm>
              <a:off x="3796" y="3782"/>
              <a:ext cx="1259" cy="184"/>
            </a:xfrm>
            <a:prstGeom prst="rect">
              <a:avLst/>
            </a:prstGeom>
            <a:solidFill>
              <a:srgbClr val="99FF99"/>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a:solidFill>
                    <a:srgbClr val="0066FF"/>
                  </a:solidFill>
                  <a:latin typeface="Times New Roman" panose="02020603050405020304" pitchFamily="18" charset="0"/>
                </a:rPr>
                <a:t>下条指令取指周期</a:t>
              </a:r>
            </a:p>
          </p:txBody>
        </p:sp>
        <p:sp>
          <p:nvSpPr>
            <p:cNvPr id="150548" name="Rectangle 21">
              <a:extLst>
                <a:ext uri="{FF2B5EF4-FFF2-40B4-BE49-F238E27FC236}">
                  <a16:creationId xmlns:a16="http://schemas.microsoft.com/office/drawing/2014/main" id="{BBF062E0-9428-408F-B747-A4BF04E72D11}"/>
                </a:ext>
              </a:extLst>
            </p:cNvPr>
            <p:cNvSpPr>
              <a:spLocks noChangeArrowheads="1"/>
            </p:cNvSpPr>
            <p:nvPr/>
          </p:nvSpPr>
          <p:spPr bwMode="auto">
            <a:xfrm>
              <a:off x="1129" y="3251"/>
              <a:ext cx="1283" cy="301"/>
            </a:xfrm>
            <a:prstGeom prst="rect">
              <a:avLst/>
            </a:prstGeom>
            <a:solidFill>
              <a:srgbClr val="99CC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取中断处理程序入口地址送入</a:t>
              </a:r>
              <a:r>
                <a:rPr lang="en-US" altLang="zh-CN" sz="1400">
                  <a:latin typeface="Times New Roman" panose="02020603050405020304" pitchFamily="18" charset="0"/>
                </a:rPr>
                <a:t>PC,</a:t>
              </a:r>
            </a:p>
          </p:txBody>
        </p:sp>
        <p:sp>
          <p:nvSpPr>
            <p:cNvPr id="150549" name="AutoShape 22">
              <a:extLst>
                <a:ext uri="{FF2B5EF4-FFF2-40B4-BE49-F238E27FC236}">
                  <a16:creationId xmlns:a16="http://schemas.microsoft.com/office/drawing/2014/main" id="{DDE036FF-DE82-4AAB-B2CB-B053F1CEFE65}"/>
                </a:ext>
              </a:extLst>
            </p:cNvPr>
            <p:cNvSpPr>
              <a:spLocks noChangeArrowheads="1"/>
            </p:cNvSpPr>
            <p:nvPr/>
          </p:nvSpPr>
          <p:spPr bwMode="auto">
            <a:xfrm>
              <a:off x="667" y="1357"/>
              <a:ext cx="2154" cy="244"/>
            </a:xfrm>
            <a:prstGeom prst="flowChartDecision">
              <a:avLst/>
            </a:prstGeom>
            <a:solidFill>
              <a:srgbClr val="FF9966"/>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solidFill>
                    <a:schemeClr val="bg1"/>
                  </a:solidFill>
                  <a:latin typeface="Times New Roman" panose="02020603050405020304" pitchFamily="18" charset="0"/>
                </a:rPr>
                <a:t>有不可屏蔽中断</a:t>
              </a:r>
              <a:r>
                <a:rPr lang="en-US" altLang="zh-CN" sz="1400" b="1">
                  <a:solidFill>
                    <a:schemeClr val="bg1"/>
                  </a:solidFill>
                  <a:latin typeface="Times New Roman" panose="02020603050405020304" pitchFamily="18" charset="0"/>
                </a:rPr>
                <a:t>?</a:t>
              </a:r>
            </a:p>
          </p:txBody>
        </p:sp>
        <p:sp>
          <p:nvSpPr>
            <p:cNvPr id="150550" name="AutoShape 23">
              <a:extLst>
                <a:ext uri="{FF2B5EF4-FFF2-40B4-BE49-F238E27FC236}">
                  <a16:creationId xmlns:a16="http://schemas.microsoft.com/office/drawing/2014/main" id="{E94D7010-602D-424D-890E-6F6423AE2483}"/>
                </a:ext>
              </a:extLst>
            </p:cNvPr>
            <p:cNvSpPr>
              <a:spLocks noChangeArrowheads="1"/>
            </p:cNvSpPr>
            <p:nvPr/>
          </p:nvSpPr>
          <p:spPr bwMode="auto">
            <a:xfrm>
              <a:off x="771" y="1732"/>
              <a:ext cx="1914" cy="221"/>
            </a:xfrm>
            <a:prstGeom prst="flowChartDecision">
              <a:avLst/>
            </a:prstGeom>
            <a:solidFill>
              <a:srgbClr val="FF9966"/>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solidFill>
                    <a:schemeClr val="bg1"/>
                  </a:solidFill>
                  <a:latin typeface="Times New Roman" panose="02020603050405020304" pitchFamily="18" charset="0"/>
                </a:rPr>
                <a:t>有可屏蔽中断</a:t>
              </a:r>
              <a:r>
                <a:rPr lang="en-US" altLang="zh-CN" sz="1400" b="1">
                  <a:solidFill>
                    <a:schemeClr val="bg1"/>
                  </a:solidFill>
                  <a:latin typeface="Times New Roman" panose="02020603050405020304" pitchFamily="18" charset="0"/>
                </a:rPr>
                <a:t>?</a:t>
              </a:r>
            </a:p>
          </p:txBody>
        </p:sp>
        <p:sp>
          <p:nvSpPr>
            <p:cNvPr id="150551" name="AutoShape 24">
              <a:extLst>
                <a:ext uri="{FF2B5EF4-FFF2-40B4-BE49-F238E27FC236}">
                  <a16:creationId xmlns:a16="http://schemas.microsoft.com/office/drawing/2014/main" id="{B47A2122-90C4-421C-A9CB-51CCA70F6123}"/>
                </a:ext>
              </a:extLst>
            </p:cNvPr>
            <p:cNvSpPr>
              <a:spLocks noChangeArrowheads="1"/>
            </p:cNvSpPr>
            <p:nvPr/>
          </p:nvSpPr>
          <p:spPr bwMode="auto">
            <a:xfrm>
              <a:off x="582" y="2072"/>
              <a:ext cx="2303" cy="238"/>
            </a:xfrm>
            <a:prstGeom prst="flowChartDecision">
              <a:avLst/>
            </a:prstGeom>
            <a:solidFill>
              <a:srgbClr val="FF9966"/>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chemeClr val="bg1"/>
                  </a:solidFill>
                  <a:latin typeface="Times New Roman" panose="02020603050405020304" pitchFamily="18" charset="0"/>
                </a:rPr>
                <a:t>CPU</a:t>
              </a:r>
              <a:r>
                <a:rPr lang="zh-CN" altLang="en-US" sz="1400" b="1">
                  <a:solidFill>
                    <a:schemeClr val="bg1"/>
                  </a:solidFill>
                  <a:latin typeface="Times New Roman" panose="02020603050405020304" pitchFamily="18" charset="0"/>
                </a:rPr>
                <a:t>允许中断</a:t>
              </a:r>
              <a:r>
                <a:rPr lang="en-US" altLang="zh-CN" sz="1400" b="1">
                  <a:solidFill>
                    <a:schemeClr val="bg1"/>
                  </a:solidFill>
                  <a:latin typeface="Times New Roman" panose="02020603050405020304" pitchFamily="18" charset="0"/>
                </a:rPr>
                <a:t>IF=1?</a:t>
              </a:r>
            </a:p>
          </p:txBody>
        </p:sp>
        <p:sp>
          <p:nvSpPr>
            <p:cNvPr id="150552" name="AutoShape 25">
              <a:extLst>
                <a:ext uri="{FF2B5EF4-FFF2-40B4-BE49-F238E27FC236}">
                  <a16:creationId xmlns:a16="http://schemas.microsoft.com/office/drawing/2014/main" id="{F8C81903-1DF9-4870-ABBB-A139B6D12CBA}"/>
                </a:ext>
              </a:extLst>
            </p:cNvPr>
            <p:cNvSpPr>
              <a:spLocks noChangeArrowheads="1"/>
            </p:cNvSpPr>
            <p:nvPr/>
          </p:nvSpPr>
          <p:spPr bwMode="auto">
            <a:xfrm>
              <a:off x="818" y="702"/>
              <a:ext cx="1790" cy="256"/>
            </a:xfrm>
            <a:prstGeom prst="flowChartDecision">
              <a:avLst/>
            </a:prstGeom>
            <a:solidFill>
              <a:srgbClr val="FF9966"/>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solidFill>
                    <a:schemeClr val="bg1"/>
                  </a:solidFill>
                  <a:latin typeface="Times New Roman" panose="02020603050405020304" pitchFamily="18" charset="0"/>
                </a:rPr>
                <a:t>有</a:t>
              </a:r>
              <a:r>
                <a:rPr lang="en-US" altLang="zh-CN" sz="1400" b="1">
                  <a:solidFill>
                    <a:schemeClr val="bg1"/>
                  </a:solidFill>
                  <a:latin typeface="Times New Roman" panose="02020603050405020304" pitchFamily="18" charset="0"/>
                </a:rPr>
                <a:t>DMA</a:t>
              </a:r>
              <a:r>
                <a:rPr lang="zh-CN" altLang="en-US" sz="1400" b="1">
                  <a:solidFill>
                    <a:schemeClr val="bg1"/>
                  </a:solidFill>
                  <a:latin typeface="Times New Roman" panose="02020603050405020304" pitchFamily="18" charset="0"/>
                </a:rPr>
                <a:t>请求</a:t>
              </a:r>
              <a:r>
                <a:rPr lang="en-US" altLang="zh-CN" sz="1400" b="1">
                  <a:solidFill>
                    <a:schemeClr val="bg1"/>
                  </a:solidFill>
                  <a:latin typeface="Times New Roman" panose="02020603050405020304" pitchFamily="18" charset="0"/>
                </a:rPr>
                <a:t>?</a:t>
              </a:r>
            </a:p>
          </p:txBody>
        </p:sp>
        <p:sp>
          <p:nvSpPr>
            <p:cNvPr id="150553" name="Line 26">
              <a:extLst>
                <a:ext uri="{FF2B5EF4-FFF2-40B4-BE49-F238E27FC236}">
                  <a16:creationId xmlns:a16="http://schemas.microsoft.com/office/drawing/2014/main" id="{4C06853C-2011-4C69-90B0-2D6C42E9C49E}"/>
                </a:ext>
              </a:extLst>
            </p:cNvPr>
            <p:cNvSpPr>
              <a:spLocks noChangeShapeType="1"/>
            </p:cNvSpPr>
            <p:nvPr/>
          </p:nvSpPr>
          <p:spPr bwMode="auto">
            <a:xfrm flipH="1">
              <a:off x="1625" y="589"/>
              <a:ext cx="10" cy="11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54" name="Line 27">
              <a:extLst>
                <a:ext uri="{FF2B5EF4-FFF2-40B4-BE49-F238E27FC236}">
                  <a16:creationId xmlns:a16="http://schemas.microsoft.com/office/drawing/2014/main" id="{2CA430A3-4072-4993-BC86-93213B1058EB}"/>
                </a:ext>
              </a:extLst>
            </p:cNvPr>
            <p:cNvSpPr>
              <a:spLocks noChangeShapeType="1"/>
            </p:cNvSpPr>
            <p:nvPr/>
          </p:nvSpPr>
          <p:spPr bwMode="auto">
            <a:xfrm>
              <a:off x="1634" y="958"/>
              <a:ext cx="1" cy="10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55" name="Line 28">
              <a:extLst>
                <a:ext uri="{FF2B5EF4-FFF2-40B4-BE49-F238E27FC236}">
                  <a16:creationId xmlns:a16="http://schemas.microsoft.com/office/drawing/2014/main" id="{A68E9597-A19F-4BAF-9551-B7CF6B36A328}"/>
                </a:ext>
              </a:extLst>
            </p:cNvPr>
            <p:cNvSpPr>
              <a:spLocks noChangeShapeType="1"/>
            </p:cNvSpPr>
            <p:nvPr/>
          </p:nvSpPr>
          <p:spPr bwMode="auto">
            <a:xfrm>
              <a:off x="1643" y="1232"/>
              <a:ext cx="1" cy="131"/>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56" name="Line 29">
              <a:extLst>
                <a:ext uri="{FF2B5EF4-FFF2-40B4-BE49-F238E27FC236}">
                  <a16:creationId xmlns:a16="http://schemas.microsoft.com/office/drawing/2014/main" id="{002D2D0C-AE3D-4DD1-B548-F1D75ED3C461}"/>
                </a:ext>
              </a:extLst>
            </p:cNvPr>
            <p:cNvSpPr>
              <a:spLocks noChangeShapeType="1"/>
            </p:cNvSpPr>
            <p:nvPr/>
          </p:nvSpPr>
          <p:spPr bwMode="auto">
            <a:xfrm>
              <a:off x="1643" y="1953"/>
              <a:ext cx="1" cy="119"/>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57" name="Line 30">
              <a:extLst>
                <a:ext uri="{FF2B5EF4-FFF2-40B4-BE49-F238E27FC236}">
                  <a16:creationId xmlns:a16="http://schemas.microsoft.com/office/drawing/2014/main" id="{E7CECDC5-955A-4972-9712-D6A51A65BDF2}"/>
                </a:ext>
              </a:extLst>
            </p:cNvPr>
            <p:cNvSpPr>
              <a:spLocks noChangeShapeType="1"/>
            </p:cNvSpPr>
            <p:nvPr/>
          </p:nvSpPr>
          <p:spPr bwMode="auto">
            <a:xfrm>
              <a:off x="1653" y="1607"/>
              <a:ext cx="1" cy="125"/>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58" name="Line 31">
              <a:extLst>
                <a:ext uri="{FF2B5EF4-FFF2-40B4-BE49-F238E27FC236}">
                  <a16:creationId xmlns:a16="http://schemas.microsoft.com/office/drawing/2014/main" id="{934CA59A-FEBF-471D-A204-EEE1404EC77B}"/>
                </a:ext>
              </a:extLst>
            </p:cNvPr>
            <p:cNvSpPr>
              <a:spLocks noChangeShapeType="1"/>
            </p:cNvSpPr>
            <p:nvPr/>
          </p:nvSpPr>
          <p:spPr bwMode="auto">
            <a:xfrm>
              <a:off x="1663" y="2310"/>
              <a:ext cx="0" cy="16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59" name="Line 32">
              <a:extLst>
                <a:ext uri="{FF2B5EF4-FFF2-40B4-BE49-F238E27FC236}">
                  <a16:creationId xmlns:a16="http://schemas.microsoft.com/office/drawing/2014/main" id="{505FDDAD-7424-4EAE-B915-A7C27104D439}"/>
                </a:ext>
              </a:extLst>
            </p:cNvPr>
            <p:cNvSpPr>
              <a:spLocks noChangeShapeType="1"/>
            </p:cNvSpPr>
            <p:nvPr/>
          </p:nvSpPr>
          <p:spPr bwMode="auto">
            <a:xfrm>
              <a:off x="1663" y="2715"/>
              <a:ext cx="0" cy="149"/>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60" name="Line 33">
              <a:extLst>
                <a:ext uri="{FF2B5EF4-FFF2-40B4-BE49-F238E27FC236}">
                  <a16:creationId xmlns:a16="http://schemas.microsoft.com/office/drawing/2014/main" id="{822FB0EA-0091-45E2-A58F-061073944063}"/>
                </a:ext>
              </a:extLst>
            </p:cNvPr>
            <p:cNvSpPr>
              <a:spLocks noChangeShapeType="1"/>
            </p:cNvSpPr>
            <p:nvPr/>
          </p:nvSpPr>
          <p:spPr bwMode="auto">
            <a:xfrm>
              <a:off x="1663" y="3168"/>
              <a:ext cx="0" cy="8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61" name="Line 34">
              <a:extLst>
                <a:ext uri="{FF2B5EF4-FFF2-40B4-BE49-F238E27FC236}">
                  <a16:creationId xmlns:a16="http://schemas.microsoft.com/office/drawing/2014/main" id="{6F913BE4-EE76-4952-975D-5E8C45126BE5}"/>
                </a:ext>
              </a:extLst>
            </p:cNvPr>
            <p:cNvSpPr>
              <a:spLocks noChangeShapeType="1"/>
            </p:cNvSpPr>
            <p:nvPr/>
          </p:nvSpPr>
          <p:spPr bwMode="auto">
            <a:xfrm>
              <a:off x="1634" y="309"/>
              <a:ext cx="1" cy="119"/>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62" name="Line 35">
              <a:extLst>
                <a:ext uri="{FF2B5EF4-FFF2-40B4-BE49-F238E27FC236}">
                  <a16:creationId xmlns:a16="http://schemas.microsoft.com/office/drawing/2014/main" id="{ECCCDB6C-1D06-42A3-8C6E-7D03345275D7}"/>
                </a:ext>
              </a:extLst>
            </p:cNvPr>
            <p:cNvSpPr>
              <a:spLocks noChangeShapeType="1"/>
            </p:cNvSpPr>
            <p:nvPr/>
          </p:nvSpPr>
          <p:spPr bwMode="auto">
            <a:xfrm>
              <a:off x="2832" y="1476"/>
              <a:ext cx="19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3" name="Line 36">
              <a:extLst>
                <a:ext uri="{FF2B5EF4-FFF2-40B4-BE49-F238E27FC236}">
                  <a16:creationId xmlns:a16="http://schemas.microsoft.com/office/drawing/2014/main" id="{6E0A967A-5C22-4085-8BC4-0B26969220F5}"/>
                </a:ext>
              </a:extLst>
            </p:cNvPr>
            <p:cNvSpPr>
              <a:spLocks noChangeShapeType="1"/>
            </p:cNvSpPr>
            <p:nvPr/>
          </p:nvSpPr>
          <p:spPr bwMode="auto">
            <a:xfrm>
              <a:off x="3070" y="1476"/>
              <a:ext cx="0" cy="8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4" name="Line 37">
              <a:extLst>
                <a:ext uri="{FF2B5EF4-FFF2-40B4-BE49-F238E27FC236}">
                  <a16:creationId xmlns:a16="http://schemas.microsoft.com/office/drawing/2014/main" id="{B6BA834D-B66A-470B-A0D1-A01697D3236E}"/>
                </a:ext>
              </a:extLst>
            </p:cNvPr>
            <p:cNvSpPr>
              <a:spLocks noChangeShapeType="1"/>
            </p:cNvSpPr>
            <p:nvPr/>
          </p:nvSpPr>
          <p:spPr bwMode="auto">
            <a:xfrm flipH="1">
              <a:off x="1663" y="2358"/>
              <a:ext cx="1394"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65" name="Line 38">
              <a:extLst>
                <a:ext uri="{FF2B5EF4-FFF2-40B4-BE49-F238E27FC236}">
                  <a16:creationId xmlns:a16="http://schemas.microsoft.com/office/drawing/2014/main" id="{440DC26C-3F3F-40CF-B670-013C79651757}"/>
                </a:ext>
              </a:extLst>
            </p:cNvPr>
            <p:cNvSpPr>
              <a:spLocks noChangeShapeType="1"/>
            </p:cNvSpPr>
            <p:nvPr/>
          </p:nvSpPr>
          <p:spPr bwMode="auto">
            <a:xfrm>
              <a:off x="2584" y="833"/>
              <a:ext cx="22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6" name="Line 39">
              <a:extLst>
                <a:ext uri="{FF2B5EF4-FFF2-40B4-BE49-F238E27FC236}">
                  <a16:creationId xmlns:a16="http://schemas.microsoft.com/office/drawing/2014/main" id="{ED1BFC5C-5F1C-4DB6-AA6F-77A08A5E0994}"/>
                </a:ext>
              </a:extLst>
            </p:cNvPr>
            <p:cNvSpPr>
              <a:spLocks noChangeShapeType="1"/>
            </p:cNvSpPr>
            <p:nvPr/>
          </p:nvSpPr>
          <p:spPr bwMode="auto">
            <a:xfrm>
              <a:off x="2819" y="827"/>
              <a:ext cx="1" cy="4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67" name="Line 40">
              <a:extLst>
                <a:ext uri="{FF2B5EF4-FFF2-40B4-BE49-F238E27FC236}">
                  <a16:creationId xmlns:a16="http://schemas.microsoft.com/office/drawing/2014/main" id="{9AAF5FB4-9EA1-4CFB-922F-0A5F37C25E5F}"/>
                </a:ext>
              </a:extLst>
            </p:cNvPr>
            <p:cNvSpPr>
              <a:spLocks noChangeShapeType="1"/>
            </p:cNvSpPr>
            <p:nvPr/>
          </p:nvSpPr>
          <p:spPr bwMode="auto">
            <a:xfrm flipH="1">
              <a:off x="1653" y="1303"/>
              <a:ext cx="1183" cy="1"/>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68" name="AutoShape 41">
              <a:extLst>
                <a:ext uri="{FF2B5EF4-FFF2-40B4-BE49-F238E27FC236}">
                  <a16:creationId xmlns:a16="http://schemas.microsoft.com/office/drawing/2014/main" id="{1E38D265-3604-41BA-8BB5-11CF91017038}"/>
                </a:ext>
              </a:extLst>
            </p:cNvPr>
            <p:cNvSpPr>
              <a:spLocks/>
            </p:cNvSpPr>
            <p:nvPr/>
          </p:nvSpPr>
          <p:spPr bwMode="auto">
            <a:xfrm>
              <a:off x="2677" y="2417"/>
              <a:ext cx="121" cy="1102"/>
            </a:xfrm>
            <a:prstGeom prst="rightBrace">
              <a:avLst>
                <a:gd name="adj1" fmla="val 7589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50569" name="Line 42">
              <a:extLst>
                <a:ext uri="{FF2B5EF4-FFF2-40B4-BE49-F238E27FC236}">
                  <a16:creationId xmlns:a16="http://schemas.microsoft.com/office/drawing/2014/main" id="{79B14E7C-F9BA-41A8-8D05-F7AB146D98EF}"/>
                </a:ext>
              </a:extLst>
            </p:cNvPr>
            <p:cNvSpPr>
              <a:spLocks noChangeShapeType="1"/>
            </p:cNvSpPr>
            <p:nvPr/>
          </p:nvSpPr>
          <p:spPr bwMode="auto">
            <a:xfrm>
              <a:off x="1682" y="3600"/>
              <a:ext cx="0" cy="3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70" name="Line 43">
              <a:extLst>
                <a:ext uri="{FF2B5EF4-FFF2-40B4-BE49-F238E27FC236}">
                  <a16:creationId xmlns:a16="http://schemas.microsoft.com/office/drawing/2014/main" id="{3C092126-34B5-433F-8635-7245F4C5F0B1}"/>
                </a:ext>
              </a:extLst>
            </p:cNvPr>
            <p:cNvSpPr>
              <a:spLocks noChangeShapeType="1"/>
            </p:cNvSpPr>
            <p:nvPr/>
          </p:nvSpPr>
          <p:spPr bwMode="auto">
            <a:xfrm>
              <a:off x="1681" y="3632"/>
              <a:ext cx="186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1" name="Text Box 44">
              <a:extLst>
                <a:ext uri="{FF2B5EF4-FFF2-40B4-BE49-F238E27FC236}">
                  <a16:creationId xmlns:a16="http://schemas.microsoft.com/office/drawing/2014/main" id="{73C263C4-7824-439A-A54E-2AB8A61BD7DA}"/>
                </a:ext>
              </a:extLst>
            </p:cNvPr>
            <p:cNvSpPr txBox="1">
              <a:spLocks noChangeArrowheads="1"/>
            </p:cNvSpPr>
            <p:nvPr/>
          </p:nvSpPr>
          <p:spPr bwMode="auto">
            <a:xfrm>
              <a:off x="2886" y="2685"/>
              <a:ext cx="354"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a:solidFill>
                    <a:srgbClr val="0066FF"/>
                  </a:solidFill>
                  <a:latin typeface="Times New Roman" panose="02020603050405020304" pitchFamily="18" charset="0"/>
                </a:rPr>
                <a:t>中断响应 </a:t>
              </a:r>
            </a:p>
            <a:p>
              <a:pPr algn="just"/>
              <a:r>
                <a:rPr lang="zh-CN" altLang="en-US" sz="1400">
                  <a:solidFill>
                    <a:srgbClr val="0066FF"/>
                  </a:solidFill>
                  <a:latin typeface="Times New Roman" panose="02020603050405020304" pitchFamily="18" charset="0"/>
                </a:rPr>
                <a:t>周期</a:t>
              </a:r>
            </a:p>
          </p:txBody>
        </p:sp>
        <p:sp>
          <p:nvSpPr>
            <p:cNvPr id="150572" name="Line 45">
              <a:extLst>
                <a:ext uri="{FF2B5EF4-FFF2-40B4-BE49-F238E27FC236}">
                  <a16:creationId xmlns:a16="http://schemas.microsoft.com/office/drawing/2014/main" id="{E185E7D3-74FD-4832-B237-2049CDACCD7D}"/>
                </a:ext>
              </a:extLst>
            </p:cNvPr>
            <p:cNvSpPr>
              <a:spLocks noChangeShapeType="1"/>
            </p:cNvSpPr>
            <p:nvPr/>
          </p:nvSpPr>
          <p:spPr bwMode="auto">
            <a:xfrm flipV="1">
              <a:off x="3540" y="297"/>
              <a:ext cx="1" cy="33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3" name="Line 46">
              <a:extLst>
                <a:ext uri="{FF2B5EF4-FFF2-40B4-BE49-F238E27FC236}">
                  <a16:creationId xmlns:a16="http://schemas.microsoft.com/office/drawing/2014/main" id="{EB585D99-7979-49B5-A4F5-07A075C9A8A2}"/>
                </a:ext>
              </a:extLst>
            </p:cNvPr>
            <p:cNvSpPr>
              <a:spLocks noChangeShapeType="1"/>
            </p:cNvSpPr>
            <p:nvPr/>
          </p:nvSpPr>
          <p:spPr bwMode="auto">
            <a:xfrm>
              <a:off x="3540" y="297"/>
              <a:ext cx="85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74" name="Line 47">
              <a:extLst>
                <a:ext uri="{FF2B5EF4-FFF2-40B4-BE49-F238E27FC236}">
                  <a16:creationId xmlns:a16="http://schemas.microsoft.com/office/drawing/2014/main" id="{002BECED-BB76-42F9-9D22-6F9F151DEEA4}"/>
                </a:ext>
              </a:extLst>
            </p:cNvPr>
            <p:cNvSpPr>
              <a:spLocks noChangeShapeType="1"/>
            </p:cNvSpPr>
            <p:nvPr/>
          </p:nvSpPr>
          <p:spPr bwMode="auto">
            <a:xfrm flipH="1">
              <a:off x="4318" y="297"/>
              <a:ext cx="19" cy="101"/>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75" name="Line 48">
              <a:extLst>
                <a:ext uri="{FF2B5EF4-FFF2-40B4-BE49-F238E27FC236}">
                  <a16:creationId xmlns:a16="http://schemas.microsoft.com/office/drawing/2014/main" id="{4ED6361E-18C1-4590-BEAF-631204A16F06}"/>
                </a:ext>
              </a:extLst>
            </p:cNvPr>
            <p:cNvSpPr>
              <a:spLocks noChangeShapeType="1"/>
            </p:cNvSpPr>
            <p:nvPr/>
          </p:nvSpPr>
          <p:spPr bwMode="auto">
            <a:xfrm flipH="1">
              <a:off x="4328" y="583"/>
              <a:ext cx="9" cy="22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76" name="Line 49">
              <a:extLst>
                <a:ext uri="{FF2B5EF4-FFF2-40B4-BE49-F238E27FC236}">
                  <a16:creationId xmlns:a16="http://schemas.microsoft.com/office/drawing/2014/main" id="{B3395313-7FDA-42CC-8DC1-3D9CC81F9A09}"/>
                </a:ext>
              </a:extLst>
            </p:cNvPr>
            <p:cNvSpPr>
              <a:spLocks noChangeShapeType="1"/>
            </p:cNvSpPr>
            <p:nvPr/>
          </p:nvSpPr>
          <p:spPr bwMode="auto">
            <a:xfrm flipH="1">
              <a:off x="4328" y="999"/>
              <a:ext cx="9" cy="197"/>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77" name="Line 50">
              <a:extLst>
                <a:ext uri="{FF2B5EF4-FFF2-40B4-BE49-F238E27FC236}">
                  <a16:creationId xmlns:a16="http://schemas.microsoft.com/office/drawing/2014/main" id="{0FD36704-9FA0-4747-982C-778762AACF39}"/>
                </a:ext>
              </a:extLst>
            </p:cNvPr>
            <p:cNvSpPr>
              <a:spLocks noChangeShapeType="1"/>
            </p:cNvSpPr>
            <p:nvPr/>
          </p:nvSpPr>
          <p:spPr bwMode="auto">
            <a:xfrm flipH="1">
              <a:off x="4328" y="1375"/>
              <a:ext cx="9" cy="20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78" name="Line 51">
              <a:extLst>
                <a:ext uri="{FF2B5EF4-FFF2-40B4-BE49-F238E27FC236}">
                  <a16:creationId xmlns:a16="http://schemas.microsoft.com/office/drawing/2014/main" id="{C7196593-BAF1-4096-B5AA-9365DBC07B21}"/>
                </a:ext>
              </a:extLst>
            </p:cNvPr>
            <p:cNvSpPr>
              <a:spLocks noChangeShapeType="1"/>
            </p:cNvSpPr>
            <p:nvPr/>
          </p:nvSpPr>
          <p:spPr bwMode="auto">
            <a:xfrm flipH="1">
              <a:off x="4328" y="1774"/>
              <a:ext cx="9" cy="22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79" name="Line 52">
              <a:extLst>
                <a:ext uri="{FF2B5EF4-FFF2-40B4-BE49-F238E27FC236}">
                  <a16:creationId xmlns:a16="http://schemas.microsoft.com/office/drawing/2014/main" id="{AF63D890-0A16-4B6C-852C-B1946A705F31}"/>
                </a:ext>
              </a:extLst>
            </p:cNvPr>
            <p:cNvSpPr>
              <a:spLocks noChangeShapeType="1"/>
            </p:cNvSpPr>
            <p:nvPr/>
          </p:nvSpPr>
          <p:spPr bwMode="auto">
            <a:xfrm>
              <a:off x="4336" y="2179"/>
              <a:ext cx="1" cy="244"/>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80" name="Line 53">
              <a:extLst>
                <a:ext uri="{FF2B5EF4-FFF2-40B4-BE49-F238E27FC236}">
                  <a16:creationId xmlns:a16="http://schemas.microsoft.com/office/drawing/2014/main" id="{8CB9091A-457A-46AB-982C-B6EBEFBFF733}"/>
                </a:ext>
              </a:extLst>
            </p:cNvPr>
            <p:cNvSpPr>
              <a:spLocks noChangeShapeType="1"/>
            </p:cNvSpPr>
            <p:nvPr/>
          </p:nvSpPr>
          <p:spPr bwMode="auto">
            <a:xfrm>
              <a:off x="4365" y="2736"/>
              <a:ext cx="1" cy="1046"/>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81" name="Line 54">
              <a:extLst>
                <a:ext uri="{FF2B5EF4-FFF2-40B4-BE49-F238E27FC236}">
                  <a16:creationId xmlns:a16="http://schemas.microsoft.com/office/drawing/2014/main" id="{199EF5B4-285D-46EB-AA11-F067236D44B1}"/>
                </a:ext>
              </a:extLst>
            </p:cNvPr>
            <p:cNvSpPr>
              <a:spLocks noChangeShapeType="1"/>
            </p:cNvSpPr>
            <p:nvPr/>
          </p:nvSpPr>
          <p:spPr bwMode="auto">
            <a:xfrm flipH="1">
              <a:off x="240" y="1839"/>
              <a:ext cx="5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82" name="Line 55">
              <a:extLst>
                <a:ext uri="{FF2B5EF4-FFF2-40B4-BE49-F238E27FC236}">
                  <a16:creationId xmlns:a16="http://schemas.microsoft.com/office/drawing/2014/main" id="{F78840FA-5977-4534-9A89-F3C7DD7AD7C5}"/>
                </a:ext>
              </a:extLst>
            </p:cNvPr>
            <p:cNvSpPr>
              <a:spLocks noChangeShapeType="1"/>
            </p:cNvSpPr>
            <p:nvPr/>
          </p:nvSpPr>
          <p:spPr bwMode="auto">
            <a:xfrm>
              <a:off x="240" y="1846"/>
              <a:ext cx="1" cy="18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83" name="Line 56">
              <a:extLst>
                <a:ext uri="{FF2B5EF4-FFF2-40B4-BE49-F238E27FC236}">
                  <a16:creationId xmlns:a16="http://schemas.microsoft.com/office/drawing/2014/main" id="{EF71BC58-F273-4498-9A67-2645537AE849}"/>
                </a:ext>
              </a:extLst>
            </p:cNvPr>
            <p:cNvSpPr>
              <a:spLocks noChangeShapeType="1"/>
            </p:cNvSpPr>
            <p:nvPr/>
          </p:nvSpPr>
          <p:spPr bwMode="auto">
            <a:xfrm>
              <a:off x="250" y="3685"/>
              <a:ext cx="4120"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84" name="Line 57">
              <a:extLst>
                <a:ext uri="{FF2B5EF4-FFF2-40B4-BE49-F238E27FC236}">
                  <a16:creationId xmlns:a16="http://schemas.microsoft.com/office/drawing/2014/main" id="{74BA47E5-700A-4551-B660-2229521EFB3D}"/>
                </a:ext>
              </a:extLst>
            </p:cNvPr>
            <p:cNvSpPr>
              <a:spLocks noChangeShapeType="1"/>
            </p:cNvSpPr>
            <p:nvPr/>
          </p:nvSpPr>
          <p:spPr bwMode="auto">
            <a:xfrm flipH="1">
              <a:off x="250" y="2191"/>
              <a:ext cx="36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85" name="Line 58">
              <a:extLst>
                <a:ext uri="{FF2B5EF4-FFF2-40B4-BE49-F238E27FC236}">
                  <a16:creationId xmlns:a16="http://schemas.microsoft.com/office/drawing/2014/main" id="{5DA9F561-74AA-4E35-911F-54D1F488A3A3}"/>
                </a:ext>
              </a:extLst>
            </p:cNvPr>
            <p:cNvSpPr>
              <a:spLocks noChangeShapeType="1"/>
            </p:cNvSpPr>
            <p:nvPr/>
          </p:nvSpPr>
          <p:spPr bwMode="auto">
            <a:xfrm flipH="1">
              <a:off x="3" y="309"/>
              <a:ext cx="17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86" name="Line 59">
              <a:extLst>
                <a:ext uri="{FF2B5EF4-FFF2-40B4-BE49-F238E27FC236}">
                  <a16:creationId xmlns:a16="http://schemas.microsoft.com/office/drawing/2014/main" id="{6409E905-3D26-4291-B0AE-08266B8337A8}"/>
                </a:ext>
              </a:extLst>
            </p:cNvPr>
            <p:cNvSpPr>
              <a:spLocks noChangeShapeType="1"/>
            </p:cNvSpPr>
            <p:nvPr/>
          </p:nvSpPr>
          <p:spPr bwMode="auto">
            <a:xfrm>
              <a:off x="0" y="309"/>
              <a:ext cx="1" cy="3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87" name="Line 60">
              <a:extLst>
                <a:ext uri="{FF2B5EF4-FFF2-40B4-BE49-F238E27FC236}">
                  <a16:creationId xmlns:a16="http://schemas.microsoft.com/office/drawing/2014/main" id="{E980E075-7928-41D7-BE0A-2A71A256567A}"/>
                </a:ext>
              </a:extLst>
            </p:cNvPr>
            <p:cNvSpPr>
              <a:spLocks noChangeShapeType="1"/>
            </p:cNvSpPr>
            <p:nvPr/>
          </p:nvSpPr>
          <p:spPr bwMode="auto">
            <a:xfrm>
              <a:off x="3" y="4097"/>
              <a:ext cx="480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88" name="Line 61">
              <a:extLst>
                <a:ext uri="{FF2B5EF4-FFF2-40B4-BE49-F238E27FC236}">
                  <a16:creationId xmlns:a16="http://schemas.microsoft.com/office/drawing/2014/main" id="{AEC7A0AA-3B08-43CE-86FB-40F0DE799F00}"/>
                </a:ext>
              </a:extLst>
            </p:cNvPr>
            <p:cNvSpPr>
              <a:spLocks noChangeShapeType="1"/>
            </p:cNvSpPr>
            <p:nvPr/>
          </p:nvSpPr>
          <p:spPr bwMode="auto">
            <a:xfrm flipV="1">
              <a:off x="4393" y="3972"/>
              <a:ext cx="1"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89" name="Line 62">
              <a:extLst>
                <a:ext uri="{FF2B5EF4-FFF2-40B4-BE49-F238E27FC236}">
                  <a16:creationId xmlns:a16="http://schemas.microsoft.com/office/drawing/2014/main" id="{27B43F4C-2ABA-4BED-B649-CA033DD4314E}"/>
                </a:ext>
              </a:extLst>
            </p:cNvPr>
            <p:cNvSpPr>
              <a:spLocks noChangeShapeType="1"/>
            </p:cNvSpPr>
            <p:nvPr/>
          </p:nvSpPr>
          <p:spPr bwMode="auto">
            <a:xfrm>
              <a:off x="3531" y="207"/>
              <a:ext cx="1051" cy="1"/>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90" name="Line 63">
              <a:extLst>
                <a:ext uri="{FF2B5EF4-FFF2-40B4-BE49-F238E27FC236}">
                  <a16:creationId xmlns:a16="http://schemas.microsoft.com/office/drawing/2014/main" id="{9C039C41-0101-4182-A0A4-92EA4F2F42BD}"/>
                </a:ext>
              </a:extLst>
            </p:cNvPr>
            <p:cNvSpPr>
              <a:spLocks noChangeShapeType="1"/>
            </p:cNvSpPr>
            <p:nvPr/>
          </p:nvSpPr>
          <p:spPr bwMode="auto">
            <a:xfrm flipH="1">
              <a:off x="2146" y="207"/>
              <a:ext cx="1186" cy="1"/>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0591" name="Line 64">
              <a:extLst>
                <a:ext uri="{FF2B5EF4-FFF2-40B4-BE49-F238E27FC236}">
                  <a16:creationId xmlns:a16="http://schemas.microsoft.com/office/drawing/2014/main" id="{3148E608-5EB2-48F7-B7A5-C179539B430C}"/>
                </a:ext>
              </a:extLst>
            </p:cNvPr>
            <p:cNvSpPr>
              <a:spLocks noChangeShapeType="1"/>
            </p:cNvSpPr>
            <p:nvPr/>
          </p:nvSpPr>
          <p:spPr bwMode="auto">
            <a:xfrm>
              <a:off x="3363" y="126"/>
              <a:ext cx="1" cy="4098"/>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592" name="Rectangle 65">
              <a:extLst>
                <a:ext uri="{FF2B5EF4-FFF2-40B4-BE49-F238E27FC236}">
                  <a16:creationId xmlns:a16="http://schemas.microsoft.com/office/drawing/2014/main" id="{4EFD77BB-844A-4E46-B009-51520A160265}"/>
                </a:ext>
              </a:extLst>
            </p:cNvPr>
            <p:cNvSpPr>
              <a:spLocks noChangeArrowheads="1"/>
            </p:cNvSpPr>
            <p:nvPr/>
          </p:nvSpPr>
          <p:spPr bwMode="auto">
            <a:xfrm>
              <a:off x="2382" y="0"/>
              <a:ext cx="79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solidFill>
                    <a:srgbClr val="0066FF"/>
                  </a:solidFill>
                  <a:latin typeface="Times New Roman" panose="02020603050405020304" pitchFamily="18" charset="0"/>
                </a:rPr>
                <a:t>硬件完成</a:t>
              </a:r>
            </a:p>
          </p:txBody>
        </p:sp>
        <p:sp>
          <p:nvSpPr>
            <p:cNvPr id="150593" name="Rectangle 66">
              <a:extLst>
                <a:ext uri="{FF2B5EF4-FFF2-40B4-BE49-F238E27FC236}">
                  <a16:creationId xmlns:a16="http://schemas.microsoft.com/office/drawing/2014/main" id="{E38CC4C8-302B-43F1-A0A8-ADE57404626E}"/>
                </a:ext>
              </a:extLst>
            </p:cNvPr>
            <p:cNvSpPr>
              <a:spLocks noChangeArrowheads="1"/>
            </p:cNvSpPr>
            <p:nvPr/>
          </p:nvSpPr>
          <p:spPr bwMode="auto">
            <a:xfrm>
              <a:off x="3595" y="0"/>
              <a:ext cx="79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solidFill>
                    <a:srgbClr val="0066FF"/>
                  </a:solidFill>
                  <a:latin typeface="Times New Roman" panose="02020603050405020304" pitchFamily="18" charset="0"/>
                </a:rPr>
                <a:t>软件完成</a:t>
              </a:r>
            </a:p>
          </p:txBody>
        </p:sp>
        <p:sp>
          <p:nvSpPr>
            <p:cNvPr id="150594" name="Text Box 67">
              <a:extLst>
                <a:ext uri="{FF2B5EF4-FFF2-40B4-BE49-F238E27FC236}">
                  <a16:creationId xmlns:a16="http://schemas.microsoft.com/office/drawing/2014/main" id="{6DA4B1AF-F7EF-499F-A9E9-ED5C50A2F9BD}"/>
                </a:ext>
              </a:extLst>
            </p:cNvPr>
            <p:cNvSpPr txBox="1">
              <a:spLocks noChangeArrowheads="1"/>
            </p:cNvSpPr>
            <p:nvPr/>
          </p:nvSpPr>
          <p:spPr bwMode="auto">
            <a:xfrm>
              <a:off x="298" y="1668"/>
              <a:ext cx="32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N</a:t>
              </a:r>
            </a:p>
          </p:txBody>
        </p:sp>
        <p:sp>
          <p:nvSpPr>
            <p:cNvPr id="150595" name="Text Box 68">
              <a:extLst>
                <a:ext uri="{FF2B5EF4-FFF2-40B4-BE49-F238E27FC236}">
                  <a16:creationId xmlns:a16="http://schemas.microsoft.com/office/drawing/2014/main" id="{473BA55C-4196-44C9-988E-ABDB9F5D09A4}"/>
                </a:ext>
              </a:extLst>
            </p:cNvPr>
            <p:cNvSpPr txBox="1">
              <a:spLocks noChangeArrowheads="1"/>
            </p:cNvSpPr>
            <p:nvPr/>
          </p:nvSpPr>
          <p:spPr bwMode="auto">
            <a:xfrm>
              <a:off x="319" y="2016"/>
              <a:ext cx="32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N</a:t>
              </a:r>
            </a:p>
          </p:txBody>
        </p:sp>
      </p:grpSp>
      <p:sp>
        <p:nvSpPr>
          <p:cNvPr id="150531" name="Rectangle 5">
            <a:extLst>
              <a:ext uri="{FF2B5EF4-FFF2-40B4-BE49-F238E27FC236}">
                <a16:creationId xmlns:a16="http://schemas.microsoft.com/office/drawing/2014/main" id="{3BD449E1-3467-4B18-B3BF-4F58EA510BE4}"/>
              </a:ext>
            </a:extLst>
          </p:cNvPr>
          <p:cNvSpPr>
            <a:spLocks noChangeArrowheads="1"/>
          </p:cNvSpPr>
          <p:nvPr/>
        </p:nvSpPr>
        <p:spPr bwMode="auto">
          <a:xfrm>
            <a:off x="457200" y="59436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0000"/>
                </a:solidFill>
                <a:latin typeface="Times New Roman" panose="02020603050405020304" pitchFamily="18" charset="0"/>
              </a:rPr>
              <a:t>  注：多级</a:t>
            </a:r>
            <a:r>
              <a:rPr lang="en-US" altLang="zh-CN" sz="2800" b="1">
                <a:solidFill>
                  <a:srgbClr val="FF0000"/>
                </a:solidFill>
                <a:latin typeface="Times New Roman" panose="02020603050405020304" pitchFamily="18" charset="0"/>
              </a:rPr>
              <a:t>or</a:t>
            </a:r>
            <a:r>
              <a:rPr lang="zh-CN" altLang="en-US" sz="2800" b="1">
                <a:solidFill>
                  <a:srgbClr val="FF0000"/>
                </a:solidFill>
                <a:latin typeface="Times New Roman" panose="02020603050405020304" pitchFamily="18" charset="0"/>
              </a:rPr>
              <a:t>单级中断的区别？</a:t>
            </a:r>
            <a:r>
              <a:rPr lang="en-US" altLang="zh-CN" sz="2800" b="1">
                <a:solidFill>
                  <a:srgbClr val="FF0000"/>
                </a:solidFill>
                <a:latin typeface="Times New Roman" panose="02020603050405020304" pitchFamily="18" charset="0"/>
              </a:rPr>
              <a:t>P242</a:t>
            </a: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a:extLst>
              <a:ext uri="{FF2B5EF4-FFF2-40B4-BE49-F238E27FC236}">
                <a16:creationId xmlns:a16="http://schemas.microsoft.com/office/drawing/2014/main" id="{58BDEA37-F380-4EE7-ACEF-1BBA0529C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
            <a:ext cx="9144000"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a:extLst>
              <a:ext uri="{FF2B5EF4-FFF2-40B4-BE49-F238E27FC236}">
                <a16:creationId xmlns:a16="http://schemas.microsoft.com/office/drawing/2014/main" id="{14C22E05-C82E-4A7C-B659-35BFB55DB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a:extLst>
              <a:ext uri="{FF2B5EF4-FFF2-40B4-BE49-F238E27FC236}">
                <a16:creationId xmlns:a16="http://schemas.microsoft.com/office/drawing/2014/main" id="{A46076B6-A7A6-40E9-B347-9138F2577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275"/>
            <a:ext cx="9144000" cy="681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D511A5C5-AF52-433A-9FF5-43B75A45C05F}"/>
              </a:ext>
            </a:extLst>
          </p:cNvPr>
          <p:cNvSpPr>
            <a:spLocks noGrp="1" noChangeArrowheads="1"/>
          </p:cNvSpPr>
          <p:nvPr>
            <p:ph type="body" idx="4294967295"/>
          </p:nvPr>
        </p:nvSpPr>
        <p:spPr>
          <a:xfrm>
            <a:off x="533400" y="990600"/>
            <a:ext cx="7924800" cy="4648200"/>
          </a:xfrm>
        </p:spPr>
        <p:txBody>
          <a:bodyPr/>
          <a:lstStyle/>
          <a:p>
            <a:pPr eaLnBrk="1" hangingPunct="1">
              <a:buFontTx/>
              <a:buNone/>
              <a:defRPr/>
            </a:pPr>
            <a:r>
              <a:rPr lang="zh-CN" altLang="en-US" b="1">
                <a:effectLst>
                  <a:outerShdw blurRad="38100" dist="38100" dir="2700000" algn="tl">
                    <a:srgbClr val="C0C0C0"/>
                  </a:outerShdw>
                </a:effectLst>
                <a:latin typeface="Times New Roman" pitchFamily="18" charset="0"/>
                <a:cs typeface="Times New Roman" pitchFamily="18" charset="0"/>
              </a:rPr>
              <a:t> </a:t>
            </a:r>
            <a:r>
              <a:rPr lang="en-US" altLang="zh-CN" sz="2800" b="1">
                <a:latin typeface="Times New Roman" pitchFamily="18" charset="0"/>
                <a:cs typeface="Times New Roman" pitchFamily="18" charset="0"/>
              </a:rPr>
              <a:t>2</a:t>
            </a:r>
            <a:r>
              <a:rPr lang="zh-CN" altLang="en-US" sz="2800" b="1">
                <a:latin typeface="宋体" pitchFamily="2" charset="-122"/>
              </a:rPr>
              <a:t>．直接寻址</a:t>
            </a:r>
            <a:r>
              <a:rPr lang="zh-CN" altLang="en-US" b="1"/>
              <a:t> </a:t>
            </a:r>
          </a:p>
        </p:txBody>
      </p:sp>
      <p:sp>
        <p:nvSpPr>
          <p:cNvPr id="29699" name="Rectangle 4">
            <a:extLst>
              <a:ext uri="{FF2B5EF4-FFF2-40B4-BE49-F238E27FC236}">
                <a16:creationId xmlns:a16="http://schemas.microsoft.com/office/drawing/2014/main" id="{204920AA-62A3-42A9-BE48-8DCC8BD2FB4C}"/>
              </a:ext>
            </a:extLst>
          </p:cNvPr>
          <p:cNvSpPr>
            <a:spLocks noChangeArrowheads="1"/>
          </p:cNvSpPr>
          <p:nvPr/>
        </p:nvSpPr>
        <p:spPr bwMode="auto">
          <a:xfrm>
            <a:off x="1325563" y="1709738"/>
            <a:ext cx="6632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地址字段直接给出操作数在内存的地址</a:t>
            </a:r>
            <a:r>
              <a:rPr lang="en-US" altLang="zh-CN" sz="2400" b="1">
                <a:latin typeface="宋体" panose="02010600030101010101" pitchFamily="2" charset="-122"/>
              </a:rPr>
              <a:t>D</a:t>
            </a:r>
            <a:r>
              <a:rPr lang="en-US" altLang="zh-CN" sz="2400" b="1"/>
              <a:t> </a:t>
            </a:r>
          </a:p>
        </p:txBody>
      </p:sp>
      <p:sp>
        <p:nvSpPr>
          <p:cNvPr id="29700" name="Rectangle 20">
            <a:extLst>
              <a:ext uri="{FF2B5EF4-FFF2-40B4-BE49-F238E27FC236}">
                <a16:creationId xmlns:a16="http://schemas.microsoft.com/office/drawing/2014/main" id="{A326AE93-451A-489E-8999-3EF424A49936}"/>
              </a:ext>
            </a:extLst>
          </p:cNvPr>
          <p:cNvSpPr>
            <a:spLocks noChangeArrowheads="1"/>
          </p:cNvSpPr>
          <p:nvPr/>
        </p:nvSpPr>
        <p:spPr bwMode="auto">
          <a:xfrm>
            <a:off x="1252538" y="2501900"/>
            <a:ext cx="2971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00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latin typeface="Times New Roman" panose="02020603050405020304" pitchFamily="18" charset="0"/>
              </a:rPr>
              <a:t> 有效地址</a:t>
            </a:r>
            <a:r>
              <a:rPr lang="en-US" altLang="zh-CN" sz="2400" b="1">
                <a:solidFill>
                  <a:srgbClr val="0000FF"/>
                </a:solidFill>
                <a:latin typeface="宋体" panose="02010600030101010101" pitchFamily="2" charset="-122"/>
              </a:rPr>
              <a:t>E</a:t>
            </a:r>
            <a:r>
              <a:rPr lang="zh-CN" altLang="en-US" sz="2400" b="1">
                <a:solidFill>
                  <a:srgbClr val="0000FF"/>
                </a:solidFill>
                <a:latin typeface="Times New Roman" panose="02020603050405020304" pitchFamily="18" charset="0"/>
              </a:rPr>
              <a:t>＝</a:t>
            </a:r>
            <a:r>
              <a:rPr lang="en-US" altLang="zh-CN" sz="2400" b="1">
                <a:solidFill>
                  <a:srgbClr val="0000FF"/>
                </a:solidFill>
                <a:latin typeface="宋体" panose="02010600030101010101" pitchFamily="2" charset="-122"/>
              </a:rPr>
              <a:t>D</a:t>
            </a:r>
          </a:p>
          <a:p>
            <a:endParaRPr lang="zh-CN" altLang="en-US" sz="2400" b="1">
              <a:solidFill>
                <a:srgbClr val="0000FF"/>
              </a:solidFill>
              <a:latin typeface="宋体" panose="02010600030101010101" pitchFamily="2" charset="-122"/>
            </a:endParaRPr>
          </a:p>
        </p:txBody>
      </p:sp>
      <p:sp>
        <p:nvSpPr>
          <p:cNvPr id="29701" name="Rectangle 22">
            <a:extLst>
              <a:ext uri="{FF2B5EF4-FFF2-40B4-BE49-F238E27FC236}">
                <a16:creationId xmlns:a16="http://schemas.microsoft.com/office/drawing/2014/main" id="{7088BBFB-3711-4793-8E3E-CC4230121AD5}"/>
              </a:ext>
            </a:extLst>
          </p:cNvPr>
          <p:cNvSpPr>
            <a:spLocks noChangeArrowheads="1"/>
          </p:cNvSpPr>
          <p:nvPr/>
        </p:nvSpPr>
        <p:spPr bwMode="auto">
          <a:xfrm>
            <a:off x="1397000" y="3078163"/>
            <a:ext cx="3581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00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latin typeface="Times New Roman" panose="02020603050405020304" pitchFamily="18" charset="0"/>
              </a:rPr>
              <a:t>操作数</a:t>
            </a:r>
            <a:r>
              <a:rPr lang="en-US" altLang="zh-CN" sz="2400" b="1">
                <a:solidFill>
                  <a:srgbClr val="0000FF"/>
                </a:solidFill>
                <a:latin typeface="宋体" panose="02010600030101010101" pitchFamily="2" charset="-122"/>
              </a:rPr>
              <a:t>S</a:t>
            </a:r>
            <a:r>
              <a:rPr lang="zh-CN" altLang="en-US" sz="2400" b="1">
                <a:solidFill>
                  <a:srgbClr val="0000FF"/>
                </a:solidFill>
                <a:latin typeface="Times New Roman" panose="02020603050405020304" pitchFamily="18" charset="0"/>
              </a:rPr>
              <a:t>＝</a:t>
            </a:r>
            <a:r>
              <a:rPr lang="en-US" altLang="zh-CN" sz="2400" b="1">
                <a:solidFill>
                  <a:srgbClr val="0000FF"/>
                </a:solidFill>
                <a:latin typeface="宋体" panose="02010600030101010101" pitchFamily="2" charset="-122"/>
              </a:rPr>
              <a:t>(E)</a:t>
            </a:r>
            <a:r>
              <a:rPr lang="zh-CN" altLang="en-US" sz="2400" b="1">
                <a:solidFill>
                  <a:srgbClr val="0000FF"/>
                </a:solidFill>
                <a:latin typeface="Times New Roman" panose="02020603050405020304" pitchFamily="18" charset="0"/>
              </a:rPr>
              <a:t>＝</a:t>
            </a:r>
            <a:r>
              <a:rPr lang="en-US" altLang="zh-CN" sz="2400" b="1">
                <a:solidFill>
                  <a:srgbClr val="0000FF"/>
                </a:solidFill>
                <a:latin typeface="宋体" panose="02010600030101010101" pitchFamily="2" charset="-122"/>
              </a:rPr>
              <a:t>(D)</a:t>
            </a:r>
          </a:p>
          <a:p>
            <a:endParaRPr lang="zh-CN" altLang="en-US" sz="2400" b="1">
              <a:latin typeface="宋体" panose="02010600030101010101" pitchFamily="2" charset="-122"/>
            </a:endParaRPr>
          </a:p>
        </p:txBody>
      </p:sp>
      <p:sp>
        <p:nvSpPr>
          <p:cNvPr id="29702" name="Rectangle 23">
            <a:extLst>
              <a:ext uri="{FF2B5EF4-FFF2-40B4-BE49-F238E27FC236}">
                <a16:creationId xmlns:a16="http://schemas.microsoft.com/office/drawing/2014/main" id="{057BB630-4EF2-41AB-A71B-C075E29EA1F1}"/>
              </a:ext>
            </a:extLst>
          </p:cNvPr>
          <p:cNvSpPr>
            <a:spLocks noChangeArrowheads="1"/>
          </p:cNvSpPr>
          <p:nvPr/>
        </p:nvSpPr>
        <p:spPr bwMode="auto">
          <a:xfrm>
            <a:off x="604838" y="3725863"/>
            <a:ext cx="7920037"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000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latin typeface="Times New Roman" panose="02020603050405020304" pitchFamily="18" charset="0"/>
              </a:rPr>
              <a:t>可寻址范围为</a:t>
            </a:r>
            <a:r>
              <a:rPr lang="en-US" altLang="zh-CN" sz="2400" b="1">
                <a:latin typeface="宋体" panose="02010600030101010101" pitchFamily="2" charset="-122"/>
              </a:rPr>
              <a:t>2</a:t>
            </a:r>
            <a:r>
              <a:rPr lang="en-US" altLang="zh-CN" sz="2400" b="1" baseline="30000">
                <a:latin typeface="宋体" panose="02010600030101010101" pitchFamily="2" charset="-122"/>
              </a:rPr>
              <a:t>n</a:t>
            </a:r>
            <a:r>
              <a:rPr lang="zh-CN" altLang="en-US" sz="2400" b="1">
                <a:latin typeface="Times New Roman" panose="02020603050405020304" pitchFamily="18" charset="0"/>
              </a:rPr>
              <a:t>个存储单元</a:t>
            </a:r>
            <a:r>
              <a:rPr lang="en-US" altLang="zh-CN" sz="2400" b="1">
                <a:latin typeface="Times New Roman" panose="02020603050405020304" pitchFamily="18" charset="0"/>
              </a:rPr>
              <a:t>: </a:t>
            </a:r>
            <a:r>
              <a:rPr lang="en-US" altLang="zh-CN" sz="2400" b="1">
                <a:solidFill>
                  <a:srgbClr val="0000FF"/>
                </a:solidFill>
                <a:latin typeface="宋体" panose="02010600030101010101" pitchFamily="2" charset="-122"/>
              </a:rPr>
              <a:t>0〜(2</a:t>
            </a:r>
            <a:r>
              <a:rPr lang="en-US" altLang="zh-CN" sz="2400" b="1" baseline="30000">
                <a:solidFill>
                  <a:srgbClr val="0000FF"/>
                </a:solidFill>
                <a:latin typeface="宋体" panose="02010600030101010101" pitchFamily="2" charset="-122"/>
              </a:rPr>
              <a:t>n</a:t>
            </a:r>
            <a:r>
              <a:rPr lang="en-US" altLang="zh-CN" sz="2400" b="1">
                <a:solidFill>
                  <a:srgbClr val="0000FF"/>
                </a:solidFill>
                <a:latin typeface="Times New Roman" panose="02020603050405020304" pitchFamily="18" charset="0"/>
                <a:cs typeface="Times New Roman" panose="02020603050405020304" pitchFamily="18" charset="0"/>
              </a:rPr>
              <a:t>–</a:t>
            </a:r>
            <a:r>
              <a:rPr lang="en-US" altLang="zh-CN" sz="2400" b="1">
                <a:solidFill>
                  <a:srgbClr val="0000FF"/>
                </a:solidFill>
                <a:latin typeface="宋体" panose="02010600030101010101" pitchFamily="2" charset="-122"/>
              </a:rPr>
              <a:t>1</a:t>
            </a:r>
            <a:r>
              <a:rPr lang="zh-CN" altLang="en-US" sz="2400" b="1">
                <a:solidFill>
                  <a:srgbClr val="0000FF"/>
                </a:solidFill>
                <a:latin typeface="宋体" panose="02010600030101010101" pitchFamily="2" charset="-122"/>
              </a:rPr>
              <a:t>）</a:t>
            </a:r>
            <a:r>
              <a:rPr lang="en-US" altLang="zh-CN" sz="2400" b="1">
                <a:solidFill>
                  <a:srgbClr val="FF0000"/>
                </a:solidFill>
                <a:latin typeface="宋体" panose="02010600030101010101" pitchFamily="2" charset="-122"/>
              </a:rPr>
              <a:t>n</a:t>
            </a:r>
            <a:r>
              <a:rPr lang="zh-CN" altLang="en-US" sz="2400" b="1">
                <a:solidFill>
                  <a:srgbClr val="FF0000"/>
                </a:solidFill>
                <a:latin typeface="Times New Roman" panose="02020603050405020304" pitchFamily="18" charset="0"/>
              </a:rPr>
              <a:t>为</a:t>
            </a:r>
            <a:r>
              <a:rPr lang="en-US" altLang="zh-CN" sz="2400" b="1">
                <a:solidFill>
                  <a:srgbClr val="FF0000"/>
                </a:solidFill>
                <a:latin typeface="宋体" panose="02010600030101010101" pitchFamily="2" charset="-122"/>
              </a:rPr>
              <a:t>D</a:t>
            </a:r>
            <a:r>
              <a:rPr lang="zh-CN" altLang="en-US" sz="2400" b="1">
                <a:solidFill>
                  <a:srgbClr val="FF0000"/>
                </a:solidFill>
                <a:latin typeface="Times New Roman" panose="02020603050405020304" pitchFamily="18" charset="0"/>
              </a:rPr>
              <a:t>的位数。</a:t>
            </a:r>
            <a:endParaRPr lang="zh-CN" altLang="en-US" sz="2400" b="1">
              <a:solidFill>
                <a:srgbClr val="FF0000"/>
              </a:solidFill>
              <a:latin typeface="宋体" panose="02010600030101010101" pitchFamily="2" charset="-122"/>
            </a:endParaRPr>
          </a:p>
          <a:p>
            <a:endParaRPr lang="zh-CN" altLang="en-US" sz="1400" b="1">
              <a:latin typeface="宋体" panose="02010600030101010101" pitchFamily="2" charset="-122"/>
            </a:endParaRPr>
          </a:p>
        </p:txBody>
      </p:sp>
      <p:sp>
        <p:nvSpPr>
          <p:cNvPr id="29703" name="Rectangle 2">
            <a:extLst>
              <a:ext uri="{FF2B5EF4-FFF2-40B4-BE49-F238E27FC236}">
                <a16:creationId xmlns:a16="http://schemas.microsoft.com/office/drawing/2014/main" id="{B318D34B-3134-4235-B90B-0B8EF74C43B4}"/>
              </a:ext>
            </a:extLst>
          </p:cNvPr>
          <p:cNvSpPr>
            <a:spLocks noChangeArrowheads="1"/>
          </p:cNvSpPr>
          <p:nvPr/>
        </p:nvSpPr>
        <p:spPr bwMode="auto">
          <a:xfrm>
            <a:off x="604838" y="430212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23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solidFill>
                  <a:srgbClr val="0000FF"/>
                </a:solidFill>
                <a:latin typeface="Times New Roman" panose="02020603050405020304" pitchFamily="18" charset="0"/>
                <a:ea typeface="黑体" panose="02010609060101010101" pitchFamily="49" charset="-122"/>
              </a:rPr>
              <a:t>优点：</a:t>
            </a:r>
            <a:r>
              <a:rPr lang="zh-CN" altLang="en-US" sz="2400" b="1">
                <a:latin typeface="Times New Roman" panose="02020603050405020304" pitchFamily="18" charset="0"/>
              </a:rPr>
              <a:t>有效地址直观，速度较快。</a:t>
            </a:r>
            <a:endParaRPr lang="zh-CN" altLang="en-US" sz="2400" b="1">
              <a:latin typeface="宋体" panose="02010600030101010101" pitchFamily="2" charset="-122"/>
            </a:endParaRPr>
          </a:p>
        </p:txBody>
      </p:sp>
      <p:sp>
        <p:nvSpPr>
          <p:cNvPr id="19464" name="Rectangle 3">
            <a:extLst>
              <a:ext uri="{FF2B5EF4-FFF2-40B4-BE49-F238E27FC236}">
                <a16:creationId xmlns:a16="http://schemas.microsoft.com/office/drawing/2014/main" id="{BCCAB281-A029-4183-92CF-6966304E7043}"/>
              </a:ext>
            </a:extLst>
          </p:cNvPr>
          <p:cNvSpPr>
            <a:spLocks noChangeArrowheads="1"/>
          </p:cNvSpPr>
          <p:nvPr/>
        </p:nvSpPr>
        <p:spPr bwMode="auto">
          <a:xfrm>
            <a:off x="388938" y="4733925"/>
            <a:ext cx="9144000" cy="457200"/>
          </a:xfrm>
          <a:prstGeom prst="rect">
            <a:avLst/>
          </a:prstGeom>
          <a:noFill/>
          <a:ln w="9525">
            <a:noFill/>
            <a:miter lim="800000"/>
            <a:headEnd/>
            <a:tailEnd/>
          </a:ln>
        </p:spPr>
        <p:txBody>
          <a:bodyPr>
            <a:spAutoFit/>
          </a:bodyPr>
          <a:lstStyle/>
          <a:p>
            <a:pPr indent="523875" algn="just" eaLnBrk="0" hangingPunct="0">
              <a:defRPr/>
            </a:pPr>
            <a:r>
              <a:rPr lang="zh-CN" altLang="en-US" sz="2400" b="1">
                <a:effectLst>
                  <a:outerShdw blurRad="38100" dist="38100" dir="2700000" algn="tl">
                    <a:srgbClr val="C0C0C0"/>
                  </a:outerShdw>
                </a:effectLst>
                <a:latin typeface="Times New Roman" pitchFamily="18" charset="0"/>
                <a:ea typeface="黑体" pitchFamily="2" charset="-122"/>
              </a:rPr>
              <a:t>   </a:t>
            </a:r>
            <a:r>
              <a:rPr lang="zh-CN" altLang="en-US" sz="2400" b="1">
                <a:solidFill>
                  <a:srgbClr val="0000FF"/>
                </a:solidFill>
                <a:latin typeface="Times New Roman" pitchFamily="18" charset="0"/>
                <a:ea typeface="黑体" pitchFamily="2" charset="-122"/>
              </a:rPr>
              <a:t>缺点：</a:t>
            </a:r>
            <a:r>
              <a:rPr lang="zh-CN" altLang="en-US" sz="2400" b="1">
                <a:latin typeface="Times New Roman" pitchFamily="18" charset="0"/>
              </a:rPr>
              <a:t>可寻址范围受地址码位数所限制。</a:t>
            </a:r>
            <a:endParaRPr lang="zh-CN" altLang="en-US" sz="2400" b="1">
              <a:latin typeface="宋体" pitchFamily="2" charset="-122"/>
            </a:endParaRPr>
          </a:p>
        </p:txBody>
      </p:sp>
    </p:spTree>
  </p:cSld>
  <p:clrMapOvr>
    <a:masterClrMapping/>
  </p:clrMapOvr>
  <p:transition>
    <p:random/>
    <p:sndAc>
      <p:stSnd>
        <p:snd r:embed="rId2" name="type.wav"/>
      </p:stSnd>
    </p:sndAc>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a:extLst>
              <a:ext uri="{FF2B5EF4-FFF2-40B4-BE49-F238E27FC236}">
                <a16:creationId xmlns:a16="http://schemas.microsoft.com/office/drawing/2014/main" id="{54CD02B9-10D5-46BF-A892-2FE8D7BC9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9144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27" name="Oval 3">
            <a:extLst>
              <a:ext uri="{FF2B5EF4-FFF2-40B4-BE49-F238E27FC236}">
                <a16:creationId xmlns:a16="http://schemas.microsoft.com/office/drawing/2014/main" id="{E7C4F75B-5C89-4A11-8154-F34A27AF6E73}"/>
              </a:ext>
            </a:extLst>
          </p:cNvPr>
          <p:cNvSpPr>
            <a:spLocks noChangeArrowheads="1"/>
          </p:cNvSpPr>
          <p:nvPr/>
        </p:nvSpPr>
        <p:spPr bwMode="auto">
          <a:xfrm>
            <a:off x="6011863" y="549275"/>
            <a:ext cx="936625" cy="50323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a:extLst>
              <a:ext uri="{FF2B5EF4-FFF2-40B4-BE49-F238E27FC236}">
                <a16:creationId xmlns:a16="http://schemas.microsoft.com/office/drawing/2014/main" id="{5DD1D4BF-F335-44D6-BF89-89A9827D4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068388"/>
            <a:ext cx="7727950" cy="578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1" name="Rectangle 3">
            <a:extLst>
              <a:ext uri="{FF2B5EF4-FFF2-40B4-BE49-F238E27FC236}">
                <a16:creationId xmlns:a16="http://schemas.microsoft.com/office/drawing/2014/main" id="{F58E3257-EDA3-4B8A-B422-FAF4C6609C73}"/>
              </a:ext>
            </a:extLst>
          </p:cNvPr>
          <p:cNvSpPr>
            <a:spLocks noChangeArrowheads="1"/>
          </p:cNvSpPr>
          <p:nvPr/>
        </p:nvSpPr>
        <p:spPr bwMode="auto">
          <a:xfrm>
            <a:off x="250825" y="333375"/>
            <a:ext cx="8642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None/>
            </a:pPr>
            <a:r>
              <a:rPr lang="en-US" altLang="zh-CN" sz="2800" b="1">
                <a:latin typeface="Tahoma" panose="020B0604030504040204" pitchFamily="34" charset="0"/>
              </a:rPr>
              <a:t>【</a:t>
            </a:r>
            <a:r>
              <a:rPr lang="zh-CN" altLang="en-US" sz="2800" b="1">
                <a:latin typeface="Tahoma" panose="020B0604030504040204" pitchFamily="34" charset="0"/>
              </a:rPr>
              <a:t>题</a:t>
            </a:r>
            <a:r>
              <a:rPr lang="en-US" altLang="zh-CN" sz="2800" b="1">
                <a:latin typeface="Tahoma" panose="020B0604030504040204" pitchFamily="34" charset="0"/>
              </a:rPr>
              <a:t>11】</a:t>
            </a:r>
            <a:r>
              <a:rPr lang="zh-CN" altLang="en-US" sz="2800" b="1">
                <a:latin typeface="Tahoma" panose="020B0604030504040204" pitchFamily="34" charset="0"/>
              </a:rPr>
              <a:t>课本  图</a:t>
            </a:r>
            <a:r>
              <a:rPr lang="en-US" altLang="zh-CN" sz="2800" b="1">
                <a:latin typeface="Tahoma" panose="020B0604030504040204" pitchFamily="34" charset="0"/>
              </a:rPr>
              <a:t>8.9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8E08C343-BC06-45C6-A095-0D034CD33986}"/>
              </a:ext>
            </a:extLst>
          </p:cNvPr>
          <p:cNvSpPr>
            <a:spLocks noChangeArrowheads="1"/>
          </p:cNvSpPr>
          <p:nvPr/>
        </p:nvSpPr>
        <p:spPr bwMode="auto">
          <a:xfrm>
            <a:off x="304800" y="762000"/>
            <a:ext cx="83820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a:latin typeface="Times New Roman" panose="02020603050405020304" pitchFamily="18" charset="0"/>
              </a:rPr>
              <a:t>【</a:t>
            </a:r>
            <a:r>
              <a:rPr lang="zh-CN" altLang="en-US" sz="2400" b="1">
                <a:latin typeface="Times New Roman" panose="02020603050405020304" pitchFamily="18" charset="0"/>
              </a:rPr>
              <a:t>例</a:t>
            </a:r>
            <a:r>
              <a:rPr lang="en-US" altLang="zh-CN" sz="2400" b="1">
                <a:latin typeface="Times New Roman" panose="02020603050405020304" pitchFamily="18" charset="0"/>
              </a:rPr>
              <a:t>1】</a:t>
            </a:r>
            <a:r>
              <a:rPr lang="zh-CN" altLang="en-US" sz="2400" b="1">
                <a:latin typeface="Times New Roman" panose="02020603050405020304" pitchFamily="18" charset="0"/>
              </a:rPr>
              <a:t>请问：</a:t>
            </a:r>
          </a:p>
          <a:p>
            <a:pPr>
              <a:lnSpc>
                <a:spcPct val="120000"/>
              </a:lnSpc>
            </a:pPr>
            <a:r>
              <a:rPr lang="en-US" altLang="zh-CN" sz="2400" b="1">
                <a:latin typeface="Times New Roman" panose="02020603050405020304" pitchFamily="18" charset="0"/>
              </a:rPr>
              <a:t>(1)</a:t>
            </a:r>
            <a:r>
              <a:rPr lang="zh-CN" altLang="en-US" sz="2400" b="1">
                <a:latin typeface="Times New Roman" panose="02020603050405020304" pitchFamily="18" charset="0"/>
              </a:rPr>
              <a:t>在中断情况下，</a:t>
            </a:r>
            <a:r>
              <a:rPr lang="en-US" altLang="zh-CN" sz="2400" b="1">
                <a:latin typeface="Times New Roman" panose="02020603050405020304" pitchFamily="18" charset="0"/>
              </a:rPr>
              <a:t>CPU</a:t>
            </a:r>
            <a:r>
              <a:rPr lang="zh-CN" altLang="en-US" sz="2400" b="1">
                <a:latin typeface="Times New Roman" panose="02020603050405020304" pitchFamily="18" charset="0"/>
              </a:rPr>
              <a:t>和设备的优先级如何考虑</a:t>
            </a:r>
            <a:r>
              <a:rPr lang="en-US" altLang="zh-CN" sz="2400" b="1">
                <a:latin typeface="Times New Roman" panose="02020603050405020304" pitchFamily="18" charset="0"/>
              </a:rPr>
              <a:t>?</a:t>
            </a:r>
            <a:r>
              <a:rPr lang="zh-CN" altLang="en-US" sz="2400" b="1">
                <a:latin typeface="Times New Roman" panose="02020603050405020304" pitchFamily="18" charset="0"/>
              </a:rPr>
              <a:t>请按降序排列各设备的中断优先级。</a:t>
            </a:r>
          </a:p>
          <a:p>
            <a:pPr>
              <a:lnSpc>
                <a:spcPct val="120000"/>
              </a:lnSpc>
            </a:pPr>
            <a:r>
              <a:rPr lang="en-US" altLang="zh-CN" sz="2400" b="1">
                <a:latin typeface="Times New Roman" panose="02020603050405020304" pitchFamily="18" charset="0"/>
              </a:rPr>
              <a:t>(2)</a:t>
            </a:r>
            <a:r>
              <a:rPr lang="zh-CN" altLang="en-US" sz="2400" b="1">
                <a:latin typeface="Times New Roman" panose="02020603050405020304" pitchFamily="18" charset="0"/>
              </a:rPr>
              <a:t>若</a:t>
            </a:r>
            <a:r>
              <a:rPr lang="en-US" altLang="zh-CN" sz="2400" b="1">
                <a:latin typeface="Times New Roman" panose="02020603050405020304" pitchFamily="18" charset="0"/>
              </a:rPr>
              <a:t>CPU</a:t>
            </a:r>
            <a:r>
              <a:rPr lang="zh-CN" altLang="en-US" sz="2400" b="1">
                <a:latin typeface="Times New Roman" panose="02020603050405020304" pitchFamily="18" charset="0"/>
              </a:rPr>
              <a:t>现执行设备</a:t>
            </a:r>
            <a:r>
              <a:rPr lang="en-US" altLang="zh-CN" sz="2400" b="1">
                <a:latin typeface="Times New Roman" panose="02020603050405020304" pitchFamily="18" charset="0"/>
              </a:rPr>
              <a:t>E</a:t>
            </a:r>
            <a:r>
              <a:rPr lang="zh-CN" altLang="en-US" sz="2400" b="1">
                <a:latin typeface="Times New Roman" panose="02020603050405020304" pitchFamily="18" charset="0"/>
              </a:rPr>
              <a:t>的中断服务程序，</a:t>
            </a:r>
            <a:r>
              <a:rPr lang="en-US" altLang="zh-CN" sz="2400" b="1">
                <a:latin typeface="Times New Roman" panose="02020603050405020304" pitchFamily="18" charset="0"/>
              </a:rPr>
              <a:t>IM2</a:t>
            </a:r>
            <a:r>
              <a:rPr lang="zh-CN" altLang="en-US" sz="2400" b="1">
                <a:latin typeface="Times New Roman" panose="02020603050405020304" pitchFamily="18" charset="0"/>
              </a:rPr>
              <a:t>，</a:t>
            </a:r>
            <a:r>
              <a:rPr lang="en-US" altLang="zh-CN" sz="2400" b="1">
                <a:latin typeface="Times New Roman" panose="02020603050405020304" pitchFamily="18" charset="0"/>
              </a:rPr>
              <a:t>IM1</a:t>
            </a:r>
            <a:r>
              <a:rPr lang="zh-CN" altLang="en-US" sz="2400" b="1">
                <a:latin typeface="Times New Roman" panose="02020603050405020304" pitchFamily="18" charset="0"/>
              </a:rPr>
              <a:t>，</a:t>
            </a:r>
            <a:r>
              <a:rPr lang="en-US" altLang="zh-CN" sz="2400" b="1">
                <a:latin typeface="Times New Roman" panose="02020603050405020304" pitchFamily="18" charset="0"/>
              </a:rPr>
              <a:t>IM0</a:t>
            </a:r>
            <a:r>
              <a:rPr lang="zh-CN" altLang="en-US" sz="2400" b="1">
                <a:latin typeface="Times New Roman" panose="02020603050405020304" pitchFamily="18" charset="0"/>
              </a:rPr>
              <a:t>的状态是什么</a:t>
            </a:r>
            <a:r>
              <a:rPr lang="en-US" altLang="zh-CN" sz="2400" b="1">
                <a:latin typeface="Times New Roman" panose="02020603050405020304" pitchFamily="18" charset="0"/>
              </a:rPr>
              <a:t>?</a:t>
            </a:r>
            <a:r>
              <a:rPr lang="zh-CN" altLang="en-US" sz="2400" b="1">
                <a:latin typeface="Times New Roman" panose="02020603050405020304" pitchFamily="18" charset="0"/>
              </a:rPr>
              <a:t>如果</a:t>
            </a:r>
            <a:r>
              <a:rPr lang="en-US" altLang="zh-CN" sz="2400" b="1">
                <a:latin typeface="Times New Roman" panose="02020603050405020304" pitchFamily="18" charset="0"/>
              </a:rPr>
              <a:t>CPU</a:t>
            </a:r>
            <a:r>
              <a:rPr lang="zh-CN" altLang="en-US" sz="2400" b="1">
                <a:latin typeface="Times New Roman" panose="02020603050405020304" pitchFamily="18" charset="0"/>
              </a:rPr>
              <a:t>执行设 备</a:t>
            </a:r>
            <a:r>
              <a:rPr lang="en-US" altLang="zh-CN" sz="2400" b="1">
                <a:latin typeface="Times New Roman" panose="02020603050405020304" pitchFamily="18" charset="0"/>
              </a:rPr>
              <a:t>H</a:t>
            </a:r>
            <a:r>
              <a:rPr lang="zh-CN" altLang="en-US" sz="2400" b="1">
                <a:latin typeface="Times New Roman" panose="02020603050405020304" pitchFamily="18" charset="0"/>
              </a:rPr>
              <a:t>的中断服务程序，</a:t>
            </a:r>
            <a:r>
              <a:rPr lang="en-US" altLang="zh-CN" sz="2400" b="1">
                <a:latin typeface="Times New Roman" panose="02020603050405020304" pitchFamily="18" charset="0"/>
              </a:rPr>
              <a:t>IM2</a:t>
            </a:r>
            <a:r>
              <a:rPr lang="zh-CN" altLang="en-US" sz="2400" b="1">
                <a:latin typeface="Times New Roman" panose="02020603050405020304" pitchFamily="18" charset="0"/>
              </a:rPr>
              <a:t>，</a:t>
            </a:r>
            <a:r>
              <a:rPr lang="en-US" altLang="zh-CN" sz="2400" b="1">
                <a:latin typeface="Times New Roman" panose="02020603050405020304" pitchFamily="18" charset="0"/>
              </a:rPr>
              <a:t>IM1</a:t>
            </a:r>
            <a:r>
              <a:rPr lang="zh-CN" altLang="en-US" sz="2400" b="1">
                <a:latin typeface="Times New Roman" panose="02020603050405020304" pitchFamily="18" charset="0"/>
              </a:rPr>
              <a:t>，</a:t>
            </a:r>
            <a:r>
              <a:rPr lang="en-US" altLang="zh-CN" sz="2400" b="1">
                <a:latin typeface="Times New Roman" panose="02020603050405020304" pitchFamily="18" charset="0"/>
              </a:rPr>
              <a:t>IM0</a:t>
            </a:r>
            <a:r>
              <a:rPr lang="zh-CN" altLang="en-US" sz="2400" b="1">
                <a:latin typeface="Times New Roman" panose="02020603050405020304" pitchFamily="18" charset="0"/>
              </a:rPr>
              <a:t>的状态又是什么</a:t>
            </a:r>
            <a:r>
              <a:rPr lang="en-US" altLang="zh-CN" sz="2400" b="1">
                <a:latin typeface="Times New Roman" panose="02020603050405020304" pitchFamily="18" charset="0"/>
              </a:rPr>
              <a:t>? </a:t>
            </a:r>
          </a:p>
          <a:p>
            <a:pPr>
              <a:lnSpc>
                <a:spcPct val="120000"/>
              </a:lnSpc>
            </a:pPr>
            <a:r>
              <a:rPr lang="en-US" altLang="zh-CN" sz="2400" b="1">
                <a:latin typeface="Times New Roman" panose="02020603050405020304" pitchFamily="18" charset="0"/>
              </a:rPr>
              <a:t>(3)</a:t>
            </a:r>
            <a:r>
              <a:rPr lang="zh-CN" altLang="en-US" sz="2400" b="1">
                <a:latin typeface="Times New Roman" panose="02020603050405020304" pitchFamily="18" charset="0"/>
              </a:rPr>
              <a:t>每一级的</a:t>
            </a:r>
            <a:r>
              <a:rPr lang="en-US" altLang="zh-CN" sz="2400" b="1">
                <a:latin typeface="Times New Roman" panose="02020603050405020304" pitchFamily="18" charset="0"/>
              </a:rPr>
              <a:t>IM</a:t>
            </a:r>
            <a:r>
              <a:rPr lang="zh-CN" altLang="en-US" sz="2400" b="1">
                <a:latin typeface="Times New Roman" panose="02020603050405020304" pitchFamily="18" charset="0"/>
              </a:rPr>
              <a:t>能否对某个优先级的个别设备单独进行屏蔽</a:t>
            </a:r>
            <a:r>
              <a:rPr lang="en-US" altLang="zh-CN" sz="2400" b="1">
                <a:latin typeface="Times New Roman" panose="02020603050405020304" pitchFamily="18" charset="0"/>
              </a:rPr>
              <a:t>?</a:t>
            </a:r>
            <a:r>
              <a:rPr lang="zh-CN" altLang="en-US" sz="2400" b="1">
                <a:latin typeface="Times New Roman" panose="02020603050405020304" pitchFamily="18" charset="0"/>
              </a:rPr>
              <a:t>如果不能，采取什么办法可达到目的</a:t>
            </a:r>
            <a:r>
              <a:rPr lang="en-US" altLang="zh-CN" sz="2400" b="1">
                <a:latin typeface="Times New Roman" panose="02020603050405020304" pitchFamily="18" charset="0"/>
              </a:rPr>
              <a:t>?</a:t>
            </a:r>
          </a:p>
          <a:p>
            <a:pPr>
              <a:lnSpc>
                <a:spcPct val="120000"/>
              </a:lnSpc>
            </a:pPr>
            <a:r>
              <a:rPr lang="en-US" altLang="zh-CN" sz="2400" b="1">
                <a:latin typeface="Times New Roman" panose="02020603050405020304" pitchFamily="18" charset="0"/>
              </a:rPr>
              <a:t>(4)</a:t>
            </a:r>
            <a:r>
              <a:rPr lang="zh-CN" altLang="en-US" sz="2400" b="1">
                <a:latin typeface="Times New Roman" panose="02020603050405020304" pitchFamily="18" charset="0"/>
              </a:rPr>
              <a:t>假如设备</a:t>
            </a:r>
            <a:r>
              <a:rPr lang="en-US" altLang="zh-CN" sz="2400" b="1">
                <a:latin typeface="Times New Roman" panose="02020603050405020304" pitchFamily="18" charset="0"/>
              </a:rPr>
              <a:t>C</a:t>
            </a:r>
            <a:r>
              <a:rPr lang="zh-CN" altLang="en-US" sz="2400" b="1">
                <a:latin typeface="Times New Roman" panose="02020603050405020304" pitchFamily="18" charset="0"/>
              </a:rPr>
              <a:t>一提出中断请求，</a:t>
            </a:r>
            <a:r>
              <a:rPr lang="en-US" altLang="zh-CN" sz="2400" b="1">
                <a:latin typeface="Times New Roman" panose="02020603050405020304" pitchFamily="18" charset="0"/>
              </a:rPr>
              <a:t>CPU</a:t>
            </a:r>
            <a:r>
              <a:rPr lang="zh-CN" altLang="en-US" sz="2400" b="1">
                <a:latin typeface="Times New Roman" panose="02020603050405020304" pitchFamily="18" charset="0"/>
              </a:rPr>
              <a:t>立即进行响应，如何调整才能满足此要求</a:t>
            </a:r>
            <a:r>
              <a:rPr lang="en-US" altLang="zh-CN" sz="2400" b="1">
                <a:latin typeface="Times New Roman" panose="02020603050405020304" pitchFamily="18" charset="0"/>
              </a:rPr>
              <a:t>? </a:t>
            </a:r>
          </a:p>
          <a:p>
            <a:pPr>
              <a:lnSpc>
                <a:spcPct val="120000"/>
              </a:lnSpc>
            </a:pPr>
            <a:endParaRPr lang="zh-CN" altLang="en-US" sz="2400" b="1">
              <a:latin typeface="Times New Roman" panose="02020603050405020304" pitchFamily="18"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BB968E1C-9181-420D-B9CD-8EEBF2CF142E}"/>
              </a:ext>
            </a:extLst>
          </p:cNvPr>
          <p:cNvSpPr>
            <a:spLocks noChangeArrowheads="1"/>
          </p:cNvSpPr>
          <p:nvPr/>
        </p:nvSpPr>
        <p:spPr bwMode="auto">
          <a:xfrm>
            <a:off x="395288" y="404813"/>
            <a:ext cx="8229600" cy="622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a:latin typeface="Times New Roman" panose="02020603050405020304" pitchFamily="18" charset="0"/>
              </a:rPr>
              <a:t>(1)</a:t>
            </a:r>
            <a:r>
              <a:rPr lang="zh-CN" altLang="en-US" sz="2400" b="1">
                <a:latin typeface="Times New Roman" panose="02020603050405020304" pitchFamily="18" charset="0"/>
              </a:rPr>
              <a:t>在中断情况下，</a:t>
            </a:r>
            <a:r>
              <a:rPr lang="en-US" altLang="zh-CN" sz="2400" b="1">
                <a:latin typeface="Times New Roman" panose="02020603050405020304" pitchFamily="18" charset="0"/>
              </a:rPr>
              <a:t>CPU</a:t>
            </a:r>
            <a:r>
              <a:rPr lang="zh-CN" altLang="en-US" sz="2400" b="1">
                <a:latin typeface="Times New Roman" panose="02020603050405020304" pitchFamily="18" charset="0"/>
              </a:rPr>
              <a:t>的优先级最低。各设备的优先次序是：</a:t>
            </a:r>
            <a:r>
              <a:rPr lang="en-US" altLang="zh-CN" sz="2400" b="1">
                <a:latin typeface="Times New Roman" panose="02020603050405020304" pitchFamily="18" charset="0"/>
              </a:rPr>
              <a:t>A→B→C→ D→E→F→G→H→I→CPU</a:t>
            </a:r>
            <a:r>
              <a:rPr lang="zh-CN" altLang="en-US" sz="2400" b="1">
                <a:latin typeface="Times New Roman" panose="02020603050405020304" pitchFamily="18" charset="0"/>
              </a:rPr>
              <a:t>。</a:t>
            </a:r>
          </a:p>
          <a:p>
            <a:pPr eaLnBrk="1" hangingPunct="1">
              <a:lnSpc>
                <a:spcPct val="120000"/>
              </a:lnSpc>
            </a:pPr>
            <a:endParaRPr lang="zh-CN" altLang="en-US" sz="2400" b="1">
              <a:latin typeface="Times New Roman" panose="02020603050405020304" pitchFamily="18" charset="0"/>
            </a:endParaRPr>
          </a:p>
          <a:p>
            <a:pPr>
              <a:lnSpc>
                <a:spcPct val="120000"/>
              </a:lnSpc>
            </a:pPr>
            <a:r>
              <a:rPr lang="en-US" altLang="zh-CN" sz="2400" b="1">
                <a:latin typeface="Times New Roman" panose="02020603050405020304" pitchFamily="18" charset="0"/>
              </a:rPr>
              <a:t>(2)</a:t>
            </a:r>
            <a:r>
              <a:rPr lang="zh-CN" altLang="en-US" sz="2400" b="1">
                <a:latin typeface="Times New Roman" panose="02020603050405020304" pitchFamily="18" charset="0"/>
              </a:rPr>
              <a:t>执行设备</a:t>
            </a:r>
            <a:r>
              <a:rPr lang="en-US" altLang="zh-CN" sz="2400" b="1">
                <a:latin typeface="Times New Roman" panose="02020603050405020304" pitchFamily="18" charset="0"/>
              </a:rPr>
              <a:t>E</a:t>
            </a:r>
            <a:r>
              <a:rPr lang="zh-CN" altLang="en-US" sz="2400" b="1">
                <a:latin typeface="Times New Roman" panose="02020603050405020304" pitchFamily="18" charset="0"/>
              </a:rPr>
              <a:t>的中断服务程序时</a:t>
            </a:r>
            <a:r>
              <a:rPr lang="zh-CN" altLang="en-US" sz="2800" b="1">
                <a:latin typeface="Tahoma" panose="020B0604030504040204" pitchFamily="34" charset="0"/>
              </a:rPr>
              <a:t>，</a:t>
            </a:r>
            <a:r>
              <a:rPr lang="en-US" altLang="zh-CN" sz="2400" b="1">
                <a:latin typeface="Times New Roman" panose="02020603050405020304" pitchFamily="18" charset="0"/>
              </a:rPr>
              <a:t>IM2 IM1 IM0=</a:t>
            </a:r>
            <a:r>
              <a:rPr lang="en-US" altLang="zh-CN" sz="2400" b="1">
                <a:solidFill>
                  <a:srgbClr val="FF3300"/>
                </a:solidFill>
                <a:latin typeface="Times New Roman" panose="02020603050405020304" pitchFamily="18" charset="0"/>
              </a:rPr>
              <a:t>111</a:t>
            </a:r>
            <a:r>
              <a:rPr lang="zh-CN" altLang="en-US" sz="2400" b="1">
                <a:latin typeface="Times New Roman" panose="02020603050405020304" pitchFamily="18" charset="0"/>
              </a:rPr>
              <a:t>；</a:t>
            </a:r>
          </a:p>
          <a:p>
            <a:pPr>
              <a:lnSpc>
                <a:spcPct val="120000"/>
              </a:lnSpc>
            </a:pPr>
            <a:r>
              <a:rPr lang="zh-CN" altLang="en-US" sz="2400" b="1">
                <a:latin typeface="Times New Roman" panose="02020603050405020304" pitchFamily="18" charset="0"/>
              </a:rPr>
              <a:t>     执行设备</a:t>
            </a:r>
            <a:r>
              <a:rPr lang="en-US" altLang="zh-CN" sz="2400" b="1">
                <a:latin typeface="Times New Roman" panose="02020603050405020304" pitchFamily="18" charset="0"/>
              </a:rPr>
              <a:t>H</a:t>
            </a:r>
            <a:r>
              <a:rPr lang="zh-CN" altLang="en-US" sz="2400" b="1">
                <a:latin typeface="Times New Roman" panose="02020603050405020304" pitchFamily="18" charset="0"/>
              </a:rPr>
              <a:t>的中断服务程序时，</a:t>
            </a:r>
            <a:r>
              <a:rPr lang="en-US" altLang="zh-CN" sz="2400" b="1">
                <a:latin typeface="Times New Roman" panose="02020603050405020304" pitchFamily="18" charset="0"/>
              </a:rPr>
              <a:t>IM2 IM1 IM0=</a:t>
            </a:r>
            <a:r>
              <a:rPr lang="en-US" altLang="zh-CN" sz="2400" b="1">
                <a:solidFill>
                  <a:srgbClr val="FF3300"/>
                </a:solidFill>
                <a:latin typeface="Times New Roman" panose="02020603050405020304" pitchFamily="18" charset="0"/>
              </a:rPr>
              <a:t>001</a:t>
            </a:r>
            <a:r>
              <a:rPr lang="zh-CN" altLang="en-US" sz="2400" b="1">
                <a:latin typeface="Times New Roman" panose="02020603050405020304" pitchFamily="18" charset="0"/>
              </a:rPr>
              <a:t>。</a:t>
            </a:r>
          </a:p>
          <a:p>
            <a:pPr>
              <a:lnSpc>
                <a:spcPct val="120000"/>
              </a:lnSpc>
            </a:pPr>
            <a:endParaRPr lang="zh-CN" altLang="en-US" sz="2400" b="1">
              <a:latin typeface="Times New Roman" panose="02020603050405020304" pitchFamily="18" charset="0"/>
            </a:endParaRPr>
          </a:p>
          <a:p>
            <a:pPr>
              <a:lnSpc>
                <a:spcPct val="120000"/>
              </a:lnSpc>
            </a:pPr>
            <a:r>
              <a:rPr lang="en-US" altLang="zh-CN" sz="2400" b="1">
                <a:latin typeface="Times New Roman" panose="02020603050405020304" pitchFamily="18" charset="0"/>
              </a:rPr>
              <a:t>(3)</a:t>
            </a:r>
            <a:r>
              <a:rPr lang="zh-CN" altLang="en-US" sz="2400" b="1">
                <a:latin typeface="Times New Roman" panose="02020603050405020304" pitchFamily="18" charset="0"/>
              </a:rPr>
              <a:t>每一级的</a:t>
            </a:r>
            <a:r>
              <a:rPr lang="en-US" altLang="zh-CN" sz="2400" b="1">
                <a:latin typeface="Times New Roman" panose="02020603050405020304" pitchFamily="18" charset="0"/>
              </a:rPr>
              <a:t>IM</a:t>
            </a:r>
            <a:r>
              <a:rPr lang="zh-CN" altLang="en-US" sz="2400" b="1">
                <a:latin typeface="Times New Roman" panose="02020603050405020304" pitchFamily="18" charset="0"/>
              </a:rPr>
              <a:t>标志不能对某个优先级的个别设备进行单独屏蔽。可将接口中的</a:t>
            </a:r>
            <a:r>
              <a:rPr lang="en-US" altLang="zh-CN" sz="2400" b="1">
                <a:latin typeface="Times New Roman" panose="02020603050405020304" pitchFamily="18" charset="0"/>
              </a:rPr>
              <a:t>EI(</a:t>
            </a:r>
            <a:r>
              <a:rPr lang="zh-CN" altLang="en-US" sz="2400" b="1">
                <a:latin typeface="Times New Roman" panose="02020603050405020304" pitchFamily="18" charset="0"/>
              </a:rPr>
              <a:t>中断允许</a:t>
            </a:r>
            <a:r>
              <a:rPr lang="en-US" altLang="zh-CN" sz="2400" b="1">
                <a:latin typeface="Times New Roman" panose="02020603050405020304" pitchFamily="18" charset="0"/>
              </a:rPr>
              <a:t>)</a:t>
            </a:r>
            <a:r>
              <a:rPr lang="zh-CN" altLang="en-US" sz="2400" b="1">
                <a:latin typeface="Times New Roman" panose="02020603050405020304" pitchFamily="18" charset="0"/>
              </a:rPr>
              <a:t>标志清“</a:t>
            </a:r>
            <a:r>
              <a:rPr lang="en-US" altLang="zh-CN" sz="2400" b="1">
                <a:latin typeface="Times New Roman" panose="02020603050405020304" pitchFamily="18" charset="0"/>
              </a:rPr>
              <a:t>0”</a:t>
            </a:r>
            <a:r>
              <a:rPr lang="zh-CN" altLang="en-US" sz="2400" b="1">
                <a:latin typeface="Times New Roman" panose="02020603050405020304" pitchFamily="18" charset="0"/>
              </a:rPr>
              <a:t>，它禁止设备发出中断请求。</a:t>
            </a:r>
          </a:p>
          <a:p>
            <a:pPr>
              <a:lnSpc>
                <a:spcPct val="120000"/>
              </a:lnSpc>
            </a:pPr>
            <a:endParaRPr lang="zh-CN" altLang="en-US" sz="2400" b="1">
              <a:latin typeface="Times New Roman" panose="02020603050405020304" pitchFamily="18" charset="0"/>
            </a:endParaRPr>
          </a:p>
          <a:p>
            <a:pPr>
              <a:lnSpc>
                <a:spcPct val="120000"/>
              </a:lnSpc>
            </a:pPr>
            <a:r>
              <a:rPr lang="en-US" altLang="zh-CN" sz="2400" b="1">
                <a:latin typeface="Times New Roman" panose="02020603050405020304" pitchFamily="18" charset="0"/>
              </a:rPr>
              <a:t>(4)</a:t>
            </a:r>
            <a:r>
              <a:rPr lang="zh-CN" altLang="en-US" sz="2400" b="1">
                <a:latin typeface="Times New Roman" panose="02020603050405020304" pitchFamily="18" charset="0"/>
              </a:rPr>
              <a:t>要使设备</a:t>
            </a:r>
            <a:r>
              <a:rPr lang="en-US" altLang="zh-CN" sz="2400" b="1">
                <a:latin typeface="Times New Roman" panose="02020603050405020304" pitchFamily="18" charset="0"/>
              </a:rPr>
              <a:t>C</a:t>
            </a:r>
            <a:r>
              <a:rPr lang="zh-CN" altLang="en-US" sz="2400" b="1">
                <a:latin typeface="Times New Roman" panose="02020603050405020304" pitchFamily="18" charset="0"/>
              </a:rPr>
              <a:t>的中断请求及时得到响应，可将设备</a:t>
            </a:r>
            <a:r>
              <a:rPr lang="en-US" altLang="zh-CN" sz="2400" b="1">
                <a:latin typeface="Times New Roman" panose="02020603050405020304" pitchFamily="18" charset="0"/>
              </a:rPr>
              <a:t>C</a:t>
            </a:r>
            <a:r>
              <a:rPr lang="zh-CN" altLang="en-US" sz="2400" b="1">
                <a:latin typeface="Times New Roman" panose="02020603050405020304" pitchFamily="18" charset="0"/>
              </a:rPr>
              <a:t>从第</a:t>
            </a:r>
            <a:r>
              <a:rPr lang="en-US" altLang="zh-CN" sz="2400" b="1">
                <a:latin typeface="Times New Roman" panose="02020603050405020304" pitchFamily="18" charset="0"/>
              </a:rPr>
              <a:t>2</a:t>
            </a:r>
            <a:r>
              <a:rPr lang="zh-CN" altLang="en-US" sz="2400" b="1">
                <a:latin typeface="Times New Roman" panose="02020603050405020304" pitchFamily="18" charset="0"/>
              </a:rPr>
              <a:t>级取出来，单独放在第</a:t>
            </a:r>
            <a:r>
              <a:rPr lang="en-US" altLang="zh-CN" sz="2400" b="1">
                <a:latin typeface="Times New Roman" panose="02020603050405020304" pitchFamily="18" charset="0"/>
              </a:rPr>
              <a:t>3</a:t>
            </a:r>
            <a:r>
              <a:rPr lang="zh-CN" altLang="en-US" sz="2400" b="1">
                <a:latin typeface="Times New Roman" panose="02020603050405020304" pitchFamily="18" charset="0"/>
              </a:rPr>
              <a:t>级上，使第</a:t>
            </a:r>
            <a:r>
              <a:rPr lang="en-US" altLang="zh-CN" sz="2400" b="1">
                <a:latin typeface="Times New Roman" panose="02020603050405020304" pitchFamily="18" charset="0"/>
              </a:rPr>
              <a:t>3</a:t>
            </a:r>
            <a:r>
              <a:rPr lang="zh-CN" altLang="en-US" sz="2400" b="1">
                <a:latin typeface="Times New Roman" panose="02020603050405020304" pitchFamily="18" charset="0"/>
              </a:rPr>
              <a:t>级的优先级最高，即令</a:t>
            </a:r>
            <a:r>
              <a:rPr lang="en-US" altLang="zh-CN" sz="2400" b="1">
                <a:solidFill>
                  <a:srgbClr val="FF3300"/>
                </a:solidFill>
                <a:latin typeface="Times New Roman" panose="02020603050405020304" pitchFamily="18" charset="0"/>
              </a:rPr>
              <a:t>IM3=0</a:t>
            </a:r>
            <a:r>
              <a:rPr lang="zh-CN" altLang="en-US" sz="2400" b="1">
                <a:latin typeface="Times New Roman" panose="02020603050405020304" pitchFamily="18" charset="0"/>
              </a:rPr>
              <a:t>即可。</a:t>
            </a:r>
          </a:p>
          <a:p>
            <a:endParaRPr lang="zh-CN" altLang="en-US" sz="2400" b="1">
              <a:latin typeface="Times New Roman" panose="02020603050405020304" pitchFamily="18"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AB281BFE-ECF2-4972-912D-9BF5AC923138}"/>
              </a:ext>
            </a:extLst>
          </p:cNvPr>
          <p:cNvSpPr>
            <a:spLocks noGrp="1" noChangeArrowheads="1"/>
          </p:cNvSpPr>
          <p:nvPr>
            <p:ph type="title" idx="4294967295"/>
          </p:nvPr>
        </p:nvSpPr>
        <p:spPr>
          <a:xfrm>
            <a:off x="685800" y="0"/>
            <a:ext cx="7772400" cy="1143000"/>
          </a:xfrm>
        </p:spPr>
        <p:txBody>
          <a:bodyPr anchor="b"/>
          <a:lstStyle/>
          <a:p>
            <a:pPr eaLnBrk="1" hangingPunct="1"/>
            <a:r>
              <a:rPr lang="en-US" altLang="zh-CN" sz="3600" b="1">
                <a:latin typeface="Times New Roman" panose="02020603050405020304" pitchFamily="18" charset="0"/>
              </a:rPr>
              <a:t>8.3.2  DMA</a:t>
            </a:r>
            <a:r>
              <a:rPr lang="zh-CN" altLang="en-US" sz="3600" b="1">
                <a:latin typeface="Times New Roman" panose="02020603050405020304" pitchFamily="18" charset="0"/>
              </a:rPr>
              <a:t>传送方式</a:t>
            </a:r>
            <a:r>
              <a:rPr lang="zh-CN" altLang="en-US" sz="4000" b="1"/>
              <a:t> </a:t>
            </a:r>
          </a:p>
        </p:txBody>
      </p:sp>
      <p:sp>
        <p:nvSpPr>
          <p:cNvPr id="158723" name="Rectangle 3">
            <a:extLst>
              <a:ext uri="{FF2B5EF4-FFF2-40B4-BE49-F238E27FC236}">
                <a16:creationId xmlns:a16="http://schemas.microsoft.com/office/drawing/2014/main" id="{17F3146F-D38C-4064-953A-63EBC9030802}"/>
              </a:ext>
            </a:extLst>
          </p:cNvPr>
          <p:cNvSpPr>
            <a:spLocks noChangeArrowheads="1"/>
          </p:cNvSpPr>
          <p:nvPr/>
        </p:nvSpPr>
        <p:spPr bwMode="auto">
          <a:xfrm>
            <a:off x="0" y="5029200"/>
            <a:ext cx="9448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000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b="1">
              <a:latin typeface="Times New Roman" panose="02020603050405020304" pitchFamily="18" charset="0"/>
            </a:endParaRPr>
          </a:p>
          <a:p>
            <a:pPr algn="just"/>
            <a:r>
              <a:rPr lang="zh-CN" altLang="en-US" sz="2400" b="1">
                <a:latin typeface="宋体" panose="02010600030101010101" pitchFamily="2" charset="-122"/>
              </a:rPr>
              <a:t>如：磁盘，</a:t>
            </a:r>
            <a:r>
              <a:rPr lang="en-US" altLang="zh-CN" sz="2400" b="1">
                <a:latin typeface="宋体" panose="02010600030101010101" pitchFamily="2" charset="-122"/>
              </a:rPr>
              <a:t>1</a:t>
            </a:r>
            <a:r>
              <a:rPr lang="zh-CN" altLang="en-US" sz="2400" b="1">
                <a:latin typeface="宋体" panose="02010600030101010101" pitchFamily="2" charset="-122"/>
              </a:rPr>
              <a:t>字节</a:t>
            </a:r>
            <a:r>
              <a:rPr lang="en-US" altLang="zh-CN" sz="2400" b="1">
                <a:latin typeface="宋体" panose="02010600030101010101" pitchFamily="2" charset="-122"/>
              </a:rPr>
              <a:t>/32us</a:t>
            </a:r>
            <a:r>
              <a:rPr lang="zh-CN" altLang="en-US" sz="2400" b="1">
                <a:latin typeface="宋体" panose="02010600030101010101" pitchFamily="2" charset="-122"/>
              </a:rPr>
              <a:t>，内存存储周期</a:t>
            </a:r>
            <a:r>
              <a:rPr lang="en-US" altLang="zh-CN" sz="2400" b="1">
                <a:latin typeface="宋体" panose="02010600030101010101" pitchFamily="2" charset="-122"/>
              </a:rPr>
              <a:t>Tmc=1us</a:t>
            </a:r>
            <a:r>
              <a:rPr lang="zh-CN" altLang="en-US" sz="2400" b="1">
                <a:latin typeface="宋体" panose="02010600030101010101" pitchFamily="2" charset="-122"/>
              </a:rPr>
              <a:t>，</a:t>
            </a:r>
          </a:p>
          <a:p>
            <a:pPr algn="just"/>
            <a:r>
              <a:rPr lang="zh-CN" altLang="en-US" sz="2400" b="1">
                <a:latin typeface="宋体" panose="02010600030101010101" pitchFamily="2" charset="-122"/>
              </a:rPr>
              <a:t>    则内存空闲</a:t>
            </a:r>
            <a:r>
              <a:rPr lang="en-US" altLang="zh-CN" sz="2400" b="1">
                <a:latin typeface="宋体" panose="02010600030101010101" pitchFamily="2" charset="-122"/>
              </a:rPr>
              <a:t>31us</a:t>
            </a:r>
            <a:r>
              <a:rPr lang="zh-CN" altLang="en-US" sz="2400" b="1">
                <a:latin typeface="宋体" panose="02010600030101010101" pitchFamily="2" charset="-122"/>
              </a:rPr>
              <a:t>。</a:t>
            </a:r>
            <a:endParaRPr lang="zh-CN" altLang="en-US" sz="2400" b="1">
              <a:latin typeface="Times New Roman" panose="02020603050405020304" pitchFamily="18" charset="0"/>
            </a:endParaRPr>
          </a:p>
          <a:p>
            <a:endParaRPr lang="zh-CN" altLang="en-US" sz="2400" b="1">
              <a:latin typeface="Times New Roman" panose="02020603050405020304" pitchFamily="18" charset="0"/>
            </a:endParaRPr>
          </a:p>
        </p:txBody>
      </p:sp>
      <p:sp>
        <p:nvSpPr>
          <p:cNvPr id="158724" name="Rectangle 4">
            <a:extLst>
              <a:ext uri="{FF2B5EF4-FFF2-40B4-BE49-F238E27FC236}">
                <a16:creationId xmlns:a16="http://schemas.microsoft.com/office/drawing/2014/main" id="{742E4E53-7490-423E-922D-8F4B74176CDD}"/>
              </a:ext>
            </a:extLst>
          </p:cNvPr>
          <p:cNvSpPr>
            <a:spLocks noChangeArrowheads="1"/>
          </p:cNvSpPr>
          <p:nvPr/>
        </p:nvSpPr>
        <p:spPr bwMode="auto">
          <a:xfrm>
            <a:off x="365125" y="4343400"/>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66FF"/>
                </a:solidFill>
                <a:latin typeface="宋体" panose="02010600030101010101" pitchFamily="2" charset="-122"/>
              </a:rPr>
              <a:t>优点：</a:t>
            </a:r>
            <a:r>
              <a:rPr lang="zh-CN" altLang="en-US" sz="2400" b="1">
                <a:latin typeface="宋体" panose="02010600030101010101" pitchFamily="2" charset="-122"/>
              </a:rPr>
              <a:t>控制简单，适用于数据传输率很高的设备成组数据传送。</a:t>
            </a:r>
          </a:p>
        </p:txBody>
      </p:sp>
      <p:sp>
        <p:nvSpPr>
          <p:cNvPr id="158725" name="Rectangle 5">
            <a:extLst>
              <a:ext uri="{FF2B5EF4-FFF2-40B4-BE49-F238E27FC236}">
                <a16:creationId xmlns:a16="http://schemas.microsoft.com/office/drawing/2014/main" id="{0DAB54DE-1898-4713-BBA2-28D1A915B9FD}"/>
              </a:ext>
            </a:extLst>
          </p:cNvPr>
          <p:cNvSpPr>
            <a:spLocks noChangeArrowheads="1"/>
          </p:cNvSpPr>
          <p:nvPr/>
        </p:nvSpPr>
        <p:spPr bwMode="auto">
          <a:xfrm>
            <a:off x="381000" y="4973638"/>
            <a:ext cx="7040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66FF"/>
                </a:solidFill>
                <a:latin typeface="宋体" panose="02010600030101010101" pitchFamily="2" charset="-122"/>
              </a:rPr>
              <a:t>缺点：</a:t>
            </a:r>
            <a:r>
              <a:rPr lang="zh-CN" altLang="en-US" sz="2400" b="1">
                <a:latin typeface="宋体" panose="02010600030101010101" pitchFamily="2" charset="-122"/>
              </a:rPr>
              <a:t>在</a:t>
            </a:r>
            <a:r>
              <a:rPr lang="en-US" altLang="zh-CN" sz="2400" b="1">
                <a:latin typeface="Times New Roman" panose="02020603050405020304" pitchFamily="18" charset="0"/>
              </a:rPr>
              <a:t>DMA</a:t>
            </a:r>
            <a:r>
              <a:rPr lang="zh-CN" altLang="en-US" sz="2400" b="1">
                <a:latin typeface="宋体" panose="02010600030101010101" pitchFamily="2" charset="-122"/>
              </a:rPr>
              <a:t>控制器访问内存阶段，内存有空闲。</a:t>
            </a:r>
          </a:p>
        </p:txBody>
      </p:sp>
      <p:sp>
        <p:nvSpPr>
          <p:cNvPr id="158726" name="Rectangle 31">
            <a:extLst>
              <a:ext uri="{FF2B5EF4-FFF2-40B4-BE49-F238E27FC236}">
                <a16:creationId xmlns:a16="http://schemas.microsoft.com/office/drawing/2014/main" id="{1265D07A-96CD-4E67-9DF2-82DA6C1A689A}"/>
              </a:ext>
            </a:extLst>
          </p:cNvPr>
          <p:cNvSpPr>
            <a:spLocks noChangeArrowheads="1"/>
          </p:cNvSpPr>
          <p:nvPr/>
        </p:nvSpPr>
        <p:spPr bwMode="auto">
          <a:xfrm>
            <a:off x="381000" y="1241425"/>
            <a:ext cx="784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chemeClr val="accent2"/>
                </a:solidFill>
                <a:latin typeface="宋体" panose="02010600030101010101" pitchFamily="2" charset="-122"/>
              </a:rPr>
              <a:t>  </a:t>
            </a:r>
            <a:r>
              <a:rPr lang="en-US" altLang="zh-CN" sz="2800" b="1">
                <a:solidFill>
                  <a:schemeClr val="accent2"/>
                </a:solidFill>
                <a:latin typeface="宋体" panose="02010600030101010101" pitchFamily="2" charset="-122"/>
              </a:rPr>
              <a:t>1.</a:t>
            </a:r>
            <a:r>
              <a:rPr lang="zh-CN" altLang="en-US" sz="2800" b="1">
                <a:solidFill>
                  <a:schemeClr val="accent2"/>
                </a:solidFill>
                <a:latin typeface="宋体" panose="02010600030101010101" pitchFamily="2" charset="-122"/>
              </a:rPr>
              <a:t>在</a:t>
            </a:r>
            <a:r>
              <a:rPr lang="en-US" altLang="zh-CN" sz="2800" b="1">
                <a:solidFill>
                  <a:schemeClr val="accent2"/>
                </a:solidFill>
                <a:latin typeface="Times New Roman" panose="02020603050405020304" pitchFamily="18" charset="0"/>
              </a:rPr>
              <a:t>DMA</a:t>
            </a:r>
            <a:r>
              <a:rPr lang="zh-CN" altLang="en-US" sz="2800" b="1">
                <a:solidFill>
                  <a:schemeClr val="accent2"/>
                </a:solidFill>
                <a:latin typeface="宋体" panose="02010600030101010101" pitchFamily="2" charset="-122"/>
              </a:rPr>
              <a:t>工作时</a:t>
            </a:r>
            <a:r>
              <a:rPr lang="en-US" altLang="zh-CN" sz="2800" b="1">
                <a:solidFill>
                  <a:schemeClr val="accent2"/>
                </a:solidFill>
                <a:latin typeface="宋体" panose="02010600030101010101" pitchFamily="2" charset="-122"/>
              </a:rPr>
              <a:t>,</a:t>
            </a:r>
            <a:r>
              <a:rPr lang="zh-CN" altLang="en-US" sz="2800" b="1">
                <a:solidFill>
                  <a:schemeClr val="accent2"/>
                </a:solidFill>
                <a:latin typeface="宋体" panose="02010600030101010101" pitchFamily="2" charset="-122"/>
              </a:rPr>
              <a:t>停止</a:t>
            </a:r>
            <a:r>
              <a:rPr lang="en-US" altLang="zh-CN" sz="2800" b="1">
                <a:solidFill>
                  <a:schemeClr val="accent2"/>
                </a:solidFill>
                <a:latin typeface="Times New Roman" panose="02020603050405020304" pitchFamily="18" charset="0"/>
              </a:rPr>
              <a:t>CPU</a:t>
            </a:r>
            <a:r>
              <a:rPr lang="zh-CN" altLang="en-US" sz="2800" b="1">
                <a:solidFill>
                  <a:schemeClr val="accent2"/>
                </a:solidFill>
                <a:latin typeface="宋体" panose="02010600030101010101" pitchFamily="2" charset="-122"/>
              </a:rPr>
              <a:t>访问内存的操作。 </a:t>
            </a:r>
          </a:p>
        </p:txBody>
      </p:sp>
      <p:grpSp>
        <p:nvGrpSpPr>
          <p:cNvPr id="158727" name="Group 7">
            <a:extLst>
              <a:ext uri="{FF2B5EF4-FFF2-40B4-BE49-F238E27FC236}">
                <a16:creationId xmlns:a16="http://schemas.microsoft.com/office/drawing/2014/main" id="{2E31F01F-3436-4E85-866A-DA8567309F14}"/>
              </a:ext>
            </a:extLst>
          </p:cNvPr>
          <p:cNvGrpSpPr>
            <a:grpSpLocks/>
          </p:cNvGrpSpPr>
          <p:nvPr/>
        </p:nvGrpSpPr>
        <p:grpSpPr bwMode="auto">
          <a:xfrm>
            <a:off x="304800" y="2063750"/>
            <a:ext cx="7924800" cy="2189163"/>
            <a:chOff x="0" y="0"/>
            <a:chExt cx="4992" cy="1379"/>
          </a:xfrm>
        </p:grpSpPr>
        <p:sp>
          <p:nvSpPr>
            <p:cNvPr id="158728" name="Line 7">
              <a:extLst>
                <a:ext uri="{FF2B5EF4-FFF2-40B4-BE49-F238E27FC236}">
                  <a16:creationId xmlns:a16="http://schemas.microsoft.com/office/drawing/2014/main" id="{F46673FC-21CD-45C6-8420-39A7BBF98DA1}"/>
                </a:ext>
              </a:extLst>
            </p:cNvPr>
            <p:cNvSpPr>
              <a:spLocks noChangeShapeType="1"/>
            </p:cNvSpPr>
            <p:nvPr/>
          </p:nvSpPr>
          <p:spPr bwMode="auto">
            <a:xfrm flipH="1">
              <a:off x="768" y="624"/>
              <a:ext cx="38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8729" name="Line 8">
              <a:extLst>
                <a:ext uri="{FF2B5EF4-FFF2-40B4-BE49-F238E27FC236}">
                  <a16:creationId xmlns:a16="http://schemas.microsoft.com/office/drawing/2014/main" id="{AFB0917B-D36D-4946-B822-C12EA46F8BE7}"/>
                </a:ext>
              </a:extLst>
            </p:cNvPr>
            <p:cNvSpPr>
              <a:spLocks noChangeShapeType="1"/>
            </p:cNvSpPr>
            <p:nvPr/>
          </p:nvSpPr>
          <p:spPr bwMode="auto">
            <a:xfrm>
              <a:off x="1776" y="624"/>
              <a:ext cx="28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8730" name="Line 9">
              <a:extLst>
                <a:ext uri="{FF2B5EF4-FFF2-40B4-BE49-F238E27FC236}">
                  <a16:creationId xmlns:a16="http://schemas.microsoft.com/office/drawing/2014/main" id="{3A78DD35-36E2-4F6D-BB2D-72598C33D79C}"/>
                </a:ext>
              </a:extLst>
            </p:cNvPr>
            <p:cNvSpPr>
              <a:spLocks noChangeShapeType="1"/>
            </p:cNvSpPr>
            <p:nvPr/>
          </p:nvSpPr>
          <p:spPr bwMode="auto">
            <a:xfrm>
              <a:off x="768" y="1"/>
              <a:ext cx="3968" cy="0"/>
            </a:xfrm>
            <a:prstGeom prst="line">
              <a:avLst/>
            </a:prstGeom>
            <a:noFill/>
            <a:ln w="28575">
              <a:solidFill>
                <a:schemeClr val="tx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58731" name="Group 11">
              <a:extLst>
                <a:ext uri="{FF2B5EF4-FFF2-40B4-BE49-F238E27FC236}">
                  <a16:creationId xmlns:a16="http://schemas.microsoft.com/office/drawing/2014/main" id="{93EFCA40-8466-4F44-8C22-D0C84A344BB3}"/>
                </a:ext>
              </a:extLst>
            </p:cNvPr>
            <p:cNvGrpSpPr>
              <a:grpSpLocks/>
            </p:cNvGrpSpPr>
            <p:nvPr/>
          </p:nvGrpSpPr>
          <p:grpSpPr bwMode="auto">
            <a:xfrm>
              <a:off x="768" y="1"/>
              <a:ext cx="1280" cy="845"/>
              <a:chOff x="0" y="0"/>
              <a:chExt cx="1280" cy="845"/>
            </a:xfrm>
          </p:grpSpPr>
          <p:sp>
            <p:nvSpPr>
              <p:cNvPr id="158751" name="Line 11">
                <a:extLst>
                  <a:ext uri="{FF2B5EF4-FFF2-40B4-BE49-F238E27FC236}">
                    <a16:creationId xmlns:a16="http://schemas.microsoft.com/office/drawing/2014/main" id="{05DB0F2B-35AB-4AD7-9058-3AC10AB772C2}"/>
                  </a:ext>
                </a:extLst>
              </p:cNvPr>
              <p:cNvSpPr>
                <a:spLocks noChangeShapeType="1"/>
              </p:cNvSpPr>
              <p:nvPr/>
            </p:nvSpPr>
            <p:spPr bwMode="auto">
              <a:xfrm>
                <a:off x="0" y="0"/>
                <a:ext cx="0" cy="845"/>
              </a:xfrm>
              <a:prstGeom prst="line">
                <a:avLst/>
              </a:prstGeom>
              <a:noFill/>
              <a:ln w="12700">
                <a:solidFill>
                  <a:schemeClr val="fo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752" name="Line 12">
                <a:extLst>
                  <a:ext uri="{FF2B5EF4-FFF2-40B4-BE49-F238E27FC236}">
                    <a16:creationId xmlns:a16="http://schemas.microsoft.com/office/drawing/2014/main" id="{01A525D8-E11A-4A77-9938-0586E03F17E2}"/>
                  </a:ext>
                </a:extLst>
              </p:cNvPr>
              <p:cNvSpPr>
                <a:spLocks noChangeShapeType="1"/>
              </p:cNvSpPr>
              <p:nvPr/>
            </p:nvSpPr>
            <p:spPr bwMode="auto">
              <a:xfrm>
                <a:off x="0" y="308"/>
                <a:ext cx="128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8732" name="Rectangle 13">
              <a:extLst>
                <a:ext uri="{FF2B5EF4-FFF2-40B4-BE49-F238E27FC236}">
                  <a16:creationId xmlns:a16="http://schemas.microsoft.com/office/drawing/2014/main" id="{B910AD2C-4BBF-4E54-B1D8-11435B6262A5}"/>
                </a:ext>
              </a:extLst>
            </p:cNvPr>
            <p:cNvSpPr>
              <a:spLocks noChangeArrowheads="1"/>
            </p:cNvSpPr>
            <p:nvPr/>
          </p:nvSpPr>
          <p:spPr bwMode="auto">
            <a:xfrm>
              <a:off x="1104" y="528"/>
              <a:ext cx="89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DMA </a:t>
              </a:r>
              <a:r>
                <a:rPr lang="zh-CN" altLang="en-US" sz="1400" b="1">
                  <a:latin typeface="Times New Roman" panose="02020603050405020304" pitchFamily="18" charset="0"/>
                </a:rPr>
                <a:t>不工作</a:t>
              </a:r>
            </a:p>
          </p:txBody>
        </p:sp>
        <p:sp>
          <p:nvSpPr>
            <p:cNvPr id="158733" name="Line 14">
              <a:extLst>
                <a:ext uri="{FF2B5EF4-FFF2-40B4-BE49-F238E27FC236}">
                  <a16:creationId xmlns:a16="http://schemas.microsoft.com/office/drawing/2014/main" id="{9AF9F097-F054-4956-B5A6-FDF7E577A9A4}"/>
                </a:ext>
              </a:extLst>
            </p:cNvPr>
            <p:cNvSpPr>
              <a:spLocks noChangeShapeType="1"/>
            </p:cNvSpPr>
            <p:nvPr/>
          </p:nvSpPr>
          <p:spPr bwMode="auto">
            <a:xfrm>
              <a:off x="2048" y="155"/>
              <a:ext cx="2" cy="768"/>
            </a:xfrm>
            <a:prstGeom prst="line">
              <a:avLst/>
            </a:prstGeom>
            <a:noFill/>
            <a:ln w="12700">
              <a:solidFill>
                <a:schemeClr val="fo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734" name="Line 15">
              <a:extLst>
                <a:ext uri="{FF2B5EF4-FFF2-40B4-BE49-F238E27FC236}">
                  <a16:creationId xmlns:a16="http://schemas.microsoft.com/office/drawing/2014/main" id="{39E8F05A-C7D6-46A4-B60D-1351193EAACF}"/>
                </a:ext>
              </a:extLst>
            </p:cNvPr>
            <p:cNvSpPr>
              <a:spLocks noChangeShapeType="1"/>
            </p:cNvSpPr>
            <p:nvPr/>
          </p:nvSpPr>
          <p:spPr bwMode="auto">
            <a:xfrm>
              <a:off x="3712" y="155"/>
              <a:ext cx="2" cy="768"/>
            </a:xfrm>
            <a:prstGeom prst="line">
              <a:avLst/>
            </a:prstGeom>
            <a:noFill/>
            <a:ln w="12700">
              <a:solidFill>
                <a:schemeClr val="fo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735" name="Rectangle 16">
              <a:extLst>
                <a:ext uri="{FF2B5EF4-FFF2-40B4-BE49-F238E27FC236}">
                  <a16:creationId xmlns:a16="http://schemas.microsoft.com/office/drawing/2014/main" id="{2A896A5F-3B0A-4F52-B58B-E4F21A2AC8C5}"/>
                </a:ext>
              </a:extLst>
            </p:cNvPr>
            <p:cNvSpPr>
              <a:spLocks noChangeArrowheads="1"/>
            </p:cNvSpPr>
            <p:nvPr/>
          </p:nvSpPr>
          <p:spPr bwMode="auto">
            <a:xfrm>
              <a:off x="3840" y="524"/>
              <a:ext cx="89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DMA </a:t>
              </a:r>
              <a:r>
                <a:rPr lang="zh-CN" altLang="en-US" sz="1400" b="1">
                  <a:latin typeface="Times New Roman" panose="02020603050405020304" pitchFamily="18" charset="0"/>
                </a:rPr>
                <a:t>不工作</a:t>
              </a:r>
            </a:p>
          </p:txBody>
        </p:sp>
        <p:sp>
          <p:nvSpPr>
            <p:cNvPr id="158736" name="Line 17">
              <a:extLst>
                <a:ext uri="{FF2B5EF4-FFF2-40B4-BE49-F238E27FC236}">
                  <a16:creationId xmlns:a16="http://schemas.microsoft.com/office/drawing/2014/main" id="{662B0270-1B59-4981-8EB8-FB7531586AA3}"/>
                </a:ext>
              </a:extLst>
            </p:cNvPr>
            <p:cNvSpPr>
              <a:spLocks noChangeShapeType="1"/>
            </p:cNvSpPr>
            <p:nvPr/>
          </p:nvSpPr>
          <p:spPr bwMode="auto">
            <a:xfrm>
              <a:off x="3712" y="309"/>
              <a:ext cx="1024"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737" name="Line 18">
              <a:extLst>
                <a:ext uri="{FF2B5EF4-FFF2-40B4-BE49-F238E27FC236}">
                  <a16:creationId xmlns:a16="http://schemas.microsoft.com/office/drawing/2014/main" id="{339526C1-EA35-4337-B3BC-44893C11E71B}"/>
                </a:ext>
              </a:extLst>
            </p:cNvPr>
            <p:cNvSpPr>
              <a:spLocks noChangeShapeType="1"/>
            </p:cNvSpPr>
            <p:nvPr/>
          </p:nvSpPr>
          <p:spPr bwMode="auto">
            <a:xfrm>
              <a:off x="2048" y="615"/>
              <a:ext cx="1664"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738" name="Rectangle 19">
              <a:extLst>
                <a:ext uri="{FF2B5EF4-FFF2-40B4-BE49-F238E27FC236}">
                  <a16:creationId xmlns:a16="http://schemas.microsoft.com/office/drawing/2014/main" id="{1A376B68-8EA0-4930-9868-D5FA525530D0}"/>
                </a:ext>
              </a:extLst>
            </p:cNvPr>
            <p:cNvSpPr>
              <a:spLocks noChangeArrowheads="1"/>
            </p:cNvSpPr>
            <p:nvPr/>
          </p:nvSpPr>
          <p:spPr bwMode="auto">
            <a:xfrm>
              <a:off x="2496" y="720"/>
              <a:ext cx="8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   </a:t>
              </a:r>
              <a:r>
                <a:rPr lang="en-US" altLang="zh-CN" sz="1400" b="1">
                  <a:latin typeface="Times New Roman" panose="02020603050405020304" pitchFamily="18" charset="0"/>
                </a:rPr>
                <a:t>DMA</a:t>
              </a:r>
              <a:r>
                <a:rPr lang="zh-CN" altLang="en-US" sz="1400" b="1">
                  <a:latin typeface="Times New Roman" panose="02020603050405020304" pitchFamily="18" charset="0"/>
                </a:rPr>
                <a:t>工作</a:t>
              </a:r>
            </a:p>
          </p:txBody>
        </p:sp>
        <p:sp>
          <p:nvSpPr>
            <p:cNvPr id="158739" name="Line 20">
              <a:extLst>
                <a:ext uri="{FF2B5EF4-FFF2-40B4-BE49-F238E27FC236}">
                  <a16:creationId xmlns:a16="http://schemas.microsoft.com/office/drawing/2014/main" id="{F23DA98F-7EC7-4750-97C9-E662820454F9}"/>
                </a:ext>
              </a:extLst>
            </p:cNvPr>
            <p:cNvSpPr>
              <a:spLocks noChangeShapeType="1"/>
            </p:cNvSpPr>
            <p:nvPr/>
          </p:nvSpPr>
          <p:spPr bwMode="auto">
            <a:xfrm flipH="1">
              <a:off x="2048" y="846"/>
              <a:ext cx="512" cy="0"/>
            </a:xfrm>
            <a:prstGeom prst="line">
              <a:avLst/>
            </a:prstGeom>
            <a:noFill/>
            <a:ln w="1270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8740" name="Line 21">
              <a:extLst>
                <a:ext uri="{FF2B5EF4-FFF2-40B4-BE49-F238E27FC236}">
                  <a16:creationId xmlns:a16="http://schemas.microsoft.com/office/drawing/2014/main" id="{BB2C2D5D-B1A0-4713-8A8C-2CB90A7987C7}"/>
                </a:ext>
              </a:extLst>
            </p:cNvPr>
            <p:cNvSpPr>
              <a:spLocks noChangeShapeType="1"/>
            </p:cNvSpPr>
            <p:nvPr/>
          </p:nvSpPr>
          <p:spPr bwMode="auto">
            <a:xfrm>
              <a:off x="3200" y="846"/>
              <a:ext cx="512" cy="0"/>
            </a:xfrm>
            <a:prstGeom prst="line">
              <a:avLst/>
            </a:prstGeom>
            <a:noFill/>
            <a:ln w="1270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8741" name="Rectangle 22">
              <a:extLst>
                <a:ext uri="{FF2B5EF4-FFF2-40B4-BE49-F238E27FC236}">
                  <a16:creationId xmlns:a16="http://schemas.microsoft.com/office/drawing/2014/main" id="{1EF61D41-4B64-431C-889A-E0850C11E4F5}"/>
                </a:ext>
              </a:extLst>
            </p:cNvPr>
            <p:cNvSpPr>
              <a:spLocks noChangeArrowheads="1"/>
            </p:cNvSpPr>
            <p:nvPr/>
          </p:nvSpPr>
          <p:spPr bwMode="auto">
            <a:xfrm>
              <a:off x="2496" y="192"/>
              <a:ext cx="102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CPU</a:t>
              </a:r>
              <a:r>
                <a:rPr lang="zh-CN" altLang="en-US" sz="1400" b="1">
                  <a:latin typeface="Times New Roman" panose="02020603050405020304" pitchFamily="18" charset="0"/>
                </a:rPr>
                <a:t>不执行程序</a:t>
              </a:r>
            </a:p>
          </p:txBody>
        </p:sp>
        <p:sp>
          <p:nvSpPr>
            <p:cNvPr id="158742" name="Line 23">
              <a:extLst>
                <a:ext uri="{FF2B5EF4-FFF2-40B4-BE49-F238E27FC236}">
                  <a16:creationId xmlns:a16="http://schemas.microsoft.com/office/drawing/2014/main" id="{1893A7DD-AF0B-4CAE-B80E-A3C3101F0BA8}"/>
                </a:ext>
              </a:extLst>
            </p:cNvPr>
            <p:cNvSpPr>
              <a:spLocks noChangeShapeType="1"/>
            </p:cNvSpPr>
            <p:nvPr/>
          </p:nvSpPr>
          <p:spPr bwMode="auto">
            <a:xfrm>
              <a:off x="3328" y="309"/>
              <a:ext cx="384" cy="0"/>
            </a:xfrm>
            <a:prstGeom prst="line">
              <a:avLst/>
            </a:prstGeom>
            <a:noFill/>
            <a:ln w="1270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8743" name="Line 24">
              <a:extLst>
                <a:ext uri="{FF2B5EF4-FFF2-40B4-BE49-F238E27FC236}">
                  <a16:creationId xmlns:a16="http://schemas.microsoft.com/office/drawing/2014/main" id="{666157A0-DB8A-4EB0-B576-A3E26C023EE2}"/>
                </a:ext>
              </a:extLst>
            </p:cNvPr>
            <p:cNvSpPr>
              <a:spLocks noChangeShapeType="1"/>
            </p:cNvSpPr>
            <p:nvPr/>
          </p:nvSpPr>
          <p:spPr bwMode="auto">
            <a:xfrm flipH="1">
              <a:off x="2048" y="309"/>
              <a:ext cx="384" cy="0"/>
            </a:xfrm>
            <a:prstGeom prst="line">
              <a:avLst/>
            </a:prstGeom>
            <a:noFill/>
            <a:ln w="1270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8744" name="Rectangle 25">
              <a:extLst>
                <a:ext uri="{FF2B5EF4-FFF2-40B4-BE49-F238E27FC236}">
                  <a16:creationId xmlns:a16="http://schemas.microsoft.com/office/drawing/2014/main" id="{127C1BFF-492E-436A-802C-6FE32B1C4A5C}"/>
                </a:ext>
              </a:extLst>
            </p:cNvPr>
            <p:cNvSpPr>
              <a:spLocks noChangeArrowheads="1"/>
            </p:cNvSpPr>
            <p:nvPr/>
          </p:nvSpPr>
          <p:spPr bwMode="auto">
            <a:xfrm>
              <a:off x="1760" y="979"/>
              <a:ext cx="167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 </a:t>
              </a:r>
              <a:r>
                <a:rPr lang="zh-CN" altLang="en-US" sz="1400" b="1">
                  <a:latin typeface="Times New Roman" panose="02020603050405020304" pitchFamily="18" charset="0"/>
                </a:rPr>
                <a:t>停止</a:t>
              </a:r>
              <a:r>
                <a:rPr lang="en-US" altLang="zh-CN" sz="1400" b="1">
                  <a:latin typeface="Times New Roman" panose="02020603050405020304" pitchFamily="18" charset="0"/>
                </a:rPr>
                <a:t>CPU</a:t>
              </a:r>
              <a:r>
                <a:rPr lang="zh-CN" altLang="en-US" sz="1400" b="1">
                  <a:latin typeface="Times New Roman" panose="02020603050405020304" pitchFamily="18" charset="0"/>
                </a:rPr>
                <a:t>访问内存</a:t>
              </a:r>
            </a:p>
          </p:txBody>
        </p:sp>
        <p:sp>
          <p:nvSpPr>
            <p:cNvPr id="158745" name="Rectangle 26">
              <a:extLst>
                <a:ext uri="{FF2B5EF4-FFF2-40B4-BE49-F238E27FC236}">
                  <a16:creationId xmlns:a16="http://schemas.microsoft.com/office/drawing/2014/main" id="{513A9A71-CE12-4EE0-9738-ADAE9AA7853A}"/>
                </a:ext>
              </a:extLst>
            </p:cNvPr>
            <p:cNvSpPr>
              <a:spLocks noChangeArrowheads="1"/>
            </p:cNvSpPr>
            <p:nvPr/>
          </p:nvSpPr>
          <p:spPr bwMode="auto">
            <a:xfrm>
              <a:off x="0" y="0"/>
              <a:ext cx="8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内存工作时间</a:t>
              </a:r>
            </a:p>
          </p:txBody>
        </p:sp>
        <p:sp>
          <p:nvSpPr>
            <p:cNvPr id="158746" name="Rectangle 27">
              <a:extLst>
                <a:ext uri="{FF2B5EF4-FFF2-40B4-BE49-F238E27FC236}">
                  <a16:creationId xmlns:a16="http://schemas.microsoft.com/office/drawing/2014/main" id="{F4FF22EF-AA94-4D3D-B8F6-19C2196D2141}"/>
                </a:ext>
              </a:extLst>
            </p:cNvPr>
            <p:cNvSpPr>
              <a:spLocks noChangeArrowheads="1"/>
            </p:cNvSpPr>
            <p:nvPr/>
          </p:nvSpPr>
          <p:spPr bwMode="auto">
            <a:xfrm>
              <a:off x="4736" y="1"/>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b="1" i="1">
                  <a:latin typeface="Times New Roman" panose="02020603050405020304" pitchFamily="18" charset="0"/>
                </a:rPr>
                <a:t>t</a:t>
              </a:r>
            </a:p>
          </p:txBody>
        </p:sp>
        <p:sp>
          <p:nvSpPr>
            <p:cNvPr id="158747" name="Rectangle 28">
              <a:extLst>
                <a:ext uri="{FF2B5EF4-FFF2-40B4-BE49-F238E27FC236}">
                  <a16:creationId xmlns:a16="http://schemas.microsoft.com/office/drawing/2014/main" id="{EB72B0E5-6CC0-49D1-A5C8-ED03792879F3}"/>
                </a:ext>
              </a:extLst>
            </p:cNvPr>
            <p:cNvSpPr>
              <a:spLocks noChangeArrowheads="1"/>
            </p:cNvSpPr>
            <p:nvPr/>
          </p:nvSpPr>
          <p:spPr bwMode="auto">
            <a:xfrm>
              <a:off x="1632" y="1148"/>
              <a:ext cx="19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宋体" panose="02010600030101010101" pitchFamily="2" charset="-122"/>
                </a:rPr>
                <a:t>图</a:t>
              </a:r>
              <a:r>
                <a:rPr lang="en-US" altLang="zh-CN" b="1">
                  <a:latin typeface="Times New Roman" panose="02020603050405020304" pitchFamily="18" charset="0"/>
                </a:rPr>
                <a:t>7.32  DMA</a:t>
              </a:r>
              <a:r>
                <a:rPr lang="zh-CN" altLang="en-US" b="1">
                  <a:latin typeface="宋体" panose="02010600030101010101" pitchFamily="2" charset="-122"/>
                </a:rPr>
                <a:t>的基本方法</a:t>
              </a:r>
              <a:r>
                <a:rPr lang="zh-CN" altLang="en-US" b="1">
                  <a:latin typeface="Times New Roman" panose="02020603050405020304" pitchFamily="18" charset="0"/>
                </a:rPr>
                <a:t> </a:t>
              </a:r>
            </a:p>
          </p:txBody>
        </p:sp>
        <p:sp>
          <p:nvSpPr>
            <p:cNvPr id="158748" name="Rectangle 29">
              <a:extLst>
                <a:ext uri="{FF2B5EF4-FFF2-40B4-BE49-F238E27FC236}">
                  <a16:creationId xmlns:a16="http://schemas.microsoft.com/office/drawing/2014/main" id="{79F7914F-D348-4AAF-A1A5-6A16EC8C7AD4}"/>
                </a:ext>
              </a:extLst>
            </p:cNvPr>
            <p:cNvSpPr>
              <a:spLocks noChangeArrowheads="1"/>
            </p:cNvSpPr>
            <p:nvPr/>
          </p:nvSpPr>
          <p:spPr bwMode="auto">
            <a:xfrm>
              <a:off x="96" y="188"/>
              <a:ext cx="863"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CPU</a:t>
              </a:r>
              <a:r>
                <a:rPr lang="zh-CN" altLang="en-US" sz="1400" b="1">
                  <a:latin typeface="Times New Roman" panose="02020603050405020304" pitchFamily="18" charset="0"/>
                </a:rPr>
                <a:t>控制</a:t>
              </a:r>
            </a:p>
            <a:p>
              <a:pPr algn="just"/>
              <a:r>
                <a:rPr lang="zh-CN" altLang="en-US" sz="1400" b="1">
                  <a:latin typeface="Times New Roman" panose="02020603050405020304" pitchFamily="18" charset="0"/>
                </a:rPr>
                <a:t>并使用内存</a:t>
              </a:r>
            </a:p>
            <a:p>
              <a:pPr algn="just"/>
              <a:endParaRPr lang="zh-CN" altLang="en-US" sz="1400" b="1">
                <a:latin typeface="Times New Roman" panose="02020603050405020304" pitchFamily="18" charset="0"/>
              </a:endParaRPr>
            </a:p>
            <a:p>
              <a:pPr algn="just"/>
              <a:endParaRPr lang="zh-CN" altLang="en-US" sz="1400" b="1">
                <a:latin typeface="Times New Roman" panose="02020603050405020304" pitchFamily="18" charset="0"/>
              </a:endParaRPr>
            </a:p>
          </p:txBody>
        </p:sp>
        <p:sp>
          <p:nvSpPr>
            <p:cNvPr id="158749" name="Rectangle 30">
              <a:extLst>
                <a:ext uri="{FF2B5EF4-FFF2-40B4-BE49-F238E27FC236}">
                  <a16:creationId xmlns:a16="http://schemas.microsoft.com/office/drawing/2014/main" id="{08052871-C42E-4866-9B57-A8278D243609}"/>
                </a:ext>
              </a:extLst>
            </p:cNvPr>
            <p:cNvSpPr>
              <a:spLocks noChangeArrowheads="1"/>
            </p:cNvSpPr>
            <p:nvPr/>
          </p:nvSpPr>
          <p:spPr bwMode="auto">
            <a:xfrm>
              <a:off x="96" y="576"/>
              <a:ext cx="863"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DMA</a:t>
              </a:r>
              <a:r>
                <a:rPr lang="zh-CN" altLang="en-US" sz="1400" b="1">
                  <a:latin typeface="Times New Roman" panose="02020603050405020304" pitchFamily="18" charset="0"/>
                </a:rPr>
                <a:t>控制</a:t>
              </a:r>
            </a:p>
            <a:p>
              <a:pPr algn="just"/>
              <a:r>
                <a:rPr lang="zh-CN" altLang="en-US" sz="1400" b="1">
                  <a:latin typeface="Times New Roman" panose="02020603050405020304" pitchFamily="18" charset="0"/>
                </a:rPr>
                <a:t>并使用内存</a:t>
              </a:r>
            </a:p>
            <a:p>
              <a:pPr algn="just"/>
              <a:endParaRPr lang="zh-CN" altLang="en-US" sz="1400" b="1">
                <a:latin typeface="Times New Roman" panose="02020603050405020304" pitchFamily="18" charset="0"/>
              </a:endParaRPr>
            </a:p>
          </p:txBody>
        </p:sp>
        <p:sp>
          <p:nvSpPr>
            <p:cNvPr id="158750" name="Line 32">
              <a:extLst>
                <a:ext uri="{FF2B5EF4-FFF2-40B4-BE49-F238E27FC236}">
                  <a16:creationId xmlns:a16="http://schemas.microsoft.com/office/drawing/2014/main" id="{2EFC066F-D471-4CB2-A9C0-56C2F304A8ED}"/>
                </a:ext>
              </a:extLst>
            </p:cNvPr>
            <p:cNvSpPr>
              <a:spLocks noChangeShapeType="1"/>
            </p:cNvSpPr>
            <p:nvPr/>
          </p:nvSpPr>
          <p:spPr bwMode="auto">
            <a:xfrm flipH="1">
              <a:off x="3744" y="620"/>
              <a:ext cx="144" cy="0"/>
            </a:xfrm>
            <a:prstGeom prst="line">
              <a:avLst/>
            </a:prstGeom>
            <a:noFill/>
            <a:ln w="1270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2">
            <a:extLst>
              <a:ext uri="{FF2B5EF4-FFF2-40B4-BE49-F238E27FC236}">
                <a16:creationId xmlns:a16="http://schemas.microsoft.com/office/drawing/2014/main" id="{D52AA209-06DC-4B06-8608-18ADB16B9372}"/>
              </a:ext>
            </a:extLst>
          </p:cNvPr>
          <p:cNvSpPr>
            <a:spLocks noChangeArrowheads="1"/>
          </p:cNvSpPr>
          <p:nvPr/>
        </p:nvSpPr>
        <p:spPr bwMode="auto">
          <a:xfrm>
            <a:off x="468313" y="3500438"/>
            <a:ext cx="84963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000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400" b="1">
              <a:latin typeface="Times New Roman" panose="02020603050405020304" pitchFamily="18" charset="0"/>
            </a:endParaRPr>
          </a:p>
          <a:p>
            <a:endParaRPr lang="zh-CN" altLang="en-US" sz="2400" b="1">
              <a:latin typeface="Times New Roman" panose="02020603050405020304" pitchFamily="18" charset="0"/>
            </a:endParaRPr>
          </a:p>
          <a:p>
            <a:r>
              <a:rPr lang="zh-CN" altLang="en-US" sz="2400" b="1">
                <a:solidFill>
                  <a:srgbClr val="0066FF"/>
                </a:solidFill>
                <a:latin typeface="宋体" panose="02010600030101010101" pitchFamily="2" charset="-122"/>
              </a:rPr>
              <a:t>适用</a:t>
            </a:r>
            <a:r>
              <a:rPr lang="zh-CN" altLang="en-US" sz="2400" b="1">
                <a:latin typeface="宋体" panose="02010600030101010101" pitchFamily="2" charset="-122"/>
              </a:rPr>
              <a:t>于设备读写周期大于内存存储周期的情况。</a:t>
            </a:r>
            <a:endParaRPr lang="zh-CN" altLang="en-US" sz="2400" b="1">
              <a:latin typeface="Times New Roman" panose="02020603050405020304" pitchFamily="18" charset="0"/>
            </a:endParaRPr>
          </a:p>
          <a:p>
            <a:endParaRPr lang="zh-CN" altLang="en-US" sz="2400" b="1">
              <a:latin typeface="Times New Roman" panose="02020603050405020304" pitchFamily="18" charset="0"/>
            </a:endParaRPr>
          </a:p>
        </p:txBody>
      </p:sp>
      <p:sp>
        <p:nvSpPr>
          <p:cNvPr id="159747" name="Rectangle 23">
            <a:extLst>
              <a:ext uri="{FF2B5EF4-FFF2-40B4-BE49-F238E27FC236}">
                <a16:creationId xmlns:a16="http://schemas.microsoft.com/office/drawing/2014/main" id="{5C82129C-CD70-4ADD-AB83-652E267EF07E}"/>
              </a:ext>
            </a:extLst>
          </p:cNvPr>
          <p:cNvSpPr>
            <a:spLocks noChangeArrowheads="1"/>
          </p:cNvSpPr>
          <p:nvPr/>
        </p:nvSpPr>
        <p:spPr bwMode="auto">
          <a:xfrm>
            <a:off x="762000" y="6096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chemeClr val="accent2"/>
                </a:solidFill>
                <a:latin typeface="宋体" panose="02010600030101010101" pitchFamily="2" charset="-122"/>
              </a:rPr>
              <a:t>2.</a:t>
            </a:r>
            <a:r>
              <a:rPr lang="zh-CN" altLang="en-US" sz="2800" b="1">
                <a:solidFill>
                  <a:schemeClr val="accent2"/>
                </a:solidFill>
                <a:latin typeface="宋体" panose="02010600030101010101" pitchFamily="2" charset="-122"/>
              </a:rPr>
              <a:t>周期挪用</a:t>
            </a:r>
          </a:p>
        </p:txBody>
      </p:sp>
      <p:sp>
        <p:nvSpPr>
          <p:cNvPr id="159748" name="Rectangle 24">
            <a:extLst>
              <a:ext uri="{FF2B5EF4-FFF2-40B4-BE49-F238E27FC236}">
                <a16:creationId xmlns:a16="http://schemas.microsoft.com/office/drawing/2014/main" id="{20BA4FA3-4948-44D9-B478-EBA01B1D4278}"/>
              </a:ext>
            </a:extLst>
          </p:cNvPr>
          <p:cNvSpPr>
            <a:spLocks noChangeArrowheads="1"/>
          </p:cNvSpPr>
          <p:nvPr/>
        </p:nvSpPr>
        <p:spPr bwMode="auto">
          <a:xfrm>
            <a:off x="474663" y="3644900"/>
            <a:ext cx="8702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当有</a:t>
            </a:r>
            <a:r>
              <a:rPr lang="en-US" altLang="zh-CN" sz="2400" b="1">
                <a:latin typeface="Times New Roman" panose="02020603050405020304" pitchFamily="18" charset="0"/>
              </a:rPr>
              <a:t>DMA</a:t>
            </a:r>
            <a:r>
              <a:rPr lang="zh-CN" altLang="en-US" sz="2400" b="1">
                <a:latin typeface="Times New Roman" panose="02020603050405020304" pitchFamily="18" charset="0"/>
              </a:rPr>
              <a:t>请求时，</a:t>
            </a:r>
            <a:r>
              <a:rPr lang="en-US" altLang="zh-CN" sz="2400" b="1">
                <a:latin typeface="Times New Roman" panose="02020603050405020304" pitchFamily="18" charset="0"/>
              </a:rPr>
              <a:t>CPU</a:t>
            </a:r>
            <a:r>
              <a:rPr lang="zh-CN" altLang="en-US" sz="2400" b="1">
                <a:latin typeface="Times New Roman" panose="02020603050405020304" pitchFamily="18" charset="0"/>
              </a:rPr>
              <a:t>让出一个存储周期实现</a:t>
            </a:r>
            <a:r>
              <a:rPr lang="en-US" altLang="zh-CN" sz="2400" b="1">
                <a:latin typeface="Times New Roman" panose="02020603050405020304" pitchFamily="18" charset="0"/>
              </a:rPr>
              <a:t>DMA</a:t>
            </a:r>
            <a:r>
              <a:rPr lang="zh-CN" altLang="en-US" sz="2400" b="1">
                <a:latin typeface="Times New Roman" panose="02020603050405020304" pitchFamily="18" charset="0"/>
              </a:rPr>
              <a:t>数据交换</a:t>
            </a:r>
            <a:r>
              <a:rPr lang="zh-CN" altLang="en-US" sz="2400" b="1">
                <a:latin typeface="宋体" panose="02010600030101010101" pitchFamily="2" charset="-122"/>
              </a:rPr>
              <a:t>。</a:t>
            </a:r>
          </a:p>
        </p:txBody>
      </p:sp>
      <p:sp>
        <p:nvSpPr>
          <p:cNvPr id="159749" name="Rectangle 25">
            <a:extLst>
              <a:ext uri="{FF2B5EF4-FFF2-40B4-BE49-F238E27FC236}">
                <a16:creationId xmlns:a16="http://schemas.microsoft.com/office/drawing/2014/main" id="{ABC0C6B7-F85B-46ED-A302-6A1A8158C48A}"/>
              </a:ext>
            </a:extLst>
          </p:cNvPr>
          <p:cNvSpPr>
            <a:spLocks noChangeArrowheads="1"/>
          </p:cNvSpPr>
          <p:nvPr/>
        </p:nvSpPr>
        <p:spPr bwMode="auto">
          <a:xfrm>
            <a:off x="228600" y="4868863"/>
            <a:ext cx="720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66FF"/>
                </a:solidFill>
                <a:latin typeface="宋体" panose="02010600030101010101" pitchFamily="2" charset="-122"/>
              </a:rPr>
              <a:t>情况</a:t>
            </a:r>
            <a:r>
              <a:rPr lang="en-US" altLang="zh-CN" sz="2400" b="1">
                <a:solidFill>
                  <a:srgbClr val="0066FF"/>
                </a:solidFill>
                <a:latin typeface="宋体" panose="02010600030101010101" pitchFamily="2" charset="-122"/>
              </a:rPr>
              <a:t>1</a:t>
            </a:r>
            <a:r>
              <a:rPr lang="zh-CN" altLang="en-US" sz="2400" b="1">
                <a:solidFill>
                  <a:srgbClr val="0066FF"/>
                </a:solidFill>
                <a:latin typeface="宋体" panose="02010600030101010101" pitchFamily="2" charset="-122"/>
              </a:rPr>
              <a:t>：</a:t>
            </a:r>
            <a:r>
              <a:rPr lang="zh-CN" altLang="en-US" sz="2400" b="1">
                <a:latin typeface="宋体" panose="02010600030101010101" pitchFamily="2" charset="-122"/>
              </a:rPr>
              <a:t>有</a:t>
            </a:r>
            <a:r>
              <a:rPr lang="en-US" altLang="zh-CN" sz="2400" b="1">
                <a:latin typeface="Times New Roman" panose="02020603050405020304" pitchFamily="18" charset="0"/>
              </a:rPr>
              <a:t>DMA</a:t>
            </a:r>
            <a:r>
              <a:rPr lang="zh-CN" altLang="en-US" sz="2400" b="1">
                <a:latin typeface="Times New Roman" panose="02020603050405020304" pitchFamily="18" charset="0"/>
              </a:rPr>
              <a:t>请求时，</a:t>
            </a:r>
            <a:r>
              <a:rPr lang="en-US" altLang="zh-CN" sz="2400" b="1">
                <a:latin typeface="Times New Roman" panose="02020603050405020304" pitchFamily="18" charset="0"/>
              </a:rPr>
              <a:t>CPU</a:t>
            </a:r>
            <a:r>
              <a:rPr lang="zh-CN" altLang="en-US" sz="2400" b="1">
                <a:latin typeface="宋体" panose="02010600030101010101" pitchFamily="2" charset="-122"/>
              </a:rPr>
              <a:t>无访内要求时无影响。</a:t>
            </a:r>
          </a:p>
        </p:txBody>
      </p:sp>
      <p:sp>
        <p:nvSpPr>
          <p:cNvPr id="159750" name="Rectangle 26">
            <a:extLst>
              <a:ext uri="{FF2B5EF4-FFF2-40B4-BE49-F238E27FC236}">
                <a16:creationId xmlns:a16="http://schemas.microsoft.com/office/drawing/2014/main" id="{51713F24-63CD-448A-A313-8A89487F30FF}"/>
              </a:ext>
            </a:extLst>
          </p:cNvPr>
          <p:cNvSpPr>
            <a:spLocks noChangeArrowheads="1"/>
          </p:cNvSpPr>
          <p:nvPr/>
        </p:nvSpPr>
        <p:spPr bwMode="auto">
          <a:xfrm>
            <a:off x="228600" y="5478463"/>
            <a:ext cx="85201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66FF"/>
                </a:solidFill>
                <a:latin typeface="宋体" panose="02010600030101010101" pitchFamily="2" charset="-122"/>
              </a:rPr>
              <a:t>情况</a:t>
            </a:r>
            <a:r>
              <a:rPr lang="en-US" altLang="zh-CN" sz="2400" b="1">
                <a:solidFill>
                  <a:srgbClr val="0066FF"/>
                </a:solidFill>
                <a:latin typeface="宋体" panose="02010600030101010101" pitchFamily="2" charset="-122"/>
              </a:rPr>
              <a:t>2</a:t>
            </a:r>
            <a:r>
              <a:rPr lang="zh-CN" altLang="en-US" sz="2400" b="1">
                <a:solidFill>
                  <a:srgbClr val="0066FF"/>
                </a:solidFill>
                <a:latin typeface="宋体" panose="02010600030101010101" pitchFamily="2" charset="-122"/>
              </a:rPr>
              <a:t>：</a:t>
            </a:r>
            <a:r>
              <a:rPr lang="zh-CN" altLang="en-US" sz="2400" b="1">
                <a:latin typeface="宋体" panose="02010600030101010101" pitchFamily="2" charset="-122"/>
              </a:rPr>
              <a:t>有</a:t>
            </a:r>
            <a:r>
              <a:rPr lang="en-US" altLang="zh-CN" sz="2400" b="1">
                <a:latin typeface="Times New Roman" panose="02020603050405020304" pitchFamily="18" charset="0"/>
              </a:rPr>
              <a:t>DMA</a:t>
            </a:r>
            <a:r>
              <a:rPr lang="zh-CN" altLang="en-US" sz="2400" b="1">
                <a:latin typeface="Times New Roman" panose="02020603050405020304" pitchFamily="18" charset="0"/>
              </a:rPr>
              <a:t>请求时，</a:t>
            </a:r>
            <a:r>
              <a:rPr lang="en-US" altLang="zh-CN" sz="2400" b="1">
                <a:latin typeface="Times New Roman" panose="02020603050405020304" pitchFamily="18" charset="0"/>
              </a:rPr>
              <a:t>CPU</a:t>
            </a:r>
            <a:r>
              <a:rPr lang="zh-CN" altLang="en-US" sz="2400" b="1">
                <a:latin typeface="Times New Roman" panose="02020603050405020304" pitchFamily="18" charset="0"/>
              </a:rPr>
              <a:t>也要求访内，则先</a:t>
            </a:r>
            <a:r>
              <a:rPr lang="en-US" altLang="zh-CN" sz="2400" b="1">
                <a:latin typeface="Times New Roman" panose="02020603050405020304" pitchFamily="18" charset="0"/>
              </a:rPr>
              <a:t>DMA</a:t>
            </a:r>
            <a:r>
              <a:rPr lang="zh-CN" altLang="en-US" sz="2400" b="1">
                <a:latin typeface="Times New Roman" panose="02020603050405020304" pitchFamily="18" charset="0"/>
              </a:rPr>
              <a:t>操作， </a:t>
            </a:r>
          </a:p>
          <a:p>
            <a:pPr eaLnBrk="1" hangingPunct="1"/>
            <a:r>
              <a:rPr lang="zh-CN" altLang="en-US" sz="2400" b="1">
                <a:latin typeface="Times New Roman" panose="02020603050405020304" pitchFamily="18" charset="0"/>
              </a:rPr>
              <a:t>               后 </a:t>
            </a:r>
            <a:r>
              <a:rPr lang="en-US" altLang="zh-CN" sz="2400" b="1">
                <a:latin typeface="Times New Roman" panose="02020603050405020304" pitchFamily="18" charset="0"/>
              </a:rPr>
              <a:t>CPU</a:t>
            </a:r>
            <a:r>
              <a:rPr lang="zh-CN" altLang="en-US" sz="2400" b="1">
                <a:latin typeface="宋体" panose="02010600030101010101" pitchFamily="2" charset="-122"/>
              </a:rPr>
              <a:t>操作。</a:t>
            </a:r>
          </a:p>
        </p:txBody>
      </p:sp>
      <p:grpSp>
        <p:nvGrpSpPr>
          <p:cNvPr id="159751" name="Group 7">
            <a:extLst>
              <a:ext uri="{FF2B5EF4-FFF2-40B4-BE49-F238E27FC236}">
                <a16:creationId xmlns:a16="http://schemas.microsoft.com/office/drawing/2014/main" id="{A3EE0F10-F6C2-4507-B8AE-5D450B04D9E8}"/>
              </a:ext>
            </a:extLst>
          </p:cNvPr>
          <p:cNvGrpSpPr>
            <a:grpSpLocks/>
          </p:cNvGrpSpPr>
          <p:nvPr/>
        </p:nvGrpSpPr>
        <p:grpSpPr bwMode="auto">
          <a:xfrm>
            <a:off x="381000" y="1189038"/>
            <a:ext cx="7772400" cy="2149475"/>
            <a:chOff x="0" y="0"/>
            <a:chExt cx="4896" cy="1354"/>
          </a:xfrm>
        </p:grpSpPr>
        <p:sp>
          <p:nvSpPr>
            <p:cNvPr id="159752" name="Rectangle 28">
              <a:extLst>
                <a:ext uri="{FF2B5EF4-FFF2-40B4-BE49-F238E27FC236}">
                  <a16:creationId xmlns:a16="http://schemas.microsoft.com/office/drawing/2014/main" id="{7A0962F6-2002-4F44-BA04-537AE85EFC30}"/>
                </a:ext>
              </a:extLst>
            </p:cNvPr>
            <p:cNvSpPr>
              <a:spLocks noChangeArrowheads="1"/>
            </p:cNvSpPr>
            <p:nvPr/>
          </p:nvSpPr>
          <p:spPr bwMode="auto">
            <a:xfrm>
              <a:off x="2024" y="913"/>
              <a:ext cx="131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(b) </a:t>
              </a:r>
              <a:r>
                <a:rPr lang="zh-CN" altLang="en-US" sz="1400" b="1">
                  <a:latin typeface="Times New Roman" panose="02020603050405020304" pitchFamily="18" charset="0"/>
                </a:rPr>
                <a:t>周期挪用</a:t>
              </a:r>
            </a:p>
          </p:txBody>
        </p:sp>
        <p:sp>
          <p:nvSpPr>
            <p:cNvPr id="159753" name="Rectangle 29">
              <a:extLst>
                <a:ext uri="{FF2B5EF4-FFF2-40B4-BE49-F238E27FC236}">
                  <a16:creationId xmlns:a16="http://schemas.microsoft.com/office/drawing/2014/main" id="{D1BB8F0C-7806-4A05-AA76-8B01D872668C}"/>
                </a:ext>
              </a:extLst>
            </p:cNvPr>
            <p:cNvSpPr>
              <a:spLocks noChangeArrowheads="1"/>
            </p:cNvSpPr>
            <p:nvPr/>
          </p:nvSpPr>
          <p:spPr bwMode="auto">
            <a:xfrm>
              <a:off x="1680" y="1123"/>
              <a:ext cx="19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宋体" panose="02010600030101010101" pitchFamily="2" charset="-122"/>
                </a:rPr>
                <a:t>图</a:t>
              </a:r>
              <a:r>
                <a:rPr lang="en-US" altLang="zh-CN" b="1">
                  <a:latin typeface="Times New Roman" panose="02020603050405020304" pitchFamily="18" charset="0"/>
                </a:rPr>
                <a:t>7.32  DMA</a:t>
              </a:r>
              <a:r>
                <a:rPr lang="zh-CN" altLang="en-US" b="1">
                  <a:latin typeface="宋体" panose="02010600030101010101" pitchFamily="2" charset="-122"/>
                </a:rPr>
                <a:t>的基本方法</a:t>
              </a:r>
              <a:r>
                <a:rPr lang="zh-CN" altLang="en-US" b="1">
                  <a:latin typeface="Times New Roman" panose="02020603050405020304" pitchFamily="18" charset="0"/>
                </a:rPr>
                <a:t> </a:t>
              </a:r>
            </a:p>
          </p:txBody>
        </p:sp>
        <p:sp>
          <p:nvSpPr>
            <p:cNvPr id="159754" name="Rectangle 31">
              <a:extLst>
                <a:ext uri="{FF2B5EF4-FFF2-40B4-BE49-F238E27FC236}">
                  <a16:creationId xmlns:a16="http://schemas.microsoft.com/office/drawing/2014/main" id="{2017C1D6-D268-4235-8C40-D04D80949BC5}"/>
                </a:ext>
              </a:extLst>
            </p:cNvPr>
            <p:cNvSpPr>
              <a:spLocks noChangeArrowheads="1"/>
            </p:cNvSpPr>
            <p:nvPr/>
          </p:nvSpPr>
          <p:spPr bwMode="auto">
            <a:xfrm>
              <a:off x="48" y="96"/>
              <a:ext cx="81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内存工作时间</a:t>
              </a:r>
            </a:p>
          </p:txBody>
        </p:sp>
        <p:sp>
          <p:nvSpPr>
            <p:cNvPr id="159755" name="Rectangle 32">
              <a:extLst>
                <a:ext uri="{FF2B5EF4-FFF2-40B4-BE49-F238E27FC236}">
                  <a16:creationId xmlns:a16="http://schemas.microsoft.com/office/drawing/2014/main" id="{DF0B7BC5-4B22-4C3B-A93A-278300263EA5}"/>
                </a:ext>
              </a:extLst>
            </p:cNvPr>
            <p:cNvSpPr>
              <a:spLocks noChangeArrowheads="1"/>
            </p:cNvSpPr>
            <p:nvPr/>
          </p:nvSpPr>
          <p:spPr bwMode="auto">
            <a:xfrm>
              <a:off x="0" y="336"/>
              <a:ext cx="76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CPU</a:t>
              </a:r>
              <a:r>
                <a:rPr lang="zh-CN" altLang="en-US" sz="1400" b="1">
                  <a:latin typeface="Times New Roman" panose="02020603050405020304" pitchFamily="18" charset="0"/>
                </a:rPr>
                <a:t>控制</a:t>
              </a:r>
            </a:p>
            <a:p>
              <a:pPr algn="just"/>
              <a:r>
                <a:rPr lang="zh-CN" altLang="en-US" sz="1400" b="1">
                  <a:latin typeface="Times New Roman" panose="02020603050405020304" pitchFamily="18" charset="0"/>
                </a:rPr>
                <a:t>并使用内存</a:t>
              </a:r>
            </a:p>
            <a:p>
              <a:pPr algn="just"/>
              <a:endParaRPr lang="zh-CN" altLang="en-US" sz="1400" b="1">
                <a:latin typeface="Times New Roman" panose="02020603050405020304" pitchFamily="18" charset="0"/>
              </a:endParaRPr>
            </a:p>
            <a:p>
              <a:pPr algn="just"/>
              <a:endParaRPr lang="zh-CN" altLang="en-US" sz="1400" b="1">
                <a:latin typeface="Times New Roman" panose="02020603050405020304" pitchFamily="18" charset="0"/>
              </a:endParaRPr>
            </a:p>
          </p:txBody>
        </p:sp>
        <p:sp>
          <p:nvSpPr>
            <p:cNvPr id="159756" name="Rectangle 33">
              <a:extLst>
                <a:ext uri="{FF2B5EF4-FFF2-40B4-BE49-F238E27FC236}">
                  <a16:creationId xmlns:a16="http://schemas.microsoft.com/office/drawing/2014/main" id="{46BC82BF-D185-44DB-9EF3-43F9C1336A33}"/>
                </a:ext>
              </a:extLst>
            </p:cNvPr>
            <p:cNvSpPr>
              <a:spLocks noChangeArrowheads="1"/>
            </p:cNvSpPr>
            <p:nvPr/>
          </p:nvSpPr>
          <p:spPr bwMode="auto">
            <a:xfrm>
              <a:off x="0" y="672"/>
              <a:ext cx="76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DMA</a:t>
              </a:r>
              <a:r>
                <a:rPr lang="zh-CN" altLang="en-US" sz="1400" b="1">
                  <a:latin typeface="Times New Roman" panose="02020603050405020304" pitchFamily="18" charset="0"/>
                </a:rPr>
                <a:t>控制</a:t>
              </a:r>
            </a:p>
            <a:p>
              <a:pPr algn="just"/>
              <a:r>
                <a:rPr lang="zh-CN" altLang="en-US" sz="1400" b="1">
                  <a:latin typeface="Times New Roman" panose="02020603050405020304" pitchFamily="18" charset="0"/>
                </a:rPr>
                <a:t>并使用内存</a:t>
              </a:r>
            </a:p>
            <a:p>
              <a:pPr algn="just"/>
              <a:endParaRPr lang="zh-CN" altLang="en-US" sz="1400" b="1">
                <a:latin typeface="Times New Roman" panose="02020603050405020304" pitchFamily="18" charset="0"/>
              </a:endParaRPr>
            </a:p>
          </p:txBody>
        </p:sp>
        <p:sp>
          <p:nvSpPr>
            <p:cNvPr id="159757" name="Line 35">
              <a:extLst>
                <a:ext uri="{FF2B5EF4-FFF2-40B4-BE49-F238E27FC236}">
                  <a16:creationId xmlns:a16="http://schemas.microsoft.com/office/drawing/2014/main" id="{B0BE3723-19CC-4BD2-B67C-74D31D52B0BE}"/>
                </a:ext>
              </a:extLst>
            </p:cNvPr>
            <p:cNvSpPr>
              <a:spLocks noChangeShapeType="1"/>
            </p:cNvSpPr>
            <p:nvPr/>
          </p:nvSpPr>
          <p:spPr bwMode="auto">
            <a:xfrm flipV="1">
              <a:off x="960" y="202"/>
              <a:ext cx="3697" cy="6"/>
            </a:xfrm>
            <a:prstGeom prst="line">
              <a:avLst/>
            </a:prstGeom>
            <a:noFill/>
            <a:ln w="28575">
              <a:solidFill>
                <a:schemeClr val="tx2"/>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59758" name="Line 36">
              <a:extLst>
                <a:ext uri="{FF2B5EF4-FFF2-40B4-BE49-F238E27FC236}">
                  <a16:creationId xmlns:a16="http://schemas.microsoft.com/office/drawing/2014/main" id="{A76CC478-13E8-49C8-96C4-69799B2900C9}"/>
                </a:ext>
              </a:extLst>
            </p:cNvPr>
            <p:cNvSpPr>
              <a:spLocks noChangeShapeType="1"/>
            </p:cNvSpPr>
            <p:nvPr/>
          </p:nvSpPr>
          <p:spPr bwMode="auto">
            <a:xfrm>
              <a:off x="960" y="208"/>
              <a:ext cx="0" cy="686"/>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59" name="Line 37">
              <a:extLst>
                <a:ext uri="{FF2B5EF4-FFF2-40B4-BE49-F238E27FC236}">
                  <a16:creationId xmlns:a16="http://schemas.microsoft.com/office/drawing/2014/main" id="{3FEB1F03-547C-4C4E-BDD9-A94640BF3BB8}"/>
                </a:ext>
              </a:extLst>
            </p:cNvPr>
            <p:cNvSpPr>
              <a:spLocks noChangeShapeType="1"/>
            </p:cNvSpPr>
            <p:nvPr/>
          </p:nvSpPr>
          <p:spPr bwMode="auto">
            <a:xfrm>
              <a:off x="960" y="520"/>
              <a:ext cx="358" cy="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0" name="Line 38">
              <a:extLst>
                <a:ext uri="{FF2B5EF4-FFF2-40B4-BE49-F238E27FC236}">
                  <a16:creationId xmlns:a16="http://schemas.microsoft.com/office/drawing/2014/main" id="{9BB84186-3DA3-407C-B908-DC51D28012E5}"/>
                </a:ext>
              </a:extLst>
            </p:cNvPr>
            <p:cNvSpPr>
              <a:spLocks noChangeShapeType="1"/>
            </p:cNvSpPr>
            <p:nvPr/>
          </p:nvSpPr>
          <p:spPr bwMode="auto">
            <a:xfrm flipV="1">
              <a:off x="1344" y="768"/>
              <a:ext cx="2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1" name="Rectangle 40">
              <a:extLst>
                <a:ext uri="{FF2B5EF4-FFF2-40B4-BE49-F238E27FC236}">
                  <a16:creationId xmlns:a16="http://schemas.microsoft.com/office/drawing/2014/main" id="{1724E9A9-1D44-4883-A586-EA015D342D52}"/>
                </a:ext>
              </a:extLst>
            </p:cNvPr>
            <p:cNvSpPr>
              <a:spLocks noChangeArrowheads="1"/>
            </p:cNvSpPr>
            <p:nvPr/>
          </p:nvSpPr>
          <p:spPr bwMode="auto">
            <a:xfrm>
              <a:off x="4657" y="0"/>
              <a:ext cx="23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b="1" i="1">
                  <a:latin typeface="Times New Roman" panose="02020603050405020304" pitchFamily="18" charset="0"/>
                </a:rPr>
                <a:t>t</a:t>
              </a:r>
            </a:p>
          </p:txBody>
        </p:sp>
        <p:sp>
          <p:nvSpPr>
            <p:cNvPr id="159762" name="Line 41">
              <a:extLst>
                <a:ext uri="{FF2B5EF4-FFF2-40B4-BE49-F238E27FC236}">
                  <a16:creationId xmlns:a16="http://schemas.microsoft.com/office/drawing/2014/main" id="{FAB36FCA-5458-4D29-97AE-0F33E3504E64}"/>
                </a:ext>
              </a:extLst>
            </p:cNvPr>
            <p:cNvSpPr>
              <a:spLocks noChangeShapeType="1"/>
            </p:cNvSpPr>
            <p:nvPr/>
          </p:nvSpPr>
          <p:spPr bwMode="auto">
            <a:xfrm>
              <a:off x="1632" y="528"/>
              <a:ext cx="358" cy="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3" name="Line 42">
              <a:extLst>
                <a:ext uri="{FF2B5EF4-FFF2-40B4-BE49-F238E27FC236}">
                  <a16:creationId xmlns:a16="http://schemas.microsoft.com/office/drawing/2014/main" id="{1FA9D856-2CD2-4594-A10C-C2B66857ED5A}"/>
                </a:ext>
              </a:extLst>
            </p:cNvPr>
            <p:cNvSpPr>
              <a:spLocks noChangeShapeType="1"/>
            </p:cNvSpPr>
            <p:nvPr/>
          </p:nvSpPr>
          <p:spPr bwMode="auto">
            <a:xfrm>
              <a:off x="2160" y="528"/>
              <a:ext cx="358" cy="1"/>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4" name="Line 43">
              <a:extLst>
                <a:ext uri="{FF2B5EF4-FFF2-40B4-BE49-F238E27FC236}">
                  <a16:creationId xmlns:a16="http://schemas.microsoft.com/office/drawing/2014/main" id="{3049F7D9-A3C9-4F4E-95A5-5A7EA709288F}"/>
                </a:ext>
              </a:extLst>
            </p:cNvPr>
            <p:cNvSpPr>
              <a:spLocks noChangeShapeType="1"/>
            </p:cNvSpPr>
            <p:nvPr/>
          </p:nvSpPr>
          <p:spPr bwMode="auto">
            <a:xfrm>
              <a:off x="2784" y="547"/>
              <a:ext cx="33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5" name="Line 47">
              <a:extLst>
                <a:ext uri="{FF2B5EF4-FFF2-40B4-BE49-F238E27FC236}">
                  <a16:creationId xmlns:a16="http://schemas.microsoft.com/office/drawing/2014/main" id="{E99FEC6B-11DE-40BB-910F-A005EC1C9D65}"/>
                </a:ext>
              </a:extLst>
            </p:cNvPr>
            <p:cNvSpPr>
              <a:spLocks noChangeShapeType="1"/>
            </p:cNvSpPr>
            <p:nvPr/>
          </p:nvSpPr>
          <p:spPr bwMode="auto">
            <a:xfrm flipV="1">
              <a:off x="3120" y="787"/>
              <a:ext cx="2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6" name="Line 48">
              <a:extLst>
                <a:ext uri="{FF2B5EF4-FFF2-40B4-BE49-F238E27FC236}">
                  <a16:creationId xmlns:a16="http://schemas.microsoft.com/office/drawing/2014/main" id="{AE893DD6-674C-4961-9C90-BB8766233C2C}"/>
                </a:ext>
              </a:extLst>
            </p:cNvPr>
            <p:cNvSpPr>
              <a:spLocks noChangeShapeType="1"/>
            </p:cNvSpPr>
            <p:nvPr/>
          </p:nvSpPr>
          <p:spPr bwMode="auto">
            <a:xfrm flipV="1">
              <a:off x="3840" y="787"/>
              <a:ext cx="28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7" name="Line 53">
              <a:extLst>
                <a:ext uri="{FF2B5EF4-FFF2-40B4-BE49-F238E27FC236}">
                  <a16:creationId xmlns:a16="http://schemas.microsoft.com/office/drawing/2014/main" id="{5D91295A-10D4-49D5-93BF-036ABC8CB8BC}"/>
                </a:ext>
              </a:extLst>
            </p:cNvPr>
            <p:cNvSpPr>
              <a:spLocks noChangeShapeType="1"/>
            </p:cNvSpPr>
            <p:nvPr/>
          </p:nvSpPr>
          <p:spPr bwMode="auto">
            <a:xfrm>
              <a:off x="3456" y="547"/>
              <a:ext cx="33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768" name="Line 54">
              <a:extLst>
                <a:ext uri="{FF2B5EF4-FFF2-40B4-BE49-F238E27FC236}">
                  <a16:creationId xmlns:a16="http://schemas.microsoft.com/office/drawing/2014/main" id="{4F60CE6A-2998-43D9-A15E-E89D0CD05AA7}"/>
                </a:ext>
              </a:extLst>
            </p:cNvPr>
            <p:cNvSpPr>
              <a:spLocks noChangeShapeType="1"/>
            </p:cNvSpPr>
            <p:nvPr/>
          </p:nvSpPr>
          <p:spPr bwMode="auto">
            <a:xfrm>
              <a:off x="4176" y="547"/>
              <a:ext cx="33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F161BD5E-409C-40CD-A52F-FC8A63F2AA74}"/>
              </a:ext>
            </a:extLst>
          </p:cNvPr>
          <p:cNvSpPr>
            <a:spLocks noChangeArrowheads="1"/>
          </p:cNvSpPr>
          <p:nvPr/>
        </p:nvSpPr>
        <p:spPr bwMode="auto">
          <a:xfrm>
            <a:off x="395288" y="908050"/>
            <a:ext cx="8534400"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800" b="1">
                <a:latin typeface="华文楷体" panose="02010600040101010101" pitchFamily="2" charset="-122"/>
                <a:ea typeface="华文楷体" panose="02010600040101010101" pitchFamily="2" charset="-122"/>
              </a:rPr>
              <a:t>    周期挪用方式在保证</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传送的前提下，又较好的发挥了</a:t>
            </a:r>
            <a:r>
              <a:rPr lang="en-US" altLang="zh-CN" sz="2800" b="1">
                <a:latin typeface="华文楷体" panose="02010600040101010101" pitchFamily="2" charset="-122"/>
                <a:ea typeface="华文楷体" panose="02010600040101010101" pitchFamily="2" charset="-122"/>
              </a:rPr>
              <a:t>CPU</a:t>
            </a:r>
            <a:r>
              <a:rPr lang="zh-CN" altLang="en-US" sz="2800" b="1">
                <a:latin typeface="华文楷体" panose="02010600040101010101" pitchFamily="2" charset="-122"/>
                <a:ea typeface="华文楷体" panose="02010600040101010101" pitchFamily="2" charset="-122"/>
              </a:rPr>
              <a:t>与主存的效率，因而得到广泛应用。</a:t>
            </a:r>
          </a:p>
          <a:p>
            <a:pPr algn="just" eaLnBrk="1" hangingPunct="1">
              <a:lnSpc>
                <a:spcPct val="150000"/>
              </a:lnSpc>
            </a:pPr>
            <a:r>
              <a:rPr lang="zh-CN" altLang="en-US" sz="2800" b="1">
                <a:latin typeface="华文楷体" panose="02010600040101010101" pitchFamily="2" charset="-122"/>
                <a:ea typeface="华文楷体" panose="02010600040101010101" pitchFamily="2" charset="-122"/>
              </a:rPr>
              <a:t>    其缺点是每一次</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传送都伴随着一次</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请求、</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响应和两次内存访问权的转换（先由</a:t>
            </a:r>
            <a:r>
              <a:rPr lang="en-US" altLang="zh-CN" sz="2800" b="1">
                <a:latin typeface="华文楷体" panose="02010600040101010101" pitchFamily="2" charset="-122"/>
                <a:ea typeface="华文楷体" panose="02010600040101010101" pitchFamily="2" charset="-122"/>
              </a:rPr>
              <a:t>CPU</a:t>
            </a:r>
            <a:r>
              <a:rPr lang="zh-CN" altLang="en-US" sz="2800" b="1">
                <a:latin typeface="华文楷体" panose="02010600040101010101" pitchFamily="2" charset="-122"/>
                <a:ea typeface="华文楷体" panose="02010600040101010101" pitchFamily="2" charset="-122"/>
              </a:rPr>
              <a:t>转给</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接口，后由</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接口归还</a:t>
            </a:r>
            <a:r>
              <a:rPr lang="en-US" altLang="zh-CN" sz="2800" b="1">
                <a:latin typeface="华文楷体" panose="02010600040101010101" pitchFamily="2" charset="-122"/>
                <a:ea typeface="华文楷体" panose="02010600040101010101" pitchFamily="2" charset="-122"/>
              </a:rPr>
              <a:t>CPU</a:t>
            </a:r>
            <a:r>
              <a:rPr lang="zh-CN" altLang="en-US" sz="2800" b="1">
                <a:latin typeface="华文楷体" panose="02010600040101010101" pitchFamily="2" charset="-122"/>
                <a:ea typeface="华文楷体" panose="02010600040101010101" pitchFamily="2" charset="-122"/>
              </a:rPr>
              <a:t>），这种频繁的往复操作也会使得系统的效率下降。</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94" name="Group 2">
            <a:extLst>
              <a:ext uri="{FF2B5EF4-FFF2-40B4-BE49-F238E27FC236}">
                <a16:creationId xmlns:a16="http://schemas.microsoft.com/office/drawing/2014/main" id="{13AB5BA6-EE69-43EC-A8AF-B674FCDEEB86}"/>
              </a:ext>
            </a:extLst>
          </p:cNvPr>
          <p:cNvGrpSpPr>
            <a:grpSpLocks/>
          </p:cNvGrpSpPr>
          <p:nvPr/>
        </p:nvGrpSpPr>
        <p:grpSpPr bwMode="auto">
          <a:xfrm>
            <a:off x="395288" y="836613"/>
            <a:ext cx="8748712" cy="2447925"/>
            <a:chOff x="0" y="0"/>
            <a:chExt cx="5328" cy="1488"/>
          </a:xfrm>
        </p:grpSpPr>
        <p:sp>
          <p:nvSpPr>
            <p:cNvPr id="161798" name="Line 3">
              <a:extLst>
                <a:ext uri="{FF2B5EF4-FFF2-40B4-BE49-F238E27FC236}">
                  <a16:creationId xmlns:a16="http://schemas.microsoft.com/office/drawing/2014/main" id="{C108DE43-68BC-4155-91CB-5997439B8F79}"/>
                </a:ext>
              </a:extLst>
            </p:cNvPr>
            <p:cNvSpPr>
              <a:spLocks noChangeShapeType="1"/>
            </p:cNvSpPr>
            <p:nvPr/>
          </p:nvSpPr>
          <p:spPr bwMode="auto">
            <a:xfrm>
              <a:off x="864" y="240"/>
              <a:ext cx="4032"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799" name="Line 4">
              <a:extLst>
                <a:ext uri="{FF2B5EF4-FFF2-40B4-BE49-F238E27FC236}">
                  <a16:creationId xmlns:a16="http://schemas.microsoft.com/office/drawing/2014/main" id="{9016865E-B8B4-4EE3-8CF0-F7DB77B8B4A9}"/>
                </a:ext>
              </a:extLst>
            </p:cNvPr>
            <p:cNvSpPr>
              <a:spLocks noChangeShapeType="1"/>
            </p:cNvSpPr>
            <p:nvPr/>
          </p:nvSpPr>
          <p:spPr bwMode="auto">
            <a:xfrm>
              <a:off x="872" y="255"/>
              <a:ext cx="1" cy="686"/>
            </a:xfrm>
            <a:prstGeom prst="line">
              <a:avLst/>
            </a:prstGeom>
            <a:noFill/>
            <a:ln w="12700">
              <a:solidFill>
                <a:schemeClr val="fo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00" name="Rectangle 5">
              <a:extLst>
                <a:ext uri="{FF2B5EF4-FFF2-40B4-BE49-F238E27FC236}">
                  <a16:creationId xmlns:a16="http://schemas.microsoft.com/office/drawing/2014/main" id="{9410B827-B3E1-47A5-83E9-60947D47D658}"/>
                </a:ext>
              </a:extLst>
            </p:cNvPr>
            <p:cNvSpPr>
              <a:spLocks noChangeArrowheads="1"/>
            </p:cNvSpPr>
            <p:nvPr/>
          </p:nvSpPr>
          <p:spPr bwMode="auto">
            <a:xfrm>
              <a:off x="0" y="144"/>
              <a:ext cx="1016"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内存工作时间</a:t>
              </a:r>
            </a:p>
          </p:txBody>
        </p:sp>
        <p:sp>
          <p:nvSpPr>
            <p:cNvPr id="161801" name="Line 6">
              <a:extLst>
                <a:ext uri="{FF2B5EF4-FFF2-40B4-BE49-F238E27FC236}">
                  <a16:creationId xmlns:a16="http://schemas.microsoft.com/office/drawing/2014/main" id="{AEC47C4B-1590-4024-8937-961D3297BE32}"/>
                </a:ext>
              </a:extLst>
            </p:cNvPr>
            <p:cNvSpPr>
              <a:spLocks noChangeShapeType="1"/>
            </p:cNvSpPr>
            <p:nvPr/>
          </p:nvSpPr>
          <p:spPr bwMode="auto">
            <a:xfrm>
              <a:off x="872" y="568"/>
              <a:ext cx="43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02" name="Line 7">
              <a:extLst>
                <a:ext uri="{FF2B5EF4-FFF2-40B4-BE49-F238E27FC236}">
                  <a16:creationId xmlns:a16="http://schemas.microsoft.com/office/drawing/2014/main" id="{F5C61BE7-AF3B-430F-9952-232FC42EF02A}"/>
                </a:ext>
              </a:extLst>
            </p:cNvPr>
            <p:cNvSpPr>
              <a:spLocks noChangeShapeType="1"/>
            </p:cNvSpPr>
            <p:nvPr/>
          </p:nvSpPr>
          <p:spPr bwMode="auto">
            <a:xfrm>
              <a:off x="1309" y="817"/>
              <a:ext cx="43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03" name="Line 8">
              <a:extLst>
                <a:ext uri="{FF2B5EF4-FFF2-40B4-BE49-F238E27FC236}">
                  <a16:creationId xmlns:a16="http://schemas.microsoft.com/office/drawing/2014/main" id="{514D4266-8E47-4253-B08F-3941FA047DA6}"/>
                </a:ext>
              </a:extLst>
            </p:cNvPr>
            <p:cNvSpPr>
              <a:spLocks noChangeShapeType="1"/>
            </p:cNvSpPr>
            <p:nvPr/>
          </p:nvSpPr>
          <p:spPr bwMode="auto">
            <a:xfrm>
              <a:off x="1744" y="380"/>
              <a:ext cx="8" cy="500"/>
            </a:xfrm>
            <a:prstGeom prst="line">
              <a:avLst/>
            </a:prstGeom>
            <a:noFill/>
            <a:ln w="12700">
              <a:solidFill>
                <a:schemeClr val="fo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04" name="Line 9">
              <a:extLst>
                <a:ext uri="{FF2B5EF4-FFF2-40B4-BE49-F238E27FC236}">
                  <a16:creationId xmlns:a16="http://schemas.microsoft.com/office/drawing/2014/main" id="{A37CBFCE-905A-4256-8FD3-64838AAB107A}"/>
                </a:ext>
              </a:extLst>
            </p:cNvPr>
            <p:cNvSpPr>
              <a:spLocks noChangeShapeType="1"/>
            </p:cNvSpPr>
            <p:nvPr/>
          </p:nvSpPr>
          <p:spPr bwMode="auto">
            <a:xfrm>
              <a:off x="1744" y="568"/>
              <a:ext cx="439"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05" name="Line 10">
              <a:extLst>
                <a:ext uri="{FF2B5EF4-FFF2-40B4-BE49-F238E27FC236}">
                  <a16:creationId xmlns:a16="http://schemas.microsoft.com/office/drawing/2014/main" id="{2069BC87-43BB-414A-B74F-F14E126A42B1}"/>
                </a:ext>
              </a:extLst>
            </p:cNvPr>
            <p:cNvSpPr>
              <a:spLocks noChangeShapeType="1"/>
            </p:cNvSpPr>
            <p:nvPr/>
          </p:nvSpPr>
          <p:spPr bwMode="auto">
            <a:xfrm>
              <a:off x="2181" y="817"/>
              <a:ext cx="43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06" name="Line 11">
              <a:extLst>
                <a:ext uri="{FF2B5EF4-FFF2-40B4-BE49-F238E27FC236}">
                  <a16:creationId xmlns:a16="http://schemas.microsoft.com/office/drawing/2014/main" id="{2D1D29CD-21E6-48C0-9220-7C9BC0B60E44}"/>
                </a:ext>
              </a:extLst>
            </p:cNvPr>
            <p:cNvSpPr>
              <a:spLocks noChangeShapeType="1"/>
            </p:cNvSpPr>
            <p:nvPr/>
          </p:nvSpPr>
          <p:spPr bwMode="auto">
            <a:xfrm>
              <a:off x="2617" y="568"/>
              <a:ext cx="43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07" name="Line 12">
              <a:extLst>
                <a:ext uri="{FF2B5EF4-FFF2-40B4-BE49-F238E27FC236}">
                  <a16:creationId xmlns:a16="http://schemas.microsoft.com/office/drawing/2014/main" id="{0BF1842C-6867-4F19-ADBC-E7A25EF214A4}"/>
                </a:ext>
              </a:extLst>
            </p:cNvPr>
            <p:cNvSpPr>
              <a:spLocks noChangeShapeType="1"/>
            </p:cNvSpPr>
            <p:nvPr/>
          </p:nvSpPr>
          <p:spPr bwMode="auto">
            <a:xfrm>
              <a:off x="2617" y="380"/>
              <a:ext cx="2" cy="500"/>
            </a:xfrm>
            <a:prstGeom prst="line">
              <a:avLst/>
            </a:prstGeom>
            <a:noFill/>
            <a:ln w="12700">
              <a:solidFill>
                <a:schemeClr val="fo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08" name="Line 13">
              <a:extLst>
                <a:ext uri="{FF2B5EF4-FFF2-40B4-BE49-F238E27FC236}">
                  <a16:creationId xmlns:a16="http://schemas.microsoft.com/office/drawing/2014/main" id="{EE388EB5-2852-47D1-A2EF-C705DCB73BDF}"/>
                </a:ext>
              </a:extLst>
            </p:cNvPr>
            <p:cNvSpPr>
              <a:spLocks noChangeShapeType="1"/>
            </p:cNvSpPr>
            <p:nvPr/>
          </p:nvSpPr>
          <p:spPr bwMode="auto">
            <a:xfrm>
              <a:off x="3054" y="817"/>
              <a:ext cx="436"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09" name="Line 14">
              <a:extLst>
                <a:ext uri="{FF2B5EF4-FFF2-40B4-BE49-F238E27FC236}">
                  <a16:creationId xmlns:a16="http://schemas.microsoft.com/office/drawing/2014/main" id="{065A1E1F-F438-4D3F-A20F-599A3DBFA713}"/>
                </a:ext>
              </a:extLst>
            </p:cNvPr>
            <p:cNvSpPr>
              <a:spLocks noChangeShapeType="1"/>
            </p:cNvSpPr>
            <p:nvPr/>
          </p:nvSpPr>
          <p:spPr bwMode="auto">
            <a:xfrm>
              <a:off x="3490" y="380"/>
              <a:ext cx="1" cy="500"/>
            </a:xfrm>
            <a:prstGeom prst="line">
              <a:avLst/>
            </a:prstGeom>
            <a:noFill/>
            <a:ln w="12700">
              <a:solidFill>
                <a:schemeClr val="fo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10" name="Line 15">
              <a:extLst>
                <a:ext uri="{FF2B5EF4-FFF2-40B4-BE49-F238E27FC236}">
                  <a16:creationId xmlns:a16="http://schemas.microsoft.com/office/drawing/2014/main" id="{8C3D0645-86D7-43C4-9A47-A264FF3D9965}"/>
                </a:ext>
              </a:extLst>
            </p:cNvPr>
            <p:cNvSpPr>
              <a:spLocks noChangeShapeType="1"/>
            </p:cNvSpPr>
            <p:nvPr/>
          </p:nvSpPr>
          <p:spPr bwMode="auto">
            <a:xfrm>
              <a:off x="3490" y="568"/>
              <a:ext cx="43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11" name="Line 16">
              <a:extLst>
                <a:ext uri="{FF2B5EF4-FFF2-40B4-BE49-F238E27FC236}">
                  <a16:creationId xmlns:a16="http://schemas.microsoft.com/office/drawing/2014/main" id="{9EC1BCCC-1930-4E11-9E76-85645A554161}"/>
                </a:ext>
              </a:extLst>
            </p:cNvPr>
            <p:cNvSpPr>
              <a:spLocks noChangeShapeType="1"/>
            </p:cNvSpPr>
            <p:nvPr/>
          </p:nvSpPr>
          <p:spPr bwMode="auto">
            <a:xfrm>
              <a:off x="3925" y="817"/>
              <a:ext cx="440"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12" name="Line 17">
              <a:extLst>
                <a:ext uri="{FF2B5EF4-FFF2-40B4-BE49-F238E27FC236}">
                  <a16:creationId xmlns:a16="http://schemas.microsoft.com/office/drawing/2014/main" id="{6AA621D8-4C84-4B0B-9E04-A8E5BBE4C6B3}"/>
                </a:ext>
              </a:extLst>
            </p:cNvPr>
            <p:cNvSpPr>
              <a:spLocks noChangeShapeType="1"/>
            </p:cNvSpPr>
            <p:nvPr/>
          </p:nvSpPr>
          <p:spPr bwMode="auto">
            <a:xfrm>
              <a:off x="4362" y="380"/>
              <a:ext cx="1" cy="500"/>
            </a:xfrm>
            <a:prstGeom prst="line">
              <a:avLst/>
            </a:prstGeom>
            <a:noFill/>
            <a:ln w="12700">
              <a:solidFill>
                <a:schemeClr val="folHlink"/>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13" name="Line 18">
              <a:extLst>
                <a:ext uri="{FF2B5EF4-FFF2-40B4-BE49-F238E27FC236}">
                  <a16:creationId xmlns:a16="http://schemas.microsoft.com/office/drawing/2014/main" id="{B252C5FF-69E2-419C-A9D0-7F30677D3584}"/>
                </a:ext>
              </a:extLst>
            </p:cNvPr>
            <p:cNvSpPr>
              <a:spLocks noChangeShapeType="1"/>
            </p:cNvSpPr>
            <p:nvPr/>
          </p:nvSpPr>
          <p:spPr bwMode="auto">
            <a:xfrm>
              <a:off x="4362" y="568"/>
              <a:ext cx="438"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814" name="Rectangle 19">
              <a:extLst>
                <a:ext uri="{FF2B5EF4-FFF2-40B4-BE49-F238E27FC236}">
                  <a16:creationId xmlns:a16="http://schemas.microsoft.com/office/drawing/2014/main" id="{A32DD6ED-0F5C-44DA-A985-B7FEA322D40B}"/>
                </a:ext>
              </a:extLst>
            </p:cNvPr>
            <p:cNvSpPr>
              <a:spLocks noChangeArrowheads="1"/>
            </p:cNvSpPr>
            <p:nvPr/>
          </p:nvSpPr>
          <p:spPr bwMode="auto">
            <a:xfrm>
              <a:off x="2036" y="1046"/>
              <a:ext cx="218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(c)  DMA</a:t>
              </a:r>
              <a:r>
                <a:rPr lang="zh-CN" altLang="en-US" sz="1400" b="1">
                  <a:latin typeface="Times New Roman" panose="02020603050405020304" pitchFamily="18" charset="0"/>
                </a:rPr>
                <a:t>与</a:t>
              </a:r>
              <a:r>
                <a:rPr lang="en-US" altLang="zh-CN" sz="1400" b="1">
                  <a:latin typeface="Times New Roman" panose="02020603050405020304" pitchFamily="18" charset="0"/>
                </a:rPr>
                <a:t>CPU</a:t>
              </a:r>
              <a:r>
                <a:rPr lang="zh-CN" altLang="en-US" sz="1400" b="1">
                  <a:latin typeface="Times New Roman" panose="02020603050405020304" pitchFamily="18" charset="0"/>
                </a:rPr>
                <a:t>交替访问</a:t>
              </a:r>
            </a:p>
          </p:txBody>
        </p:sp>
        <p:sp>
          <p:nvSpPr>
            <p:cNvPr id="161815" name="Rectangle 20">
              <a:extLst>
                <a:ext uri="{FF2B5EF4-FFF2-40B4-BE49-F238E27FC236}">
                  <a16:creationId xmlns:a16="http://schemas.microsoft.com/office/drawing/2014/main" id="{751ED195-C7BD-4332-8C9B-69A984AAD14A}"/>
                </a:ext>
              </a:extLst>
            </p:cNvPr>
            <p:cNvSpPr>
              <a:spLocks noChangeArrowheads="1"/>
            </p:cNvSpPr>
            <p:nvPr/>
          </p:nvSpPr>
          <p:spPr bwMode="auto">
            <a:xfrm>
              <a:off x="1963" y="1301"/>
              <a:ext cx="24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Times New Roman" panose="02020603050405020304" pitchFamily="18" charset="0"/>
                </a:rPr>
                <a:t>图</a:t>
              </a:r>
              <a:r>
                <a:rPr lang="en-US" altLang="zh-CN" b="1">
                  <a:latin typeface="Times New Roman" panose="02020603050405020304" pitchFamily="18" charset="0"/>
                </a:rPr>
                <a:t>7.32  DMA</a:t>
              </a:r>
              <a:r>
                <a:rPr lang="zh-CN" altLang="en-US" b="1">
                  <a:latin typeface="Times New Roman" panose="02020603050405020304" pitchFamily="18" charset="0"/>
                </a:rPr>
                <a:t>的基本方法</a:t>
              </a:r>
            </a:p>
          </p:txBody>
        </p:sp>
        <p:sp>
          <p:nvSpPr>
            <p:cNvPr id="161816" name="Rectangle 21">
              <a:extLst>
                <a:ext uri="{FF2B5EF4-FFF2-40B4-BE49-F238E27FC236}">
                  <a16:creationId xmlns:a16="http://schemas.microsoft.com/office/drawing/2014/main" id="{A165C25C-B094-48CA-9886-9CA2875A9DA4}"/>
                </a:ext>
              </a:extLst>
            </p:cNvPr>
            <p:cNvSpPr>
              <a:spLocks noChangeArrowheads="1"/>
            </p:cNvSpPr>
            <p:nvPr/>
          </p:nvSpPr>
          <p:spPr bwMode="auto">
            <a:xfrm>
              <a:off x="0" y="384"/>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CPU</a:t>
              </a:r>
              <a:r>
                <a:rPr lang="zh-CN" altLang="en-US" sz="1400" b="1">
                  <a:latin typeface="Times New Roman" panose="02020603050405020304" pitchFamily="18" charset="0"/>
                </a:rPr>
                <a:t>控制</a:t>
              </a:r>
            </a:p>
            <a:p>
              <a:pPr algn="just"/>
              <a:r>
                <a:rPr lang="zh-CN" altLang="en-US" sz="1400" b="1">
                  <a:latin typeface="Times New Roman" panose="02020603050405020304" pitchFamily="18" charset="0"/>
                </a:rPr>
                <a:t>并使用内存</a:t>
              </a:r>
            </a:p>
            <a:p>
              <a:pPr algn="just"/>
              <a:endParaRPr lang="zh-CN" altLang="en-US" sz="1400" b="1">
                <a:latin typeface="Times New Roman" panose="02020603050405020304" pitchFamily="18" charset="0"/>
              </a:endParaRPr>
            </a:p>
            <a:p>
              <a:pPr algn="just"/>
              <a:endParaRPr lang="zh-CN" altLang="en-US" sz="1400" b="1">
                <a:latin typeface="Times New Roman" panose="02020603050405020304" pitchFamily="18" charset="0"/>
              </a:endParaRPr>
            </a:p>
          </p:txBody>
        </p:sp>
        <p:sp>
          <p:nvSpPr>
            <p:cNvPr id="161817" name="Rectangle 22">
              <a:extLst>
                <a:ext uri="{FF2B5EF4-FFF2-40B4-BE49-F238E27FC236}">
                  <a16:creationId xmlns:a16="http://schemas.microsoft.com/office/drawing/2014/main" id="{531F15F3-1F3E-4DE1-8C47-7C018C285EBA}"/>
                </a:ext>
              </a:extLst>
            </p:cNvPr>
            <p:cNvSpPr>
              <a:spLocks noChangeArrowheads="1"/>
            </p:cNvSpPr>
            <p:nvPr/>
          </p:nvSpPr>
          <p:spPr bwMode="auto">
            <a:xfrm>
              <a:off x="0" y="720"/>
              <a:ext cx="682"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DMA</a:t>
              </a:r>
              <a:r>
                <a:rPr lang="zh-CN" altLang="en-US" sz="1400" b="1">
                  <a:latin typeface="Times New Roman" panose="02020603050405020304" pitchFamily="18" charset="0"/>
                </a:rPr>
                <a:t>控制</a:t>
              </a:r>
            </a:p>
            <a:p>
              <a:pPr algn="just"/>
              <a:r>
                <a:rPr lang="zh-CN" altLang="en-US" sz="1400" b="1">
                  <a:latin typeface="Times New Roman" panose="02020603050405020304" pitchFamily="18" charset="0"/>
                </a:rPr>
                <a:t>并使用内存</a:t>
              </a:r>
            </a:p>
            <a:p>
              <a:pPr algn="just"/>
              <a:endParaRPr lang="zh-CN" altLang="en-US" sz="1400" b="1">
                <a:latin typeface="Times New Roman" panose="02020603050405020304" pitchFamily="18" charset="0"/>
              </a:endParaRPr>
            </a:p>
          </p:txBody>
        </p:sp>
        <p:sp>
          <p:nvSpPr>
            <p:cNvPr id="161818" name="Rectangle 23">
              <a:extLst>
                <a:ext uri="{FF2B5EF4-FFF2-40B4-BE49-F238E27FC236}">
                  <a16:creationId xmlns:a16="http://schemas.microsoft.com/office/drawing/2014/main" id="{EC9B059E-DCCE-473E-BBDF-14CB587E8F19}"/>
                </a:ext>
              </a:extLst>
            </p:cNvPr>
            <p:cNvSpPr>
              <a:spLocks noChangeArrowheads="1"/>
            </p:cNvSpPr>
            <p:nvPr/>
          </p:nvSpPr>
          <p:spPr bwMode="auto">
            <a:xfrm>
              <a:off x="4754" y="0"/>
              <a:ext cx="57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b="1">
                  <a:latin typeface="Times New Roman" panose="02020603050405020304" pitchFamily="18" charset="0"/>
                </a:rPr>
                <a:t>t</a:t>
              </a:r>
            </a:p>
          </p:txBody>
        </p:sp>
      </p:grpSp>
      <p:sp>
        <p:nvSpPr>
          <p:cNvPr id="161795" name="Rectangle 24">
            <a:extLst>
              <a:ext uri="{FF2B5EF4-FFF2-40B4-BE49-F238E27FC236}">
                <a16:creationId xmlns:a16="http://schemas.microsoft.com/office/drawing/2014/main" id="{CEE90799-81C0-46A8-B1C3-46B866430A5F}"/>
              </a:ext>
            </a:extLst>
          </p:cNvPr>
          <p:cNvSpPr>
            <a:spLocks noChangeArrowheads="1"/>
          </p:cNvSpPr>
          <p:nvPr/>
        </p:nvSpPr>
        <p:spPr bwMode="auto">
          <a:xfrm>
            <a:off x="0" y="3716338"/>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000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latin typeface="宋体" panose="02010600030101010101" pitchFamily="2" charset="-122"/>
              </a:rPr>
              <a:t>     </a:t>
            </a:r>
            <a:r>
              <a:rPr lang="zh-CN" altLang="en-US" sz="2400" b="1">
                <a:solidFill>
                  <a:srgbClr val="0066FF"/>
                </a:solidFill>
                <a:latin typeface="Times New Roman" panose="02020603050405020304" pitchFamily="18" charset="0"/>
              </a:rPr>
              <a:t>适用</a:t>
            </a:r>
            <a:r>
              <a:rPr lang="zh-CN" altLang="en-US" sz="2400" b="1">
                <a:latin typeface="Times New Roman" panose="02020603050405020304" pitchFamily="18" charset="0"/>
              </a:rPr>
              <a:t>于</a:t>
            </a:r>
            <a:r>
              <a:rPr lang="en-US" altLang="zh-CN" sz="2400" b="1">
                <a:latin typeface="Times New Roman" panose="02020603050405020304" pitchFamily="18" charset="0"/>
              </a:rPr>
              <a:t>CPU</a:t>
            </a:r>
            <a:r>
              <a:rPr lang="zh-CN" altLang="en-US" sz="2400" b="1">
                <a:latin typeface="Times New Roman" panose="02020603050405020304" pitchFamily="18" charset="0"/>
              </a:rPr>
              <a:t>周期大于主存存储周期的</a:t>
            </a:r>
            <a:r>
              <a:rPr lang="en-US" altLang="zh-CN" sz="2400" b="1">
                <a:latin typeface="Times New Roman" panose="02020603050405020304" pitchFamily="18" charset="0"/>
              </a:rPr>
              <a:t>DMA</a:t>
            </a:r>
            <a:r>
              <a:rPr lang="zh-CN" altLang="en-US" sz="2400" b="1">
                <a:latin typeface="Times New Roman" panose="02020603050405020304" pitchFamily="18" charset="0"/>
              </a:rPr>
              <a:t>。</a:t>
            </a:r>
          </a:p>
          <a:p>
            <a:endParaRPr lang="zh-CN" altLang="en-US" sz="2400" b="1">
              <a:latin typeface="Times New Roman" panose="02020603050405020304" pitchFamily="18" charset="0"/>
            </a:endParaRPr>
          </a:p>
        </p:txBody>
      </p:sp>
      <p:sp>
        <p:nvSpPr>
          <p:cNvPr id="161796" name="Rectangle 25">
            <a:extLst>
              <a:ext uri="{FF2B5EF4-FFF2-40B4-BE49-F238E27FC236}">
                <a16:creationId xmlns:a16="http://schemas.microsoft.com/office/drawing/2014/main" id="{4470C605-E015-4D8B-B4E7-59AFE7718B08}"/>
              </a:ext>
            </a:extLst>
          </p:cNvPr>
          <p:cNvSpPr>
            <a:spLocks noChangeArrowheads="1"/>
          </p:cNvSpPr>
          <p:nvPr/>
        </p:nvSpPr>
        <p:spPr bwMode="auto">
          <a:xfrm>
            <a:off x="539750" y="333375"/>
            <a:ext cx="4392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chemeClr val="accent2"/>
                </a:solidFill>
                <a:latin typeface="宋体" panose="02010600030101010101" pitchFamily="2" charset="-122"/>
              </a:rPr>
              <a:t>3.</a:t>
            </a:r>
            <a:r>
              <a:rPr lang="en-US" altLang="zh-CN" sz="2800" b="1">
                <a:solidFill>
                  <a:schemeClr val="accent2"/>
                </a:solidFill>
                <a:latin typeface="Times New Roman" panose="02020603050405020304" pitchFamily="18" charset="0"/>
              </a:rPr>
              <a:t>DMA</a:t>
            </a:r>
            <a:r>
              <a:rPr lang="zh-CN" altLang="en-US" sz="2800" b="1">
                <a:solidFill>
                  <a:schemeClr val="accent2"/>
                </a:solidFill>
                <a:latin typeface="Times New Roman" panose="02020603050405020304" pitchFamily="18" charset="0"/>
              </a:rPr>
              <a:t>与</a:t>
            </a:r>
            <a:r>
              <a:rPr lang="en-US" altLang="zh-CN" sz="2800" b="1">
                <a:solidFill>
                  <a:schemeClr val="accent2"/>
                </a:solidFill>
                <a:latin typeface="Times New Roman" panose="02020603050405020304" pitchFamily="18" charset="0"/>
              </a:rPr>
              <a:t>CPU</a:t>
            </a:r>
            <a:r>
              <a:rPr lang="zh-CN" altLang="en-US" sz="2800" b="1">
                <a:solidFill>
                  <a:schemeClr val="accent2"/>
                </a:solidFill>
                <a:latin typeface="宋体" panose="02010600030101010101" pitchFamily="2" charset="-122"/>
              </a:rPr>
              <a:t>交替访内</a:t>
            </a:r>
          </a:p>
        </p:txBody>
      </p:sp>
      <p:sp>
        <p:nvSpPr>
          <p:cNvPr id="161797" name="Rectangle 26">
            <a:extLst>
              <a:ext uri="{FF2B5EF4-FFF2-40B4-BE49-F238E27FC236}">
                <a16:creationId xmlns:a16="http://schemas.microsoft.com/office/drawing/2014/main" id="{A45454BE-9B8C-4463-B93F-76F06BC37596}"/>
              </a:ext>
            </a:extLst>
          </p:cNvPr>
          <p:cNvSpPr>
            <a:spLocks noChangeArrowheads="1"/>
          </p:cNvSpPr>
          <p:nvPr/>
        </p:nvSpPr>
        <p:spPr bwMode="auto">
          <a:xfrm>
            <a:off x="539750" y="4292600"/>
            <a:ext cx="8604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latin typeface="宋体" panose="02010600030101010101" pitchFamily="2" charset="-122"/>
              </a:rPr>
              <a:t>    把</a:t>
            </a:r>
            <a:r>
              <a:rPr lang="en-US" altLang="zh-CN" sz="2400" b="1">
                <a:latin typeface="Times New Roman" panose="02020603050405020304" pitchFamily="18" charset="0"/>
              </a:rPr>
              <a:t>CPU</a:t>
            </a:r>
            <a:r>
              <a:rPr lang="zh-CN" altLang="en-US" sz="2400" b="1">
                <a:latin typeface="Times New Roman" panose="02020603050405020304" pitchFamily="18" charset="0"/>
              </a:rPr>
              <a:t>周期划分为</a:t>
            </a:r>
            <a:r>
              <a:rPr lang="en-US" altLang="zh-CN" sz="2400" b="1">
                <a:latin typeface="Times New Roman" panose="02020603050405020304" pitchFamily="18" charset="0"/>
              </a:rPr>
              <a:t>DMA</a:t>
            </a:r>
            <a:r>
              <a:rPr lang="zh-CN" altLang="en-US" sz="2400" b="1">
                <a:latin typeface="Times New Roman" panose="02020603050405020304" pitchFamily="18" charset="0"/>
              </a:rPr>
              <a:t>控制器访内和</a:t>
            </a:r>
            <a:r>
              <a:rPr lang="en-US" altLang="zh-CN" sz="2400" b="1">
                <a:latin typeface="Times New Roman" panose="02020603050405020304" pitchFamily="18" charset="0"/>
              </a:rPr>
              <a:t>CPU</a:t>
            </a:r>
            <a:r>
              <a:rPr lang="zh-CN" altLang="en-US" sz="2400" b="1">
                <a:latin typeface="Times New Roman" panose="02020603050405020304" pitchFamily="18" charset="0"/>
              </a:rPr>
              <a:t>访内两个阶段，</a:t>
            </a:r>
          </a:p>
          <a:p>
            <a:r>
              <a:rPr lang="zh-CN" altLang="en-US" sz="2400" b="1">
                <a:latin typeface="Times New Roman" panose="02020603050405020304" pitchFamily="18" charset="0"/>
              </a:rPr>
              <a:t>实现</a:t>
            </a:r>
            <a:r>
              <a:rPr lang="en-US" altLang="zh-CN" sz="2400" b="1">
                <a:latin typeface="Times New Roman" panose="02020603050405020304" pitchFamily="18" charset="0"/>
              </a:rPr>
              <a:t>DMA</a:t>
            </a:r>
            <a:r>
              <a:rPr lang="zh-CN" altLang="en-US" sz="2400" b="1">
                <a:latin typeface="Times New Roman" panose="02020603050405020304" pitchFamily="18" charset="0"/>
              </a:rPr>
              <a:t>与</a:t>
            </a:r>
            <a:r>
              <a:rPr lang="en-US" altLang="zh-CN" sz="2400" b="1">
                <a:latin typeface="Times New Roman" panose="02020603050405020304" pitchFamily="18" charset="0"/>
              </a:rPr>
              <a:t>CPU</a:t>
            </a:r>
            <a:r>
              <a:rPr lang="zh-CN" altLang="en-US" sz="2400" b="1">
                <a:latin typeface="Times New Roman" panose="02020603050405020304" pitchFamily="18" charset="0"/>
              </a:rPr>
              <a:t>交替</a:t>
            </a:r>
            <a:r>
              <a:rPr lang="zh-CN" altLang="en-US" sz="2400" b="1">
                <a:latin typeface="宋体" panose="02010600030101010101" pitchFamily="2" charset="-122"/>
              </a:rPr>
              <a:t>访内。</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32A36307-2DFC-4EFC-AA55-2ACAB05EAB13}"/>
              </a:ext>
            </a:extLst>
          </p:cNvPr>
          <p:cNvSpPr>
            <a:spLocks noChangeArrowheads="1"/>
          </p:cNvSpPr>
          <p:nvPr/>
        </p:nvSpPr>
        <p:spPr bwMode="auto">
          <a:xfrm>
            <a:off x="266700" y="914400"/>
            <a:ext cx="8610600"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zh-CN" altLang="en-US" sz="2800">
                <a:latin typeface="华文楷体" panose="02010600040101010101" pitchFamily="2" charset="-122"/>
                <a:ea typeface="华文楷体" panose="02010600040101010101" pitchFamily="2" charset="-122"/>
              </a:rPr>
              <a:t>  </a:t>
            </a:r>
            <a:r>
              <a:rPr lang="en-US" altLang="zh-CN" sz="2800" b="1">
                <a:solidFill>
                  <a:srgbClr val="FF0000"/>
                </a:solidFill>
                <a:latin typeface="华文楷体" panose="02010600040101010101" pitchFamily="2" charset="-122"/>
                <a:ea typeface="华文楷体" panose="02010600040101010101" pitchFamily="2" charset="-122"/>
              </a:rPr>
              <a:t>CPU</a:t>
            </a:r>
            <a:r>
              <a:rPr lang="zh-CN" altLang="en-US" sz="2800" b="1">
                <a:solidFill>
                  <a:srgbClr val="FF0000"/>
                </a:solidFill>
                <a:latin typeface="华文楷体" panose="02010600040101010101" pitchFamily="2" charset="-122"/>
                <a:ea typeface="华文楷体" panose="02010600040101010101" pitchFamily="2" charset="-122"/>
              </a:rPr>
              <a:t>交替访内方式</a:t>
            </a:r>
          </a:p>
          <a:p>
            <a:pPr algn="just" eaLnBrk="1" hangingPunct="1">
              <a:lnSpc>
                <a:spcPct val="125000"/>
              </a:lnSpc>
            </a:pPr>
            <a:r>
              <a:rPr lang="zh-CN" altLang="en-US" sz="2800" b="1">
                <a:solidFill>
                  <a:srgbClr val="FF0000"/>
                </a:solidFill>
                <a:latin typeface="华文楷体" panose="02010600040101010101" pitchFamily="2" charset="-122"/>
                <a:ea typeface="华文楷体" panose="02010600040101010101" pitchFamily="2" charset="-122"/>
              </a:rPr>
              <a:t>  优点：</a:t>
            </a:r>
          </a:p>
          <a:p>
            <a:pPr algn="just" eaLnBrk="1" hangingPunct="1">
              <a:lnSpc>
                <a:spcPct val="125000"/>
              </a:lnSpc>
            </a:pPr>
            <a:r>
              <a:rPr lang="zh-CN" altLang="en-US" sz="2800" b="1">
                <a:solidFill>
                  <a:schemeClr val="hlink"/>
                </a:solidFill>
                <a:latin typeface="华文楷体" panose="02010600040101010101" pitchFamily="2" charset="-122"/>
                <a:ea typeface="华文楷体" panose="02010600040101010101" pitchFamily="2" charset="-122"/>
              </a:rPr>
              <a:t>    </a:t>
            </a:r>
            <a:r>
              <a:rPr lang="zh-CN" altLang="en-US" sz="2800" b="1">
                <a:latin typeface="华文楷体" panose="02010600040101010101" pitchFamily="2" charset="-122"/>
                <a:ea typeface="华文楷体" panose="02010600040101010101" pitchFamily="2" charset="-122"/>
              </a:rPr>
              <a:t>（</a:t>
            </a:r>
            <a:r>
              <a:rPr lang="en-US" altLang="zh-CN" sz="2800" b="1">
                <a:latin typeface="华文楷体" panose="02010600040101010101" pitchFamily="2" charset="-122"/>
                <a:ea typeface="华文楷体" panose="02010600040101010101" pitchFamily="2" charset="-122"/>
              </a:rPr>
              <a:t>1</a:t>
            </a:r>
            <a:r>
              <a:rPr lang="zh-CN" altLang="en-US" sz="2800" b="1">
                <a:latin typeface="华文楷体" panose="02010600040101010101" pitchFamily="2" charset="-122"/>
                <a:ea typeface="华文楷体" panose="02010600040101010101" pitchFamily="2" charset="-122"/>
              </a:rPr>
              <a:t>）解决了</a:t>
            </a:r>
            <a:r>
              <a:rPr lang="en-US" altLang="zh-CN" sz="2800" b="1">
                <a:latin typeface="华文楷体" panose="02010600040101010101" pitchFamily="2" charset="-122"/>
                <a:ea typeface="华文楷体" panose="02010600040101010101" pitchFamily="2" charset="-122"/>
              </a:rPr>
              <a:t>CPU</a:t>
            </a:r>
            <a:r>
              <a:rPr lang="zh-CN" altLang="en-US" sz="2800" b="1">
                <a:latin typeface="华文楷体" panose="02010600040101010101" pitchFamily="2" charset="-122"/>
                <a:ea typeface="华文楷体" panose="02010600040101010101" pitchFamily="2" charset="-122"/>
              </a:rPr>
              <a:t>和</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接口争夺访问内存的矛盾</a:t>
            </a:r>
          </a:p>
          <a:p>
            <a:pPr algn="just" eaLnBrk="1" hangingPunct="1">
              <a:lnSpc>
                <a:spcPct val="125000"/>
              </a:lnSpc>
            </a:pPr>
            <a:r>
              <a:rPr lang="zh-CN" altLang="en-US" sz="2800" b="1">
                <a:latin typeface="华文楷体" panose="02010600040101010101" pitchFamily="2" charset="-122"/>
                <a:ea typeface="华文楷体" panose="02010600040101010101" pitchFamily="2" charset="-122"/>
              </a:rPr>
              <a:t>    （</a:t>
            </a:r>
            <a:r>
              <a:rPr lang="en-US" altLang="zh-CN" sz="2800" b="1">
                <a:latin typeface="华文楷体" panose="02010600040101010101" pitchFamily="2" charset="-122"/>
                <a:ea typeface="华文楷体" panose="02010600040101010101" pitchFamily="2" charset="-122"/>
              </a:rPr>
              <a:t>2</a:t>
            </a:r>
            <a:r>
              <a:rPr lang="zh-CN" altLang="en-US" sz="2800" b="1">
                <a:latin typeface="华文楷体" panose="02010600040101010101" pitchFamily="2" charset="-122"/>
                <a:ea typeface="华文楷体" panose="02010600040101010101" pitchFamily="2" charset="-122"/>
              </a:rPr>
              <a:t>）免去了每次</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传送所必须的</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请求、</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响应以及内存使用权的交接。因为在这种分时方式中，内存的使用时间是事先规定好的。</a:t>
            </a:r>
          </a:p>
          <a:p>
            <a:pPr algn="just" eaLnBrk="1" hangingPunct="1">
              <a:lnSpc>
                <a:spcPct val="125000"/>
              </a:lnSpc>
            </a:pPr>
            <a:r>
              <a:rPr lang="zh-CN" altLang="en-US" sz="2800" b="1">
                <a:latin typeface="华文楷体" panose="02010600040101010101" pitchFamily="2" charset="-122"/>
                <a:ea typeface="华文楷体" panose="02010600040101010101" pitchFamily="2" charset="-122"/>
              </a:rPr>
              <a:t>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219815A2-647F-4979-A3A2-EAAA881C2B37}"/>
              </a:ext>
            </a:extLst>
          </p:cNvPr>
          <p:cNvSpPr>
            <a:spLocks noChangeArrowheads="1"/>
          </p:cNvSpPr>
          <p:nvPr/>
        </p:nvSpPr>
        <p:spPr bwMode="auto">
          <a:xfrm>
            <a:off x="266700" y="990600"/>
            <a:ext cx="861060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sz="2800" b="1">
                <a:solidFill>
                  <a:srgbClr val="FF0000"/>
                </a:solidFill>
                <a:latin typeface="华文楷体" panose="02010600040101010101" pitchFamily="2" charset="-122"/>
                <a:ea typeface="华文楷体" panose="02010600040101010101" pitchFamily="2" charset="-122"/>
              </a:rPr>
              <a:t>缺点：</a:t>
            </a:r>
          </a:p>
          <a:p>
            <a:pPr algn="just" eaLnBrk="1" hangingPunct="1">
              <a:lnSpc>
                <a:spcPct val="120000"/>
              </a:lnSpc>
            </a:pPr>
            <a:r>
              <a:rPr lang="zh-CN" altLang="en-US" sz="2800" b="1">
                <a:solidFill>
                  <a:schemeClr val="bg2"/>
                </a:solidFill>
                <a:latin typeface="华文楷体" panose="02010600040101010101" pitchFamily="2" charset="-122"/>
                <a:ea typeface="华文楷体" panose="02010600040101010101" pitchFamily="2" charset="-122"/>
              </a:rPr>
              <a:t>     </a:t>
            </a:r>
            <a:r>
              <a:rPr lang="zh-CN" altLang="en-US" sz="2800" b="1">
                <a:latin typeface="华文楷体" panose="02010600040101010101" pitchFamily="2" charset="-122"/>
                <a:ea typeface="华文楷体" panose="02010600040101010101" pitchFamily="2" charset="-122"/>
              </a:rPr>
              <a:t>（</a:t>
            </a:r>
            <a:r>
              <a:rPr lang="en-US" altLang="zh-CN" sz="2800" b="1">
                <a:latin typeface="华文楷体" panose="02010600040101010101" pitchFamily="2" charset="-122"/>
                <a:ea typeface="华文楷体" panose="02010600040101010101" pitchFamily="2" charset="-122"/>
              </a:rPr>
              <a:t>1</a:t>
            </a:r>
            <a:r>
              <a:rPr lang="zh-CN" altLang="en-US" sz="2800" b="1">
                <a:latin typeface="华文楷体" panose="02010600040101010101" pitchFamily="2" charset="-122"/>
                <a:ea typeface="华文楷体" panose="02010600040101010101" pitchFamily="2" charset="-122"/>
              </a:rPr>
              <a:t>）对</a:t>
            </a:r>
            <a:r>
              <a:rPr lang="en-US" altLang="zh-CN" sz="2800" b="1">
                <a:latin typeface="华文楷体" panose="02010600040101010101" pitchFamily="2" charset="-122"/>
                <a:ea typeface="华文楷体" panose="02010600040101010101" pitchFamily="2" charset="-122"/>
              </a:rPr>
              <a:t>CPU</a:t>
            </a:r>
            <a:r>
              <a:rPr lang="zh-CN" altLang="en-US" sz="2800" b="1">
                <a:latin typeface="华文楷体" panose="02010600040101010101" pitchFamily="2" charset="-122"/>
                <a:ea typeface="华文楷体" panose="02010600040101010101" pitchFamily="2" charset="-122"/>
              </a:rPr>
              <a:t>而言，它感觉到内存的存取周期长了一倍，当需要连续访存时，它必须等待双倍的时间，不利于提高</a:t>
            </a:r>
            <a:r>
              <a:rPr lang="en-US" altLang="zh-CN" sz="2800" b="1">
                <a:latin typeface="华文楷体" panose="02010600040101010101" pitchFamily="2" charset="-122"/>
                <a:ea typeface="华文楷体" panose="02010600040101010101" pitchFamily="2" charset="-122"/>
              </a:rPr>
              <a:t>CPU</a:t>
            </a:r>
            <a:r>
              <a:rPr lang="zh-CN" altLang="en-US" sz="2800" b="1">
                <a:latin typeface="华文楷体" panose="02010600040101010101" pitchFamily="2" charset="-122"/>
                <a:ea typeface="华文楷体" panose="02010600040101010101" pitchFamily="2" charset="-122"/>
              </a:rPr>
              <a:t>的效率。</a:t>
            </a:r>
          </a:p>
          <a:p>
            <a:pPr algn="just" eaLnBrk="1" hangingPunct="1">
              <a:lnSpc>
                <a:spcPct val="120000"/>
              </a:lnSpc>
            </a:pPr>
            <a:r>
              <a:rPr lang="zh-CN" altLang="en-US" sz="2800" b="1">
                <a:latin typeface="华文楷体" panose="02010600040101010101" pitchFamily="2" charset="-122"/>
                <a:ea typeface="华文楷体" panose="02010600040101010101" pitchFamily="2" charset="-122"/>
              </a:rPr>
              <a:t>     （</a:t>
            </a:r>
            <a:r>
              <a:rPr lang="en-US" altLang="zh-CN" sz="2800" b="1">
                <a:latin typeface="华文楷体" panose="02010600040101010101" pitchFamily="2" charset="-122"/>
                <a:ea typeface="华文楷体" panose="02010600040101010101" pitchFamily="2" charset="-122"/>
              </a:rPr>
              <a:t>2</a:t>
            </a:r>
            <a:r>
              <a:rPr lang="zh-CN" altLang="en-US" sz="2800" b="1">
                <a:latin typeface="华文楷体" panose="02010600040101010101" pitchFamily="2" charset="-122"/>
                <a:ea typeface="华文楷体" panose="02010600040101010101" pitchFamily="2" charset="-122"/>
              </a:rPr>
              <a:t>）由于目前外设的工作周期总大于内存的存取周期，两者速度之差大约在十几倍到几十倍，这意味着分配给</a:t>
            </a:r>
            <a:r>
              <a:rPr lang="en-US" altLang="zh-CN" sz="2800" b="1">
                <a:latin typeface="华文楷体" panose="02010600040101010101" pitchFamily="2" charset="-122"/>
                <a:ea typeface="华文楷体" panose="02010600040101010101" pitchFamily="2" charset="-122"/>
              </a:rPr>
              <a:t>DMA</a:t>
            </a:r>
            <a:r>
              <a:rPr lang="zh-CN" altLang="en-US" sz="2800" b="1">
                <a:latin typeface="华文楷体" panose="02010600040101010101" pitchFamily="2" charset="-122"/>
                <a:ea typeface="华文楷体" panose="02010600040101010101" pitchFamily="2" charset="-122"/>
              </a:rPr>
              <a:t>接口访问内存的周期大部分用不上，但又不能为</a:t>
            </a:r>
            <a:r>
              <a:rPr lang="en-US" altLang="zh-CN" sz="2800" b="1">
                <a:latin typeface="华文楷体" panose="02010600040101010101" pitchFamily="2" charset="-122"/>
                <a:ea typeface="华文楷体" panose="02010600040101010101" pitchFamily="2" charset="-122"/>
              </a:rPr>
              <a:t>CPU</a:t>
            </a:r>
            <a:r>
              <a:rPr lang="zh-CN" altLang="en-US" sz="2800" b="1">
                <a:latin typeface="华文楷体" panose="02010600040101010101" pitchFamily="2" charset="-122"/>
                <a:ea typeface="华文楷体" panose="02010600040101010101" pitchFamily="2" charset="-122"/>
              </a:rPr>
              <a:t>所用，造成了资源浪费。</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B5994B43-4253-4400-AC60-2C40FC44D3B4}"/>
              </a:ext>
            </a:extLst>
          </p:cNvPr>
          <p:cNvSpPr>
            <a:spLocks noGrp="1" noChangeArrowheads="1"/>
          </p:cNvSpPr>
          <p:nvPr>
            <p:ph type="body" idx="4294967295"/>
          </p:nvPr>
        </p:nvSpPr>
        <p:spPr>
          <a:xfrm>
            <a:off x="609600" y="990600"/>
            <a:ext cx="7924800" cy="4419600"/>
          </a:xfrm>
        </p:spPr>
        <p:txBody>
          <a:bodyPr/>
          <a:lstStyle/>
          <a:p>
            <a:pPr eaLnBrk="1" hangingPunct="1">
              <a:buFontTx/>
              <a:buNone/>
            </a:pPr>
            <a:r>
              <a:rPr lang="en-US" altLang="zh-CN" sz="2800" b="1">
                <a:latin typeface="Times New Roman" panose="02020603050405020304" pitchFamily="18" charset="0"/>
                <a:cs typeface="Times New Roman" panose="02020603050405020304" pitchFamily="18" charset="0"/>
              </a:rPr>
              <a:t>3</a:t>
            </a:r>
            <a:r>
              <a:rPr lang="zh-CN" altLang="en-US" sz="2800" b="1">
                <a:latin typeface="宋体" panose="02010600030101010101" pitchFamily="2" charset="-122"/>
              </a:rPr>
              <a:t>．</a:t>
            </a:r>
            <a:r>
              <a:rPr lang="zh-CN" altLang="en-US" sz="2800" b="1">
                <a:latin typeface="Times New Roman" panose="02020603050405020304" pitchFamily="18" charset="0"/>
                <a:cs typeface="Times New Roman" panose="02020603050405020304" pitchFamily="18" charset="0"/>
              </a:rPr>
              <a:t> </a:t>
            </a:r>
            <a:r>
              <a:rPr lang="zh-CN" altLang="en-US" sz="2800" b="1">
                <a:latin typeface="宋体" panose="02010600030101010101" pitchFamily="2" charset="-122"/>
              </a:rPr>
              <a:t>间接寻址</a:t>
            </a:r>
            <a:r>
              <a:rPr lang="zh-CN" altLang="en-US"/>
              <a:t> </a:t>
            </a:r>
          </a:p>
        </p:txBody>
      </p:sp>
      <p:sp>
        <p:nvSpPr>
          <p:cNvPr id="30723" name="Rectangle 4">
            <a:extLst>
              <a:ext uri="{FF2B5EF4-FFF2-40B4-BE49-F238E27FC236}">
                <a16:creationId xmlns:a16="http://schemas.microsoft.com/office/drawing/2014/main" id="{00CF177F-F450-49CB-8D15-F76CB50C284C}"/>
              </a:ext>
            </a:extLst>
          </p:cNvPr>
          <p:cNvSpPr>
            <a:spLocks noChangeArrowheads="1"/>
          </p:cNvSpPr>
          <p:nvPr/>
        </p:nvSpPr>
        <p:spPr bwMode="auto">
          <a:xfrm>
            <a:off x="914400" y="16002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  地址字段给出操作数地址的地址。 </a:t>
            </a:r>
            <a:endParaRPr lang="zh-CN" altLang="en-US" sz="2400" b="1"/>
          </a:p>
        </p:txBody>
      </p:sp>
      <p:graphicFrame>
        <p:nvGraphicFramePr>
          <p:cNvPr id="20484" name="Group 4">
            <a:extLst>
              <a:ext uri="{FF2B5EF4-FFF2-40B4-BE49-F238E27FC236}">
                <a16:creationId xmlns:a16="http://schemas.microsoft.com/office/drawing/2014/main" id="{E2AF6EF7-8667-4F82-91B8-E07CECA3CFD6}"/>
              </a:ext>
            </a:extLst>
          </p:cNvPr>
          <p:cNvGraphicFramePr>
            <a:graphicFrameLocks noGrp="1"/>
          </p:cNvGraphicFramePr>
          <p:nvPr/>
        </p:nvGraphicFramePr>
        <p:xfrm>
          <a:off x="1828800" y="2133600"/>
          <a:ext cx="3276600" cy="508000"/>
        </p:xfrm>
        <a:graphic>
          <a:graphicData uri="http://schemas.openxmlformats.org/drawingml/2006/table">
            <a:tbl>
              <a:tblPr/>
              <a:tblGrid>
                <a:gridCol w="1069975">
                  <a:extLst>
                    <a:ext uri="{9D8B030D-6E8A-4147-A177-3AD203B41FA5}">
                      <a16:colId xmlns:a16="http://schemas.microsoft.com/office/drawing/2014/main" val="20000"/>
                    </a:ext>
                  </a:extLst>
                </a:gridCol>
                <a:gridCol w="682625">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5080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0734" name="Rectangle 20">
            <a:extLst>
              <a:ext uri="{FF2B5EF4-FFF2-40B4-BE49-F238E27FC236}">
                <a16:creationId xmlns:a16="http://schemas.microsoft.com/office/drawing/2014/main" id="{6AED6379-37CF-415F-9E1C-133656F7987F}"/>
              </a:ext>
            </a:extLst>
          </p:cNvPr>
          <p:cNvSpPr>
            <a:spLocks noChangeArrowheads="1"/>
          </p:cNvSpPr>
          <p:nvPr/>
        </p:nvSpPr>
        <p:spPr bwMode="auto">
          <a:xfrm>
            <a:off x="895350" y="2763838"/>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间址位</a:t>
            </a:r>
            <a:r>
              <a:rPr lang="en-US" altLang="zh-CN" sz="2400" b="1">
                <a:latin typeface="宋体" panose="02010600030101010101" pitchFamily="2" charset="-122"/>
              </a:rPr>
              <a:t>I</a:t>
            </a:r>
            <a:r>
              <a:rPr lang="en-US" altLang="zh-CN" sz="2400" b="1"/>
              <a:t> </a:t>
            </a:r>
            <a:r>
              <a:rPr lang="zh-CN" altLang="en-US" sz="2400" b="1"/>
              <a:t>：</a:t>
            </a:r>
          </a:p>
        </p:txBody>
      </p:sp>
      <p:sp>
        <p:nvSpPr>
          <p:cNvPr id="30735" name="Rectangle 21">
            <a:extLst>
              <a:ext uri="{FF2B5EF4-FFF2-40B4-BE49-F238E27FC236}">
                <a16:creationId xmlns:a16="http://schemas.microsoft.com/office/drawing/2014/main" id="{70C4401A-302F-4269-AD97-E4BC3256CAF0}"/>
              </a:ext>
            </a:extLst>
          </p:cNvPr>
          <p:cNvSpPr>
            <a:spLocks noChangeArrowheads="1"/>
          </p:cNvSpPr>
          <p:nvPr/>
        </p:nvSpPr>
        <p:spPr bwMode="auto">
          <a:xfrm>
            <a:off x="2408238" y="2763838"/>
            <a:ext cx="473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FF"/>
                </a:solidFill>
                <a:latin typeface="Times New Roman" panose="02020603050405020304" pitchFamily="18" charset="0"/>
              </a:rPr>
              <a:t>I</a:t>
            </a:r>
            <a:r>
              <a:rPr lang="zh-CN" altLang="en-US" sz="2400" b="1">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0</a:t>
            </a:r>
            <a:r>
              <a:rPr lang="zh-CN" altLang="en-US" sz="2400" b="1">
                <a:latin typeface="Times New Roman" panose="02020603050405020304" pitchFamily="18" charset="0"/>
              </a:rPr>
              <a:t>，</a:t>
            </a:r>
            <a:r>
              <a:rPr lang="en-US" altLang="zh-CN" sz="2400" b="1">
                <a:latin typeface="Times New Roman" panose="02020603050405020304" pitchFamily="18" charset="0"/>
              </a:rPr>
              <a:t>D</a:t>
            </a:r>
            <a:r>
              <a:rPr lang="zh-CN" altLang="en-US" sz="2400" b="1">
                <a:latin typeface="宋体" panose="02010600030101010101" pitchFamily="2" charset="-122"/>
              </a:rPr>
              <a:t>为直接地址</a:t>
            </a:r>
            <a:r>
              <a:rPr lang="zh-CN" altLang="en-US" sz="1400" b="1">
                <a:latin typeface="宋体" panose="02010600030101010101" pitchFamily="2" charset="-122"/>
              </a:rPr>
              <a:t> </a:t>
            </a:r>
            <a:endParaRPr lang="zh-CN" altLang="en-US" b="1"/>
          </a:p>
        </p:txBody>
      </p:sp>
      <p:sp>
        <p:nvSpPr>
          <p:cNvPr id="30736" name="Rectangle 22">
            <a:extLst>
              <a:ext uri="{FF2B5EF4-FFF2-40B4-BE49-F238E27FC236}">
                <a16:creationId xmlns:a16="http://schemas.microsoft.com/office/drawing/2014/main" id="{34286FF2-BFE8-496D-809E-88BF305D1BAD}"/>
              </a:ext>
            </a:extLst>
          </p:cNvPr>
          <p:cNvSpPr>
            <a:spLocks noChangeArrowheads="1"/>
          </p:cNvSpPr>
          <p:nvPr/>
        </p:nvSpPr>
        <p:spPr bwMode="auto">
          <a:xfrm>
            <a:off x="2408238" y="3268663"/>
            <a:ext cx="4657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FF"/>
                </a:solidFill>
                <a:latin typeface="Times New Roman" panose="02020603050405020304" pitchFamily="18" charset="0"/>
              </a:rPr>
              <a:t>I</a:t>
            </a:r>
            <a:r>
              <a:rPr lang="zh-CN" altLang="en-US" sz="2400" b="1">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1</a:t>
            </a:r>
            <a:r>
              <a:rPr lang="zh-CN" altLang="en-US" sz="2400" b="1">
                <a:latin typeface="Times New Roman" panose="02020603050405020304" pitchFamily="18" charset="0"/>
              </a:rPr>
              <a:t>，</a:t>
            </a:r>
            <a:r>
              <a:rPr lang="en-US" altLang="zh-CN" sz="2400" b="1">
                <a:latin typeface="Times New Roman" panose="02020603050405020304" pitchFamily="18" charset="0"/>
              </a:rPr>
              <a:t>D</a:t>
            </a:r>
            <a:r>
              <a:rPr lang="zh-CN" altLang="en-US" sz="2400" b="1">
                <a:latin typeface="宋体" panose="02010600030101010101" pitchFamily="2" charset="-122"/>
              </a:rPr>
              <a:t>为间接地址 </a:t>
            </a:r>
            <a:endParaRPr lang="zh-CN" altLang="en-US" sz="2400" b="1"/>
          </a:p>
        </p:txBody>
      </p:sp>
      <p:sp>
        <p:nvSpPr>
          <p:cNvPr id="30737" name="Rectangle 23">
            <a:extLst>
              <a:ext uri="{FF2B5EF4-FFF2-40B4-BE49-F238E27FC236}">
                <a16:creationId xmlns:a16="http://schemas.microsoft.com/office/drawing/2014/main" id="{0CA92DC1-7E2C-4567-AB0A-E3FE856B648D}"/>
              </a:ext>
            </a:extLst>
          </p:cNvPr>
          <p:cNvSpPr>
            <a:spLocks noChangeArrowheads="1"/>
          </p:cNvSpPr>
          <p:nvPr/>
        </p:nvSpPr>
        <p:spPr bwMode="auto">
          <a:xfrm>
            <a:off x="247650" y="3700463"/>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latin typeface="Times New Roman" panose="02020603050405020304" pitchFamily="18" charset="0"/>
              </a:rPr>
              <a:t> 一次间址：</a:t>
            </a:r>
            <a:r>
              <a:rPr lang="en-US" altLang="zh-CN" sz="2400" b="1">
                <a:solidFill>
                  <a:srgbClr val="FF0000"/>
                </a:solidFill>
                <a:latin typeface="Times New Roman" panose="02020603050405020304" pitchFamily="18" charset="0"/>
              </a:rPr>
              <a:t>E=(D)</a:t>
            </a:r>
            <a:r>
              <a:rPr lang="zh-CN" altLang="en-US" sz="2400" b="1">
                <a:solidFill>
                  <a:srgbClr val="FF0000"/>
                </a:solidFill>
                <a:latin typeface="Times New Roman" panose="02020603050405020304" pitchFamily="18" charset="0"/>
              </a:rPr>
              <a:t>，</a:t>
            </a:r>
            <a:r>
              <a:rPr lang="en-US" altLang="zh-CN" sz="2400" b="1">
                <a:solidFill>
                  <a:srgbClr val="FF0000"/>
                </a:solidFill>
                <a:latin typeface="Times New Roman" panose="02020603050405020304" pitchFamily="18" charset="0"/>
              </a:rPr>
              <a:t>S=(E)=((D))</a:t>
            </a:r>
            <a:endParaRPr lang="en-US" altLang="zh-CN" sz="2400" b="1">
              <a:solidFill>
                <a:srgbClr val="FF0000"/>
              </a:solidFill>
              <a:latin typeface="宋体" panose="02010600030101010101" pitchFamily="2" charset="-122"/>
            </a:endParaRPr>
          </a:p>
        </p:txBody>
      </p:sp>
      <p:sp>
        <p:nvSpPr>
          <p:cNvPr id="30738" name="Rectangle 24">
            <a:extLst>
              <a:ext uri="{FF2B5EF4-FFF2-40B4-BE49-F238E27FC236}">
                <a16:creationId xmlns:a16="http://schemas.microsoft.com/office/drawing/2014/main" id="{40163C76-70CD-4C18-AF9A-7DF046155644}"/>
              </a:ext>
            </a:extLst>
          </p:cNvPr>
          <p:cNvSpPr>
            <a:spLocks noChangeArrowheads="1"/>
          </p:cNvSpPr>
          <p:nvPr/>
        </p:nvSpPr>
        <p:spPr bwMode="auto">
          <a:xfrm>
            <a:off x="319088" y="4132263"/>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latin typeface="Times New Roman" panose="02020603050405020304" pitchFamily="18" charset="0"/>
              </a:rPr>
              <a:t>二次间址：</a:t>
            </a:r>
            <a:r>
              <a:rPr lang="en-US" altLang="zh-CN" sz="2400" b="1">
                <a:solidFill>
                  <a:srgbClr val="FF0000"/>
                </a:solidFill>
                <a:latin typeface="Times New Roman" panose="02020603050405020304" pitchFamily="18" charset="0"/>
              </a:rPr>
              <a:t>E=((D))</a:t>
            </a:r>
            <a:r>
              <a:rPr lang="zh-CN" altLang="en-US" sz="2400" b="1">
                <a:solidFill>
                  <a:srgbClr val="FF0000"/>
                </a:solidFill>
                <a:latin typeface="Times New Roman" panose="02020603050405020304" pitchFamily="18" charset="0"/>
              </a:rPr>
              <a:t>，</a:t>
            </a:r>
            <a:r>
              <a:rPr lang="en-US" altLang="zh-CN" sz="2400" b="1">
                <a:solidFill>
                  <a:srgbClr val="FF0000"/>
                </a:solidFill>
                <a:latin typeface="Times New Roman" panose="02020603050405020304" pitchFamily="18" charset="0"/>
              </a:rPr>
              <a:t>S=(E)=(((D)))</a:t>
            </a:r>
            <a:endParaRPr lang="en-US" altLang="zh-CN" sz="2400" b="1">
              <a:solidFill>
                <a:srgbClr val="FF0000"/>
              </a:solidFill>
              <a:latin typeface="宋体" panose="02010600030101010101" pitchFamily="2" charset="-122"/>
            </a:endParaRPr>
          </a:p>
        </p:txBody>
      </p:sp>
      <p:sp>
        <p:nvSpPr>
          <p:cNvPr id="30739" name="Rectangle 3">
            <a:extLst>
              <a:ext uri="{FF2B5EF4-FFF2-40B4-BE49-F238E27FC236}">
                <a16:creationId xmlns:a16="http://schemas.microsoft.com/office/drawing/2014/main" id="{74B95317-F249-4CBB-84F0-8E7E9767D85C}"/>
              </a:ext>
            </a:extLst>
          </p:cNvPr>
          <p:cNvSpPr>
            <a:spLocks noChangeArrowheads="1"/>
          </p:cNvSpPr>
          <p:nvPr/>
        </p:nvSpPr>
        <p:spPr bwMode="auto">
          <a:xfrm>
            <a:off x="762000" y="4724400"/>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Times New Roman" panose="02020603050405020304" pitchFamily="18" charset="0"/>
                <a:ea typeface="黑体" panose="02010609060101010101" pitchFamily="49" charset="-122"/>
              </a:rPr>
              <a:t>优点：</a:t>
            </a:r>
            <a:r>
              <a:rPr lang="zh-CN" altLang="en-US" sz="2400" b="1">
                <a:latin typeface="宋体" panose="02010600030101010101" pitchFamily="2" charset="-122"/>
              </a:rPr>
              <a:t>扩大寻址范围，方便编程。 </a:t>
            </a:r>
            <a:endParaRPr lang="zh-CN" altLang="en-US" sz="2400" b="1"/>
          </a:p>
        </p:txBody>
      </p:sp>
      <p:sp>
        <p:nvSpPr>
          <p:cNvPr id="30740" name="Rectangle 4">
            <a:extLst>
              <a:ext uri="{FF2B5EF4-FFF2-40B4-BE49-F238E27FC236}">
                <a16:creationId xmlns:a16="http://schemas.microsoft.com/office/drawing/2014/main" id="{A8A52D0B-2A9B-4428-A392-1961C3A8974B}"/>
              </a:ext>
            </a:extLst>
          </p:cNvPr>
          <p:cNvSpPr>
            <a:spLocks noChangeArrowheads="1"/>
          </p:cNvSpPr>
          <p:nvPr/>
        </p:nvSpPr>
        <p:spPr bwMode="auto">
          <a:xfrm>
            <a:off x="685800" y="5257800"/>
            <a:ext cx="7910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FF"/>
                </a:solidFill>
                <a:latin typeface="Times New Roman" panose="02020603050405020304" pitchFamily="18" charset="0"/>
                <a:ea typeface="黑体" panose="02010609060101010101" pitchFamily="49" charset="-122"/>
              </a:rPr>
              <a:t>缺点：</a:t>
            </a:r>
            <a:r>
              <a:rPr lang="zh-CN" altLang="en-US" sz="2400" b="1">
                <a:latin typeface="宋体" panose="02010600030101010101" pitchFamily="2" charset="-122"/>
              </a:rPr>
              <a:t>增加指令执行时间，可能出现无穷间址（死循环） </a:t>
            </a:r>
            <a:endParaRPr lang="zh-CN" altLang="en-US" sz="2400" b="1"/>
          </a:p>
        </p:txBody>
      </p:sp>
    </p:spTree>
  </p:cSld>
  <p:clrMapOvr>
    <a:masterClrMapping/>
  </p:clrMapOvr>
  <p:transition>
    <p:random/>
    <p:sndAc>
      <p:stSnd>
        <p:snd r:embed="rId2" name="type.wav"/>
      </p:stSnd>
    </p:sndAc>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48">
            <a:extLst>
              <a:ext uri="{FF2B5EF4-FFF2-40B4-BE49-F238E27FC236}">
                <a16:creationId xmlns:a16="http://schemas.microsoft.com/office/drawing/2014/main" id="{492E299D-CCDC-4E22-879F-C3134AC5A852}"/>
              </a:ext>
            </a:extLst>
          </p:cNvPr>
          <p:cNvSpPr>
            <a:spLocks noChangeArrowheads="1"/>
          </p:cNvSpPr>
          <p:nvPr/>
        </p:nvSpPr>
        <p:spPr bwMode="auto">
          <a:xfrm>
            <a:off x="468313" y="260350"/>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chemeClr val="accent2"/>
                </a:solidFill>
                <a:latin typeface="Times New Roman" panose="02020603050405020304" pitchFamily="18" charset="0"/>
              </a:rPr>
              <a:t>2</a:t>
            </a:r>
            <a:r>
              <a:rPr lang="zh-CN" altLang="en-US" sz="2800" b="1">
                <a:solidFill>
                  <a:schemeClr val="accent2"/>
                </a:solidFill>
                <a:latin typeface="宋体" panose="02010600030101010101" pitchFamily="2" charset="-122"/>
              </a:rPr>
              <a:t>．</a:t>
            </a:r>
            <a:r>
              <a:rPr lang="en-US" altLang="zh-CN" sz="2800" b="1">
                <a:solidFill>
                  <a:schemeClr val="accent2"/>
                </a:solidFill>
                <a:latin typeface="Times New Roman" panose="02020603050405020304" pitchFamily="18" charset="0"/>
              </a:rPr>
              <a:t>DMA</a:t>
            </a:r>
            <a:r>
              <a:rPr lang="zh-CN" altLang="en-US" sz="2800" b="1">
                <a:solidFill>
                  <a:schemeClr val="accent2"/>
                </a:solidFill>
                <a:latin typeface="宋体" panose="02010600030101010101" pitchFamily="2" charset="-122"/>
              </a:rPr>
              <a:t>数据传送过程</a:t>
            </a:r>
            <a:r>
              <a:rPr lang="zh-CN" altLang="en-US" sz="2800" b="1">
                <a:solidFill>
                  <a:schemeClr val="accent2"/>
                </a:solidFill>
                <a:latin typeface="Times New Roman" panose="02020603050405020304" pitchFamily="18" charset="0"/>
              </a:rPr>
              <a:t> </a:t>
            </a:r>
          </a:p>
        </p:txBody>
      </p:sp>
      <p:pic>
        <p:nvPicPr>
          <p:cNvPr id="164867" name="Picture 3">
            <a:extLst>
              <a:ext uri="{FF2B5EF4-FFF2-40B4-BE49-F238E27FC236}">
                <a16:creationId xmlns:a16="http://schemas.microsoft.com/office/drawing/2014/main" id="{33D0140F-E295-44CC-B514-8CCB93CB4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04" t="13086" r="32278" b="29329"/>
          <a:stretch>
            <a:fillRect/>
          </a:stretch>
        </p:blipFill>
        <p:spPr bwMode="auto">
          <a:xfrm>
            <a:off x="468313" y="866775"/>
            <a:ext cx="8066087" cy="599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a:extLst>
              <a:ext uri="{FF2B5EF4-FFF2-40B4-BE49-F238E27FC236}">
                <a16:creationId xmlns:a16="http://schemas.microsoft.com/office/drawing/2014/main" id="{D08EF000-0201-4757-8EAD-9A932F278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476250"/>
            <a:ext cx="8964612" cy="542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E383BE37-5604-4D8D-B28B-332220A9D37B}"/>
              </a:ext>
            </a:extLst>
          </p:cNvPr>
          <p:cNvSpPr>
            <a:spLocks noChangeArrowheads="1"/>
          </p:cNvSpPr>
          <p:nvPr/>
        </p:nvSpPr>
        <p:spPr bwMode="auto">
          <a:xfrm>
            <a:off x="381000" y="1085850"/>
            <a:ext cx="9144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accent2"/>
                </a:solidFill>
                <a:latin typeface="Times New Roman" panose="02020603050405020304" pitchFamily="18" charset="0"/>
              </a:rPr>
              <a:t> </a:t>
            </a:r>
            <a:r>
              <a:rPr lang="en-US" altLang="zh-CN" sz="2400" b="1">
                <a:solidFill>
                  <a:schemeClr val="accent2"/>
                </a:solidFill>
                <a:latin typeface="Times New Roman" panose="02020603050405020304" pitchFamily="18" charset="0"/>
              </a:rPr>
              <a:t>2.</a:t>
            </a:r>
          </a:p>
          <a:p>
            <a:pPr eaLnBrk="1" hangingPunct="1"/>
            <a:r>
              <a:rPr lang="zh-CN" altLang="en-US" sz="2400" b="1">
                <a:solidFill>
                  <a:schemeClr val="accent2"/>
                </a:solidFill>
                <a:latin typeface="宋体" panose="02010600030101010101" pitchFamily="2" charset="-122"/>
              </a:rPr>
              <a:t>具</a:t>
            </a:r>
          </a:p>
          <a:p>
            <a:pPr eaLnBrk="1" hangingPunct="1"/>
            <a:r>
              <a:rPr lang="zh-CN" altLang="en-US" sz="2400" b="1">
                <a:solidFill>
                  <a:schemeClr val="accent2"/>
                </a:solidFill>
                <a:latin typeface="宋体" panose="02010600030101010101" pitchFamily="2" charset="-122"/>
              </a:rPr>
              <a:t>有</a:t>
            </a:r>
          </a:p>
          <a:p>
            <a:pPr eaLnBrk="1" hangingPunct="1"/>
            <a:r>
              <a:rPr lang="zh-CN" altLang="en-US" sz="2400" b="1">
                <a:solidFill>
                  <a:schemeClr val="accent2"/>
                </a:solidFill>
                <a:latin typeface="宋体" panose="02010600030101010101" pitchFamily="2" charset="-122"/>
              </a:rPr>
              <a:t>通</a:t>
            </a:r>
          </a:p>
          <a:p>
            <a:pPr eaLnBrk="1" hangingPunct="1"/>
            <a:r>
              <a:rPr lang="zh-CN" altLang="en-US" sz="2400" b="1">
                <a:solidFill>
                  <a:schemeClr val="accent2"/>
                </a:solidFill>
                <a:latin typeface="宋体" panose="02010600030101010101" pitchFamily="2" charset="-122"/>
              </a:rPr>
              <a:t>道</a:t>
            </a:r>
          </a:p>
          <a:p>
            <a:pPr eaLnBrk="1" hangingPunct="1"/>
            <a:r>
              <a:rPr lang="zh-CN" altLang="en-US" sz="2400" b="1">
                <a:solidFill>
                  <a:schemeClr val="accent2"/>
                </a:solidFill>
                <a:latin typeface="宋体" panose="02010600030101010101" pitchFamily="2" charset="-122"/>
              </a:rPr>
              <a:t>的</a:t>
            </a:r>
          </a:p>
          <a:p>
            <a:pPr eaLnBrk="1" hangingPunct="1"/>
            <a:r>
              <a:rPr lang="zh-CN" altLang="en-US" sz="2400" b="1">
                <a:solidFill>
                  <a:schemeClr val="accent2"/>
                </a:solidFill>
                <a:latin typeface="宋体" panose="02010600030101010101" pitchFamily="2" charset="-122"/>
              </a:rPr>
              <a:t>计</a:t>
            </a:r>
          </a:p>
          <a:p>
            <a:pPr eaLnBrk="1" hangingPunct="1"/>
            <a:r>
              <a:rPr lang="zh-CN" altLang="en-US" sz="2400" b="1">
                <a:solidFill>
                  <a:schemeClr val="accent2"/>
                </a:solidFill>
                <a:latin typeface="宋体" panose="02010600030101010101" pitchFamily="2" charset="-122"/>
              </a:rPr>
              <a:t>算</a:t>
            </a:r>
          </a:p>
          <a:p>
            <a:pPr eaLnBrk="1" hangingPunct="1"/>
            <a:r>
              <a:rPr lang="zh-CN" altLang="en-US" sz="2400" b="1">
                <a:solidFill>
                  <a:schemeClr val="accent2"/>
                </a:solidFill>
                <a:latin typeface="宋体" panose="02010600030101010101" pitchFamily="2" charset="-122"/>
              </a:rPr>
              <a:t>机</a:t>
            </a:r>
          </a:p>
          <a:p>
            <a:pPr eaLnBrk="1" hangingPunct="1"/>
            <a:r>
              <a:rPr lang="zh-CN" altLang="en-US" sz="2400" b="1">
                <a:solidFill>
                  <a:schemeClr val="accent2"/>
                </a:solidFill>
                <a:latin typeface="宋体" panose="02010600030101010101" pitchFamily="2" charset="-122"/>
              </a:rPr>
              <a:t>系</a:t>
            </a:r>
          </a:p>
          <a:p>
            <a:pPr eaLnBrk="1" hangingPunct="1"/>
            <a:r>
              <a:rPr lang="zh-CN" altLang="en-US" sz="2400" b="1">
                <a:solidFill>
                  <a:schemeClr val="accent2"/>
                </a:solidFill>
                <a:latin typeface="宋体" panose="02010600030101010101" pitchFamily="2" charset="-122"/>
              </a:rPr>
              <a:t>统</a:t>
            </a:r>
          </a:p>
          <a:p>
            <a:pPr eaLnBrk="1" hangingPunct="1"/>
            <a:r>
              <a:rPr lang="zh-CN" altLang="en-US" sz="2400" b="1">
                <a:solidFill>
                  <a:schemeClr val="accent2"/>
                </a:solidFill>
                <a:latin typeface="宋体" panose="02010600030101010101" pitchFamily="2" charset="-122"/>
              </a:rPr>
              <a:t>结</a:t>
            </a:r>
          </a:p>
          <a:p>
            <a:pPr eaLnBrk="1" hangingPunct="1"/>
            <a:r>
              <a:rPr lang="zh-CN" altLang="en-US" sz="2400" b="1">
                <a:solidFill>
                  <a:schemeClr val="accent2"/>
                </a:solidFill>
                <a:latin typeface="宋体" panose="02010600030101010101" pitchFamily="2" charset="-122"/>
              </a:rPr>
              <a:t>构</a:t>
            </a:r>
            <a:r>
              <a:rPr lang="zh-CN" altLang="en-US" sz="2400" b="1">
                <a:solidFill>
                  <a:schemeClr val="accent2"/>
                </a:solidFill>
                <a:latin typeface="Times New Roman" panose="02020603050405020304" pitchFamily="18" charset="0"/>
              </a:rPr>
              <a:t> </a:t>
            </a:r>
          </a:p>
        </p:txBody>
      </p:sp>
      <p:grpSp>
        <p:nvGrpSpPr>
          <p:cNvPr id="166915" name="Group 3">
            <a:extLst>
              <a:ext uri="{FF2B5EF4-FFF2-40B4-BE49-F238E27FC236}">
                <a16:creationId xmlns:a16="http://schemas.microsoft.com/office/drawing/2014/main" id="{B52350A6-44F4-410A-8B8A-0735FFB4D6BD}"/>
              </a:ext>
            </a:extLst>
          </p:cNvPr>
          <p:cNvGrpSpPr>
            <a:grpSpLocks/>
          </p:cNvGrpSpPr>
          <p:nvPr/>
        </p:nvGrpSpPr>
        <p:grpSpPr bwMode="auto">
          <a:xfrm>
            <a:off x="1066800" y="533400"/>
            <a:ext cx="7086600" cy="5556250"/>
            <a:chOff x="0" y="0"/>
            <a:chExt cx="4464" cy="3500"/>
          </a:xfrm>
        </p:grpSpPr>
        <p:sp>
          <p:nvSpPr>
            <p:cNvPr id="166916" name="Rectangle 4">
              <a:extLst>
                <a:ext uri="{FF2B5EF4-FFF2-40B4-BE49-F238E27FC236}">
                  <a16:creationId xmlns:a16="http://schemas.microsoft.com/office/drawing/2014/main" id="{816D0E5C-E43A-46F9-A464-B083F85CF29B}"/>
                </a:ext>
              </a:extLst>
            </p:cNvPr>
            <p:cNvSpPr>
              <a:spLocks noChangeArrowheads="1"/>
            </p:cNvSpPr>
            <p:nvPr/>
          </p:nvSpPr>
          <p:spPr bwMode="auto">
            <a:xfrm>
              <a:off x="420" y="1894"/>
              <a:ext cx="310" cy="70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a:latin typeface="Times New Roman" panose="02020603050405020304" pitchFamily="18" charset="0"/>
                </a:rPr>
                <a:t>存储总线</a:t>
              </a:r>
            </a:p>
          </p:txBody>
        </p:sp>
        <p:sp>
          <p:nvSpPr>
            <p:cNvPr id="166917" name="Rectangle 5">
              <a:extLst>
                <a:ext uri="{FF2B5EF4-FFF2-40B4-BE49-F238E27FC236}">
                  <a16:creationId xmlns:a16="http://schemas.microsoft.com/office/drawing/2014/main" id="{BAC28802-AFF1-4C1E-A322-A19C124AB91C}"/>
                </a:ext>
              </a:extLst>
            </p:cNvPr>
            <p:cNvSpPr>
              <a:spLocks noChangeArrowheads="1"/>
            </p:cNvSpPr>
            <p:nvPr/>
          </p:nvSpPr>
          <p:spPr bwMode="auto">
            <a:xfrm>
              <a:off x="1109" y="487"/>
              <a:ext cx="873" cy="212"/>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a:latin typeface="Times New Roman" panose="02020603050405020304" pitchFamily="18" charset="0"/>
                </a:rPr>
                <a:t>字节多路型通道</a:t>
              </a:r>
            </a:p>
          </p:txBody>
        </p:sp>
        <p:grpSp>
          <p:nvGrpSpPr>
            <p:cNvPr id="166918" name="Group 6">
              <a:extLst>
                <a:ext uri="{FF2B5EF4-FFF2-40B4-BE49-F238E27FC236}">
                  <a16:creationId xmlns:a16="http://schemas.microsoft.com/office/drawing/2014/main" id="{F4AFA633-E1C4-4C9C-AA2E-04762EF72BA6}"/>
                </a:ext>
              </a:extLst>
            </p:cNvPr>
            <p:cNvGrpSpPr>
              <a:grpSpLocks/>
            </p:cNvGrpSpPr>
            <p:nvPr/>
          </p:nvGrpSpPr>
          <p:grpSpPr bwMode="auto">
            <a:xfrm>
              <a:off x="2259" y="767"/>
              <a:ext cx="694" cy="433"/>
              <a:chOff x="0" y="0"/>
              <a:chExt cx="1275" cy="855"/>
            </a:xfrm>
          </p:grpSpPr>
          <p:sp>
            <p:nvSpPr>
              <p:cNvPr id="166974" name="Rectangle 7">
                <a:extLst>
                  <a:ext uri="{FF2B5EF4-FFF2-40B4-BE49-F238E27FC236}">
                    <a16:creationId xmlns:a16="http://schemas.microsoft.com/office/drawing/2014/main" id="{69E9BDB4-F63B-4646-8796-C56E6AD1198B}"/>
                  </a:ext>
                </a:extLst>
              </p:cNvPr>
              <p:cNvSpPr>
                <a:spLocks noChangeArrowheads="1"/>
              </p:cNvSpPr>
              <p:nvPr/>
            </p:nvSpPr>
            <p:spPr bwMode="auto">
              <a:xfrm>
                <a:off x="0" y="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设备控制器</a:t>
                </a:r>
              </a:p>
            </p:txBody>
          </p:sp>
          <p:sp>
            <p:nvSpPr>
              <p:cNvPr id="166975" name="Rectangle 8">
                <a:extLst>
                  <a:ext uri="{FF2B5EF4-FFF2-40B4-BE49-F238E27FC236}">
                    <a16:creationId xmlns:a16="http://schemas.microsoft.com/office/drawing/2014/main" id="{0CE39B8E-AEE0-4888-BB96-2DCD66319AB3}"/>
                  </a:ext>
                </a:extLst>
              </p:cNvPr>
              <p:cNvSpPr>
                <a:spLocks noChangeArrowheads="1"/>
              </p:cNvSpPr>
              <p:nvPr/>
            </p:nvSpPr>
            <p:spPr bwMode="auto">
              <a:xfrm>
                <a:off x="0" y="42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a:solidFill>
                      <a:srgbClr val="FF0000"/>
                    </a:solidFill>
                    <a:latin typeface="Times New Roman" panose="02020603050405020304" pitchFamily="18" charset="0"/>
                  </a:rPr>
                  <a:t>低速设备</a:t>
                </a:r>
              </a:p>
            </p:txBody>
          </p:sp>
        </p:grpSp>
        <p:grpSp>
          <p:nvGrpSpPr>
            <p:cNvPr id="166919" name="Group 9">
              <a:extLst>
                <a:ext uri="{FF2B5EF4-FFF2-40B4-BE49-F238E27FC236}">
                  <a16:creationId xmlns:a16="http://schemas.microsoft.com/office/drawing/2014/main" id="{906EF981-DBEF-4871-BD94-FD3FB2EB5A39}"/>
                </a:ext>
              </a:extLst>
            </p:cNvPr>
            <p:cNvGrpSpPr>
              <a:grpSpLocks/>
            </p:cNvGrpSpPr>
            <p:nvPr/>
          </p:nvGrpSpPr>
          <p:grpSpPr bwMode="auto">
            <a:xfrm>
              <a:off x="3507" y="775"/>
              <a:ext cx="693" cy="433"/>
              <a:chOff x="0" y="0"/>
              <a:chExt cx="1275" cy="855"/>
            </a:xfrm>
          </p:grpSpPr>
          <p:sp>
            <p:nvSpPr>
              <p:cNvPr id="166972" name="Rectangle 10">
                <a:extLst>
                  <a:ext uri="{FF2B5EF4-FFF2-40B4-BE49-F238E27FC236}">
                    <a16:creationId xmlns:a16="http://schemas.microsoft.com/office/drawing/2014/main" id="{CEFB2BB4-5FD7-483B-B5BB-9B3FABB27250}"/>
                  </a:ext>
                </a:extLst>
              </p:cNvPr>
              <p:cNvSpPr>
                <a:spLocks noChangeArrowheads="1"/>
              </p:cNvSpPr>
              <p:nvPr/>
            </p:nvSpPr>
            <p:spPr bwMode="auto">
              <a:xfrm>
                <a:off x="0" y="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设备控制器</a:t>
                </a:r>
              </a:p>
            </p:txBody>
          </p:sp>
          <p:sp>
            <p:nvSpPr>
              <p:cNvPr id="166973" name="Rectangle 11">
                <a:extLst>
                  <a:ext uri="{FF2B5EF4-FFF2-40B4-BE49-F238E27FC236}">
                    <a16:creationId xmlns:a16="http://schemas.microsoft.com/office/drawing/2014/main" id="{3B745077-F530-4829-9BE5-E4E6B4A98FDF}"/>
                  </a:ext>
                </a:extLst>
              </p:cNvPr>
              <p:cNvSpPr>
                <a:spLocks noChangeArrowheads="1"/>
              </p:cNvSpPr>
              <p:nvPr/>
            </p:nvSpPr>
            <p:spPr bwMode="auto">
              <a:xfrm>
                <a:off x="0" y="42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a:solidFill>
                      <a:srgbClr val="FF0000"/>
                    </a:solidFill>
                    <a:latin typeface="Times New Roman" panose="02020603050405020304" pitchFamily="18" charset="0"/>
                  </a:rPr>
                  <a:t>中速设备</a:t>
                </a:r>
              </a:p>
            </p:txBody>
          </p:sp>
        </p:grpSp>
        <p:sp>
          <p:nvSpPr>
            <p:cNvPr id="166920" name="AutoShape 12">
              <a:extLst>
                <a:ext uri="{FF2B5EF4-FFF2-40B4-BE49-F238E27FC236}">
                  <a16:creationId xmlns:a16="http://schemas.microsoft.com/office/drawing/2014/main" id="{59B959C6-BF1C-40C2-AF89-0BA8A9A1A6A7}"/>
                </a:ext>
              </a:extLst>
            </p:cNvPr>
            <p:cNvSpPr>
              <a:spLocks noChangeArrowheads="1"/>
            </p:cNvSpPr>
            <p:nvPr/>
          </p:nvSpPr>
          <p:spPr bwMode="auto">
            <a:xfrm>
              <a:off x="1982" y="525"/>
              <a:ext cx="2466" cy="87"/>
            </a:xfrm>
            <a:prstGeom prst="leftRightArrow">
              <a:avLst>
                <a:gd name="adj1" fmla="val 50000"/>
                <a:gd name="adj2" fmla="val 566897"/>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66921" name="AutoShape 13">
              <a:extLst>
                <a:ext uri="{FF2B5EF4-FFF2-40B4-BE49-F238E27FC236}">
                  <a16:creationId xmlns:a16="http://schemas.microsoft.com/office/drawing/2014/main" id="{9FE7A397-3F7C-4838-B256-1A9F976C01E1}"/>
                </a:ext>
              </a:extLst>
            </p:cNvPr>
            <p:cNvSpPr>
              <a:spLocks noChangeArrowheads="1"/>
            </p:cNvSpPr>
            <p:nvPr/>
          </p:nvSpPr>
          <p:spPr bwMode="auto">
            <a:xfrm>
              <a:off x="2548" y="593"/>
              <a:ext cx="93" cy="172"/>
            </a:xfrm>
            <a:prstGeom prst="upDownArrow">
              <a:avLst>
                <a:gd name="adj1" fmla="val 50000"/>
                <a:gd name="adj2" fmla="val 36989"/>
              </a:avLst>
            </a:prstGeom>
            <a:solidFill>
              <a:srgbClr val="FFFFFF"/>
            </a:solidFill>
            <a:ln w="9525">
              <a:solidFill>
                <a:srgbClr val="000000"/>
              </a:solidFill>
              <a:miter lim="800000"/>
              <a:headEnd/>
              <a:tailE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66922" name="AutoShape 14">
              <a:extLst>
                <a:ext uri="{FF2B5EF4-FFF2-40B4-BE49-F238E27FC236}">
                  <a16:creationId xmlns:a16="http://schemas.microsoft.com/office/drawing/2014/main" id="{95C690F7-EEF3-4005-82C1-27C8787ED1F8}"/>
                </a:ext>
              </a:extLst>
            </p:cNvPr>
            <p:cNvSpPr>
              <a:spLocks noChangeArrowheads="1"/>
            </p:cNvSpPr>
            <p:nvPr/>
          </p:nvSpPr>
          <p:spPr bwMode="auto">
            <a:xfrm>
              <a:off x="3797" y="600"/>
              <a:ext cx="92" cy="172"/>
            </a:xfrm>
            <a:prstGeom prst="upDownArrow">
              <a:avLst>
                <a:gd name="adj1" fmla="val 50000"/>
                <a:gd name="adj2" fmla="val 37391"/>
              </a:avLst>
            </a:prstGeom>
            <a:solidFill>
              <a:srgbClr val="FFFFFF"/>
            </a:solidFill>
            <a:ln w="9525">
              <a:solidFill>
                <a:srgbClr val="000000"/>
              </a:solidFill>
              <a:miter lim="800000"/>
              <a:headEnd/>
              <a:tailE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66923" name="Rectangle 15">
              <a:extLst>
                <a:ext uri="{FF2B5EF4-FFF2-40B4-BE49-F238E27FC236}">
                  <a16:creationId xmlns:a16="http://schemas.microsoft.com/office/drawing/2014/main" id="{3B51FC44-D414-45DD-8E39-5791CE990239}"/>
                </a:ext>
              </a:extLst>
            </p:cNvPr>
            <p:cNvSpPr>
              <a:spLocks noChangeArrowheads="1"/>
            </p:cNvSpPr>
            <p:nvPr/>
          </p:nvSpPr>
          <p:spPr bwMode="auto">
            <a:xfrm>
              <a:off x="2773" y="328"/>
              <a:ext cx="783" cy="182"/>
            </a:xfrm>
            <a:prstGeom prst="rect">
              <a:avLst/>
            </a:prstGeom>
            <a:solidFill>
              <a:srgbClr val="CCFFFF"/>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a:latin typeface="Times New Roman" panose="02020603050405020304" pitchFamily="18" charset="0"/>
                </a:rPr>
                <a:t>局部</a:t>
              </a:r>
              <a:r>
                <a:rPr lang="en-US" altLang="zh-CN" sz="1400">
                  <a:latin typeface="Times New Roman" panose="02020603050405020304" pitchFamily="18" charset="0"/>
                </a:rPr>
                <a:t>I/O</a:t>
              </a:r>
              <a:r>
                <a:rPr lang="zh-CN" altLang="en-US" sz="1400">
                  <a:latin typeface="Times New Roman" panose="02020603050405020304" pitchFamily="18" charset="0"/>
                </a:rPr>
                <a:t>总线</a:t>
              </a:r>
            </a:p>
          </p:txBody>
        </p:sp>
        <p:sp>
          <p:nvSpPr>
            <p:cNvPr id="166924" name="Rectangle 16">
              <a:extLst>
                <a:ext uri="{FF2B5EF4-FFF2-40B4-BE49-F238E27FC236}">
                  <a16:creationId xmlns:a16="http://schemas.microsoft.com/office/drawing/2014/main" id="{C946D892-BA6A-4421-94B8-CD1D6F884FCF}"/>
                </a:ext>
              </a:extLst>
            </p:cNvPr>
            <p:cNvSpPr>
              <a:spLocks noChangeArrowheads="1"/>
            </p:cNvSpPr>
            <p:nvPr/>
          </p:nvSpPr>
          <p:spPr bwMode="auto">
            <a:xfrm>
              <a:off x="3034" y="874"/>
              <a:ext cx="383" cy="19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a:t>
              </a:r>
            </a:p>
          </p:txBody>
        </p:sp>
        <p:sp>
          <p:nvSpPr>
            <p:cNvPr id="166925" name="Rectangle 17">
              <a:extLst>
                <a:ext uri="{FF2B5EF4-FFF2-40B4-BE49-F238E27FC236}">
                  <a16:creationId xmlns:a16="http://schemas.microsoft.com/office/drawing/2014/main" id="{B48F61FF-5DFE-40ED-AA61-17321E29830F}"/>
                </a:ext>
              </a:extLst>
            </p:cNvPr>
            <p:cNvSpPr>
              <a:spLocks noChangeArrowheads="1"/>
            </p:cNvSpPr>
            <p:nvPr/>
          </p:nvSpPr>
          <p:spPr bwMode="auto">
            <a:xfrm>
              <a:off x="1126" y="1443"/>
              <a:ext cx="873" cy="206"/>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选择型通道</a:t>
              </a:r>
            </a:p>
          </p:txBody>
        </p:sp>
        <p:grpSp>
          <p:nvGrpSpPr>
            <p:cNvPr id="166926" name="Group 18">
              <a:extLst>
                <a:ext uri="{FF2B5EF4-FFF2-40B4-BE49-F238E27FC236}">
                  <a16:creationId xmlns:a16="http://schemas.microsoft.com/office/drawing/2014/main" id="{8C71CC3E-20C2-4ECA-82AD-72416E599A9D}"/>
                </a:ext>
              </a:extLst>
            </p:cNvPr>
            <p:cNvGrpSpPr>
              <a:grpSpLocks/>
            </p:cNvGrpSpPr>
            <p:nvPr/>
          </p:nvGrpSpPr>
          <p:grpSpPr bwMode="auto">
            <a:xfrm>
              <a:off x="2275" y="1732"/>
              <a:ext cx="694" cy="433"/>
              <a:chOff x="0" y="0"/>
              <a:chExt cx="1275" cy="855"/>
            </a:xfrm>
          </p:grpSpPr>
          <p:sp>
            <p:nvSpPr>
              <p:cNvPr id="166970" name="Rectangle 19">
                <a:extLst>
                  <a:ext uri="{FF2B5EF4-FFF2-40B4-BE49-F238E27FC236}">
                    <a16:creationId xmlns:a16="http://schemas.microsoft.com/office/drawing/2014/main" id="{D06C53AA-EA71-41D2-81E8-23B3F376F59A}"/>
                  </a:ext>
                </a:extLst>
              </p:cNvPr>
              <p:cNvSpPr>
                <a:spLocks noChangeArrowheads="1"/>
              </p:cNvSpPr>
              <p:nvPr/>
            </p:nvSpPr>
            <p:spPr bwMode="auto">
              <a:xfrm>
                <a:off x="0" y="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设备控制器</a:t>
                </a:r>
              </a:p>
            </p:txBody>
          </p:sp>
          <p:sp>
            <p:nvSpPr>
              <p:cNvPr id="166971" name="Rectangle 20">
                <a:extLst>
                  <a:ext uri="{FF2B5EF4-FFF2-40B4-BE49-F238E27FC236}">
                    <a16:creationId xmlns:a16="http://schemas.microsoft.com/office/drawing/2014/main" id="{584EFF54-8921-4EE4-B4B1-D35F761E6A19}"/>
                  </a:ext>
                </a:extLst>
              </p:cNvPr>
              <p:cNvSpPr>
                <a:spLocks noChangeArrowheads="1"/>
              </p:cNvSpPr>
              <p:nvPr/>
            </p:nvSpPr>
            <p:spPr bwMode="auto">
              <a:xfrm>
                <a:off x="0" y="42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a:solidFill>
                      <a:srgbClr val="0066FF"/>
                    </a:solidFill>
                    <a:latin typeface="Times New Roman" panose="02020603050405020304" pitchFamily="18" charset="0"/>
                  </a:rPr>
                  <a:t>高速设备</a:t>
                </a:r>
              </a:p>
            </p:txBody>
          </p:sp>
        </p:grpSp>
        <p:grpSp>
          <p:nvGrpSpPr>
            <p:cNvPr id="166927" name="Group 21">
              <a:extLst>
                <a:ext uri="{FF2B5EF4-FFF2-40B4-BE49-F238E27FC236}">
                  <a16:creationId xmlns:a16="http://schemas.microsoft.com/office/drawing/2014/main" id="{6E415DEF-65F2-4B92-8B61-15B5C114CD66}"/>
                </a:ext>
              </a:extLst>
            </p:cNvPr>
            <p:cNvGrpSpPr>
              <a:grpSpLocks/>
            </p:cNvGrpSpPr>
            <p:nvPr/>
          </p:nvGrpSpPr>
          <p:grpSpPr bwMode="auto">
            <a:xfrm>
              <a:off x="3524" y="1739"/>
              <a:ext cx="693" cy="434"/>
              <a:chOff x="0" y="0"/>
              <a:chExt cx="1275" cy="855"/>
            </a:xfrm>
          </p:grpSpPr>
          <p:sp>
            <p:nvSpPr>
              <p:cNvPr id="166968" name="Rectangle 22">
                <a:extLst>
                  <a:ext uri="{FF2B5EF4-FFF2-40B4-BE49-F238E27FC236}">
                    <a16:creationId xmlns:a16="http://schemas.microsoft.com/office/drawing/2014/main" id="{ABFDFA2B-4D70-4C95-A052-D1F38F7C121D}"/>
                  </a:ext>
                </a:extLst>
              </p:cNvPr>
              <p:cNvSpPr>
                <a:spLocks noChangeArrowheads="1"/>
              </p:cNvSpPr>
              <p:nvPr/>
            </p:nvSpPr>
            <p:spPr bwMode="auto">
              <a:xfrm>
                <a:off x="0" y="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设备控制器</a:t>
                </a:r>
              </a:p>
            </p:txBody>
          </p:sp>
          <p:sp>
            <p:nvSpPr>
              <p:cNvPr id="166969" name="Rectangle 23">
                <a:extLst>
                  <a:ext uri="{FF2B5EF4-FFF2-40B4-BE49-F238E27FC236}">
                    <a16:creationId xmlns:a16="http://schemas.microsoft.com/office/drawing/2014/main" id="{5E632115-71D7-4E34-AA9B-1D71DE61B43A}"/>
                  </a:ext>
                </a:extLst>
              </p:cNvPr>
              <p:cNvSpPr>
                <a:spLocks noChangeArrowheads="1"/>
              </p:cNvSpPr>
              <p:nvPr/>
            </p:nvSpPr>
            <p:spPr bwMode="auto">
              <a:xfrm>
                <a:off x="0" y="42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a:solidFill>
                      <a:srgbClr val="0066FF"/>
                    </a:solidFill>
                    <a:latin typeface="Times New Roman" panose="02020603050405020304" pitchFamily="18" charset="0"/>
                  </a:rPr>
                  <a:t>高速设备</a:t>
                </a:r>
              </a:p>
            </p:txBody>
          </p:sp>
        </p:grpSp>
        <p:sp>
          <p:nvSpPr>
            <p:cNvPr id="166928" name="AutoShape 24">
              <a:extLst>
                <a:ext uri="{FF2B5EF4-FFF2-40B4-BE49-F238E27FC236}">
                  <a16:creationId xmlns:a16="http://schemas.microsoft.com/office/drawing/2014/main" id="{20D1CF7E-247E-43F8-987C-87764EDE8016}"/>
                </a:ext>
              </a:extLst>
            </p:cNvPr>
            <p:cNvSpPr>
              <a:spLocks noChangeArrowheads="1"/>
            </p:cNvSpPr>
            <p:nvPr/>
          </p:nvSpPr>
          <p:spPr bwMode="auto">
            <a:xfrm>
              <a:off x="1999" y="1490"/>
              <a:ext cx="2465" cy="86"/>
            </a:xfrm>
            <a:prstGeom prst="leftRightArrow">
              <a:avLst>
                <a:gd name="adj1" fmla="val 50000"/>
                <a:gd name="adj2" fmla="val 573256"/>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66929" name="AutoShape 25">
              <a:extLst>
                <a:ext uri="{FF2B5EF4-FFF2-40B4-BE49-F238E27FC236}">
                  <a16:creationId xmlns:a16="http://schemas.microsoft.com/office/drawing/2014/main" id="{5ABA3DD4-4200-4CFF-AF9C-332431E0CDF9}"/>
                </a:ext>
              </a:extLst>
            </p:cNvPr>
            <p:cNvSpPr>
              <a:spLocks noChangeArrowheads="1"/>
            </p:cNvSpPr>
            <p:nvPr/>
          </p:nvSpPr>
          <p:spPr bwMode="auto">
            <a:xfrm>
              <a:off x="2565" y="1557"/>
              <a:ext cx="92" cy="172"/>
            </a:xfrm>
            <a:prstGeom prst="upDownArrow">
              <a:avLst>
                <a:gd name="adj1" fmla="val 50000"/>
                <a:gd name="adj2" fmla="val 37391"/>
              </a:avLst>
            </a:prstGeom>
            <a:solidFill>
              <a:srgbClr val="FFFFFF"/>
            </a:solidFill>
            <a:ln w="9525">
              <a:solidFill>
                <a:srgbClr val="000000"/>
              </a:solidFill>
              <a:miter lim="800000"/>
              <a:headEnd/>
              <a:tailE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66930" name="AutoShape 26">
              <a:extLst>
                <a:ext uri="{FF2B5EF4-FFF2-40B4-BE49-F238E27FC236}">
                  <a16:creationId xmlns:a16="http://schemas.microsoft.com/office/drawing/2014/main" id="{0F9814D2-EAF0-448F-81D4-5D8736B742C8}"/>
                </a:ext>
              </a:extLst>
            </p:cNvPr>
            <p:cNvSpPr>
              <a:spLocks noChangeArrowheads="1"/>
            </p:cNvSpPr>
            <p:nvPr/>
          </p:nvSpPr>
          <p:spPr bwMode="auto">
            <a:xfrm>
              <a:off x="3813" y="1565"/>
              <a:ext cx="92" cy="172"/>
            </a:xfrm>
            <a:prstGeom prst="upDownArrow">
              <a:avLst>
                <a:gd name="adj1" fmla="val 50000"/>
                <a:gd name="adj2" fmla="val 37391"/>
              </a:avLst>
            </a:prstGeom>
            <a:solidFill>
              <a:srgbClr val="FFFFFF"/>
            </a:solidFill>
            <a:ln w="9525">
              <a:solidFill>
                <a:srgbClr val="000000"/>
              </a:solidFill>
              <a:miter lim="800000"/>
              <a:headEnd/>
              <a:tailE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66931" name="Rectangle 27">
              <a:extLst>
                <a:ext uri="{FF2B5EF4-FFF2-40B4-BE49-F238E27FC236}">
                  <a16:creationId xmlns:a16="http://schemas.microsoft.com/office/drawing/2014/main" id="{535AAA41-4F11-4794-9D6D-3F90E8AD1773}"/>
                </a:ext>
              </a:extLst>
            </p:cNvPr>
            <p:cNvSpPr>
              <a:spLocks noChangeArrowheads="1"/>
            </p:cNvSpPr>
            <p:nvPr/>
          </p:nvSpPr>
          <p:spPr bwMode="auto">
            <a:xfrm>
              <a:off x="2791" y="1292"/>
              <a:ext cx="783" cy="182"/>
            </a:xfrm>
            <a:prstGeom prst="rect">
              <a:avLst/>
            </a:prstGeom>
            <a:solidFill>
              <a:srgbClr val="CCFFFF"/>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a:latin typeface="Times New Roman" panose="02020603050405020304" pitchFamily="18" charset="0"/>
                </a:rPr>
                <a:t>局部</a:t>
              </a:r>
              <a:r>
                <a:rPr lang="en-US" altLang="zh-CN" sz="1400">
                  <a:latin typeface="Times New Roman" panose="02020603050405020304" pitchFamily="18" charset="0"/>
                </a:rPr>
                <a:t>I/O</a:t>
              </a:r>
              <a:r>
                <a:rPr lang="zh-CN" altLang="en-US" sz="1400">
                  <a:latin typeface="Times New Roman" panose="02020603050405020304" pitchFamily="18" charset="0"/>
                </a:rPr>
                <a:t>总线</a:t>
              </a:r>
            </a:p>
          </p:txBody>
        </p:sp>
        <p:sp>
          <p:nvSpPr>
            <p:cNvPr id="166932" name="Rectangle 28">
              <a:extLst>
                <a:ext uri="{FF2B5EF4-FFF2-40B4-BE49-F238E27FC236}">
                  <a16:creationId xmlns:a16="http://schemas.microsoft.com/office/drawing/2014/main" id="{416B5EE8-601B-43AA-A4BF-72299028229D}"/>
                </a:ext>
              </a:extLst>
            </p:cNvPr>
            <p:cNvSpPr>
              <a:spLocks noChangeArrowheads="1"/>
            </p:cNvSpPr>
            <p:nvPr/>
          </p:nvSpPr>
          <p:spPr bwMode="auto">
            <a:xfrm>
              <a:off x="3050" y="1838"/>
              <a:ext cx="384" cy="19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a:t>
              </a:r>
            </a:p>
          </p:txBody>
        </p:sp>
        <p:sp>
          <p:nvSpPr>
            <p:cNvPr id="166933" name="Rectangle 29">
              <a:extLst>
                <a:ext uri="{FF2B5EF4-FFF2-40B4-BE49-F238E27FC236}">
                  <a16:creationId xmlns:a16="http://schemas.microsoft.com/office/drawing/2014/main" id="{D8111776-5A2F-439F-97B7-E430ECFFBC82}"/>
                </a:ext>
              </a:extLst>
            </p:cNvPr>
            <p:cNvSpPr>
              <a:spLocks noChangeArrowheads="1"/>
            </p:cNvSpPr>
            <p:nvPr/>
          </p:nvSpPr>
          <p:spPr bwMode="auto">
            <a:xfrm>
              <a:off x="1118" y="2423"/>
              <a:ext cx="872" cy="221"/>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a:latin typeface="Times New Roman" panose="02020603050405020304" pitchFamily="18" charset="0"/>
                </a:rPr>
                <a:t>数组多路型通道</a:t>
              </a:r>
            </a:p>
          </p:txBody>
        </p:sp>
        <p:grpSp>
          <p:nvGrpSpPr>
            <p:cNvPr id="166934" name="Group 30">
              <a:extLst>
                <a:ext uri="{FF2B5EF4-FFF2-40B4-BE49-F238E27FC236}">
                  <a16:creationId xmlns:a16="http://schemas.microsoft.com/office/drawing/2014/main" id="{0222CB3C-0929-4290-9F1A-54808D69D8BA}"/>
                </a:ext>
              </a:extLst>
            </p:cNvPr>
            <p:cNvGrpSpPr>
              <a:grpSpLocks/>
            </p:cNvGrpSpPr>
            <p:nvPr/>
          </p:nvGrpSpPr>
          <p:grpSpPr bwMode="auto">
            <a:xfrm>
              <a:off x="2267" y="2720"/>
              <a:ext cx="694" cy="433"/>
              <a:chOff x="0" y="0"/>
              <a:chExt cx="1275" cy="855"/>
            </a:xfrm>
          </p:grpSpPr>
          <p:sp>
            <p:nvSpPr>
              <p:cNvPr id="166966" name="Rectangle 31">
                <a:extLst>
                  <a:ext uri="{FF2B5EF4-FFF2-40B4-BE49-F238E27FC236}">
                    <a16:creationId xmlns:a16="http://schemas.microsoft.com/office/drawing/2014/main" id="{6F959532-318D-4F15-966F-8BFC6B0802AD}"/>
                  </a:ext>
                </a:extLst>
              </p:cNvPr>
              <p:cNvSpPr>
                <a:spLocks noChangeArrowheads="1"/>
              </p:cNvSpPr>
              <p:nvPr/>
            </p:nvSpPr>
            <p:spPr bwMode="auto">
              <a:xfrm>
                <a:off x="0" y="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设备控制器</a:t>
                </a:r>
              </a:p>
            </p:txBody>
          </p:sp>
          <p:sp>
            <p:nvSpPr>
              <p:cNvPr id="166967" name="Rectangle 32">
                <a:extLst>
                  <a:ext uri="{FF2B5EF4-FFF2-40B4-BE49-F238E27FC236}">
                    <a16:creationId xmlns:a16="http://schemas.microsoft.com/office/drawing/2014/main" id="{C0113300-0ADE-477B-809C-491EAC311D74}"/>
                  </a:ext>
                </a:extLst>
              </p:cNvPr>
              <p:cNvSpPr>
                <a:spLocks noChangeArrowheads="1"/>
              </p:cNvSpPr>
              <p:nvPr/>
            </p:nvSpPr>
            <p:spPr bwMode="auto">
              <a:xfrm>
                <a:off x="0" y="42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a:solidFill>
                      <a:srgbClr val="0066FF"/>
                    </a:solidFill>
                    <a:latin typeface="Times New Roman" panose="02020603050405020304" pitchFamily="18" charset="0"/>
                  </a:rPr>
                  <a:t>高速设备</a:t>
                </a:r>
              </a:p>
            </p:txBody>
          </p:sp>
        </p:grpSp>
        <p:grpSp>
          <p:nvGrpSpPr>
            <p:cNvPr id="166935" name="Group 33">
              <a:extLst>
                <a:ext uri="{FF2B5EF4-FFF2-40B4-BE49-F238E27FC236}">
                  <a16:creationId xmlns:a16="http://schemas.microsoft.com/office/drawing/2014/main" id="{2EA4024D-0B0F-49DA-B5B4-98E93A86A085}"/>
                </a:ext>
              </a:extLst>
            </p:cNvPr>
            <p:cNvGrpSpPr>
              <a:grpSpLocks/>
            </p:cNvGrpSpPr>
            <p:nvPr/>
          </p:nvGrpSpPr>
          <p:grpSpPr bwMode="auto">
            <a:xfrm>
              <a:off x="3515" y="2727"/>
              <a:ext cx="693" cy="433"/>
              <a:chOff x="0" y="0"/>
              <a:chExt cx="1275" cy="855"/>
            </a:xfrm>
          </p:grpSpPr>
          <p:sp>
            <p:nvSpPr>
              <p:cNvPr id="166964" name="Rectangle 34">
                <a:extLst>
                  <a:ext uri="{FF2B5EF4-FFF2-40B4-BE49-F238E27FC236}">
                    <a16:creationId xmlns:a16="http://schemas.microsoft.com/office/drawing/2014/main" id="{806583B7-6634-4AF0-937F-0CFA9D959918}"/>
                  </a:ext>
                </a:extLst>
              </p:cNvPr>
              <p:cNvSpPr>
                <a:spLocks noChangeArrowheads="1"/>
              </p:cNvSpPr>
              <p:nvPr/>
            </p:nvSpPr>
            <p:spPr bwMode="auto">
              <a:xfrm>
                <a:off x="0" y="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设备控制器</a:t>
                </a:r>
              </a:p>
            </p:txBody>
          </p:sp>
          <p:sp>
            <p:nvSpPr>
              <p:cNvPr id="166965" name="Rectangle 35">
                <a:extLst>
                  <a:ext uri="{FF2B5EF4-FFF2-40B4-BE49-F238E27FC236}">
                    <a16:creationId xmlns:a16="http://schemas.microsoft.com/office/drawing/2014/main" id="{5CA7D54A-E048-4ABC-9816-53B5555566D9}"/>
                  </a:ext>
                </a:extLst>
              </p:cNvPr>
              <p:cNvSpPr>
                <a:spLocks noChangeArrowheads="1"/>
              </p:cNvSpPr>
              <p:nvPr/>
            </p:nvSpPr>
            <p:spPr bwMode="auto">
              <a:xfrm>
                <a:off x="0" y="420"/>
                <a:ext cx="1275" cy="43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a:solidFill>
                      <a:srgbClr val="0066FF"/>
                    </a:solidFill>
                    <a:latin typeface="Times New Roman" panose="02020603050405020304" pitchFamily="18" charset="0"/>
                  </a:rPr>
                  <a:t>高速设备</a:t>
                </a:r>
              </a:p>
            </p:txBody>
          </p:sp>
        </p:grpSp>
        <p:sp>
          <p:nvSpPr>
            <p:cNvPr id="166936" name="AutoShape 36">
              <a:extLst>
                <a:ext uri="{FF2B5EF4-FFF2-40B4-BE49-F238E27FC236}">
                  <a16:creationId xmlns:a16="http://schemas.microsoft.com/office/drawing/2014/main" id="{B216DF61-7D72-4D42-855C-D6A7857D14F4}"/>
                </a:ext>
              </a:extLst>
            </p:cNvPr>
            <p:cNvSpPr>
              <a:spLocks noChangeArrowheads="1"/>
            </p:cNvSpPr>
            <p:nvPr/>
          </p:nvSpPr>
          <p:spPr bwMode="auto">
            <a:xfrm>
              <a:off x="1990" y="2478"/>
              <a:ext cx="2466" cy="86"/>
            </a:xfrm>
            <a:prstGeom prst="leftRightArrow">
              <a:avLst>
                <a:gd name="adj1" fmla="val 50000"/>
                <a:gd name="adj2" fmla="val 573488"/>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66937" name="AutoShape 37">
              <a:extLst>
                <a:ext uri="{FF2B5EF4-FFF2-40B4-BE49-F238E27FC236}">
                  <a16:creationId xmlns:a16="http://schemas.microsoft.com/office/drawing/2014/main" id="{A6245909-4515-46C1-BA86-71F88DA69AD8}"/>
                </a:ext>
              </a:extLst>
            </p:cNvPr>
            <p:cNvSpPr>
              <a:spLocks noChangeArrowheads="1"/>
            </p:cNvSpPr>
            <p:nvPr/>
          </p:nvSpPr>
          <p:spPr bwMode="auto">
            <a:xfrm>
              <a:off x="2557" y="2544"/>
              <a:ext cx="92" cy="173"/>
            </a:xfrm>
            <a:prstGeom prst="upDownArrow">
              <a:avLst>
                <a:gd name="adj1" fmla="val 50000"/>
                <a:gd name="adj2" fmla="val 37609"/>
              </a:avLst>
            </a:prstGeom>
            <a:solidFill>
              <a:srgbClr val="FFFFFF"/>
            </a:solidFill>
            <a:ln w="9525">
              <a:solidFill>
                <a:srgbClr val="000000"/>
              </a:solidFill>
              <a:miter lim="800000"/>
              <a:headEnd/>
              <a:tailE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66938" name="AutoShape 38">
              <a:extLst>
                <a:ext uri="{FF2B5EF4-FFF2-40B4-BE49-F238E27FC236}">
                  <a16:creationId xmlns:a16="http://schemas.microsoft.com/office/drawing/2014/main" id="{032D74D7-0868-4CC2-9F4D-6418F7CD089F}"/>
                </a:ext>
              </a:extLst>
            </p:cNvPr>
            <p:cNvSpPr>
              <a:spLocks noChangeArrowheads="1"/>
            </p:cNvSpPr>
            <p:nvPr/>
          </p:nvSpPr>
          <p:spPr bwMode="auto">
            <a:xfrm>
              <a:off x="3805" y="2553"/>
              <a:ext cx="92" cy="172"/>
            </a:xfrm>
            <a:prstGeom prst="upDownArrow">
              <a:avLst>
                <a:gd name="adj1" fmla="val 50000"/>
                <a:gd name="adj2" fmla="val 37391"/>
              </a:avLst>
            </a:prstGeom>
            <a:solidFill>
              <a:srgbClr val="FFFFFF"/>
            </a:solidFill>
            <a:ln w="9525">
              <a:solidFill>
                <a:srgbClr val="000000"/>
              </a:solidFill>
              <a:miter lim="800000"/>
              <a:headEnd/>
              <a:tailE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endParaRPr lang="zh-CN" altLang="en-US" sz="2800" b="1" i="1" u="sng">
                <a:latin typeface="Tahoma" panose="020B0604030504040204" pitchFamily="34" charset="0"/>
              </a:endParaRPr>
            </a:p>
          </p:txBody>
        </p:sp>
        <p:sp>
          <p:nvSpPr>
            <p:cNvPr id="166939" name="Rectangle 39">
              <a:extLst>
                <a:ext uri="{FF2B5EF4-FFF2-40B4-BE49-F238E27FC236}">
                  <a16:creationId xmlns:a16="http://schemas.microsoft.com/office/drawing/2014/main" id="{89790CE7-8CF8-4C23-8024-983D7CD5A70D}"/>
                </a:ext>
              </a:extLst>
            </p:cNvPr>
            <p:cNvSpPr>
              <a:spLocks noChangeArrowheads="1"/>
            </p:cNvSpPr>
            <p:nvPr/>
          </p:nvSpPr>
          <p:spPr bwMode="auto">
            <a:xfrm>
              <a:off x="2781" y="2279"/>
              <a:ext cx="783" cy="182"/>
            </a:xfrm>
            <a:prstGeom prst="rect">
              <a:avLst/>
            </a:prstGeom>
            <a:solidFill>
              <a:srgbClr val="CCFFFF"/>
            </a:solidFill>
            <a:ln w="9525">
              <a:solidFill>
                <a:srgbClr val="FFFFFF"/>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a:latin typeface="Times New Roman" panose="02020603050405020304" pitchFamily="18" charset="0"/>
                </a:rPr>
                <a:t>局部</a:t>
              </a:r>
              <a:r>
                <a:rPr lang="en-US" altLang="zh-CN" sz="1400">
                  <a:latin typeface="Times New Roman" panose="02020603050405020304" pitchFamily="18" charset="0"/>
                </a:rPr>
                <a:t>I/O</a:t>
              </a:r>
              <a:r>
                <a:rPr lang="zh-CN" altLang="en-US" sz="1400">
                  <a:latin typeface="Times New Roman" panose="02020603050405020304" pitchFamily="18" charset="0"/>
                </a:rPr>
                <a:t>总线</a:t>
              </a:r>
            </a:p>
          </p:txBody>
        </p:sp>
        <p:sp>
          <p:nvSpPr>
            <p:cNvPr id="166940" name="Rectangle 40">
              <a:extLst>
                <a:ext uri="{FF2B5EF4-FFF2-40B4-BE49-F238E27FC236}">
                  <a16:creationId xmlns:a16="http://schemas.microsoft.com/office/drawing/2014/main" id="{EE35A842-7F35-4F5A-86AA-EBB90202C529}"/>
                </a:ext>
              </a:extLst>
            </p:cNvPr>
            <p:cNvSpPr>
              <a:spLocks noChangeArrowheads="1"/>
            </p:cNvSpPr>
            <p:nvPr/>
          </p:nvSpPr>
          <p:spPr bwMode="auto">
            <a:xfrm>
              <a:off x="3044" y="2826"/>
              <a:ext cx="383" cy="19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a:t>
              </a:r>
            </a:p>
          </p:txBody>
        </p:sp>
        <p:sp>
          <p:nvSpPr>
            <p:cNvPr id="166941" name="Rectangle 41">
              <a:extLst>
                <a:ext uri="{FF2B5EF4-FFF2-40B4-BE49-F238E27FC236}">
                  <a16:creationId xmlns:a16="http://schemas.microsoft.com/office/drawing/2014/main" id="{BDDC8580-1253-42EA-906E-422BA05C47A8}"/>
                </a:ext>
              </a:extLst>
            </p:cNvPr>
            <p:cNvSpPr>
              <a:spLocks noChangeArrowheads="1"/>
            </p:cNvSpPr>
            <p:nvPr/>
          </p:nvSpPr>
          <p:spPr bwMode="auto">
            <a:xfrm>
              <a:off x="0" y="494"/>
              <a:ext cx="546" cy="19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主</a:t>
              </a:r>
              <a:r>
                <a:rPr lang="en-US" altLang="zh-CN" sz="1400">
                  <a:latin typeface="Times New Roman" panose="02020603050405020304" pitchFamily="18" charset="0"/>
                </a:rPr>
                <a:t>CPU</a:t>
              </a:r>
            </a:p>
          </p:txBody>
        </p:sp>
        <p:sp>
          <p:nvSpPr>
            <p:cNvPr id="166942" name="Rectangle 42">
              <a:extLst>
                <a:ext uri="{FF2B5EF4-FFF2-40B4-BE49-F238E27FC236}">
                  <a16:creationId xmlns:a16="http://schemas.microsoft.com/office/drawing/2014/main" id="{BEF30661-5113-4A2E-830E-CF61896EEB1A}"/>
                </a:ext>
              </a:extLst>
            </p:cNvPr>
            <p:cNvSpPr>
              <a:spLocks noChangeArrowheads="1"/>
            </p:cNvSpPr>
            <p:nvPr/>
          </p:nvSpPr>
          <p:spPr bwMode="auto">
            <a:xfrm>
              <a:off x="30" y="1497"/>
              <a:ext cx="508" cy="22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内存</a:t>
              </a:r>
            </a:p>
          </p:txBody>
        </p:sp>
        <p:sp>
          <p:nvSpPr>
            <p:cNvPr id="166943" name="Line 43">
              <a:extLst>
                <a:ext uri="{FF2B5EF4-FFF2-40B4-BE49-F238E27FC236}">
                  <a16:creationId xmlns:a16="http://schemas.microsoft.com/office/drawing/2014/main" id="{C2A89DF7-16CD-481C-8519-EFEB4D8F72BB}"/>
                </a:ext>
              </a:extLst>
            </p:cNvPr>
            <p:cNvSpPr>
              <a:spLocks noChangeShapeType="1"/>
            </p:cNvSpPr>
            <p:nvPr/>
          </p:nvSpPr>
          <p:spPr bwMode="auto">
            <a:xfrm>
              <a:off x="547" y="1550"/>
              <a:ext cx="13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44" name="Line 44">
              <a:extLst>
                <a:ext uri="{FF2B5EF4-FFF2-40B4-BE49-F238E27FC236}">
                  <a16:creationId xmlns:a16="http://schemas.microsoft.com/office/drawing/2014/main" id="{B66096BB-8A0D-43E6-A1D6-914FE012F9E5}"/>
                </a:ext>
              </a:extLst>
            </p:cNvPr>
            <p:cNvSpPr>
              <a:spLocks noChangeShapeType="1"/>
            </p:cNvSpPr>
            <p:nvPr/>
          </p:nvSpPr>
          <p:spPr bwMode="auto">
            <a:xfrm>
              <a:off x="677" y="327"/>
              <a:ext cx="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45" name="Line 45">
              <a:extLst>
                <a:ext uri="{FF2B5EF4-FFF2-40B4-BE49-F238E27FC236}">
                  <a16:creationId xmlns:a16="http://schemas.microsoft.com/office/drawing/2014/main" id="{E2F93DE8-5DAA-4C41-BF23-991ABE735818}"/>
                </a:ext>
              </a:extLst>
            </p:cNvPr>
            <p:cNvSpPr>
              <a:spLocks noChangeShapeType="1"/>
            </p:cNvSpPr>
            <p:nvPr/>
          </p:nvSpPr>
          <p:spPr bwMode="auto">
            <a:xfrm>
              <a:off x="824" y="327"/>
              <a:ext cx="0" cy="24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46" name="Line 46">
              <a:extLst>
                <a:ext uri="{FF2B5EF4-FFF2-40B4-BE49-F238E27FC236}">
                  <a16:creationId xmlns:a16="http://schemas.microsoft.com/office/drawing/2014/main" id="{197D313E-0DBB-436C-B760-47D81235BEB0}"/>
                </a:ext>
              </a:extLst>
            </p:cNvPr>
            <p:cNvSpPr>
              <a:spLocks noChangeShapeType="1"/>
            </p:cNvSpPr>
            <p:nvPr/>
          </p:nvSpPr>
          <p:spPr bwMode="auto">
            <a:xfrm>
              <a:off x="677" y="327"/>
              <a:ext cx="0" cy="122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47" name="Line 47">
              <a:extLst>
                <a:ext uri="{FF2B5EF4-FFF2-40B4-BE49-F238E27FC236}">
                  <a16:creationId xmlns:a16="http://schemas.microsoft.com/office/drawing/2014/main" id="{F95A81B6-0BAC-4F76-8312-122CBF83ED8A}"/>
                </a:ext>
              </a:extLst>
            </p:cNvPr>
            <p:cNvSpPr>
              <a:spLocks noChangeShapeType="1"/>
            </p:cNvSpPr>
            <p:nvPr/>
          </p:nvSpPr>
          <p:spPr bwMode="auto">
            <a:xfrm>
              <a:off x="538" y="1656"/>
              <a:ext cx="1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48" name="Line 48">
              <a:extLst>
                <a:ext uri="{FF2B5EF4-FFF2-40B4-BE49-F238E27FC236}">
                  <a16:creationId xmlns:a16="http://schemas.microsoft.com/office/drawing/2014/main" id="{A1E38140-C9FE-47C8-85D6-8C4502CC4B06}"/>
                </a:ext>
              </a:extLst>
            </p:cNvPr>
            <p:cNvSpPr>
              <a:spLocks noChangeShapeType="1"/>
            </p:cNvSpPr>
            <p:nvPr/>
          </p:nvSpPr>
          <p:spPr bwMode="auto">
            <a:xfrm>
              <a:off x="685" y="2811"/>
              <a:ext cx="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49" name="Line 49">
              <a:extLst>
                <a:ext uri="{FF2B5EF4-FFF2-40B4-BE49-F238E27FC236}">
                  <a16:creationId xmlns:a16="http://schemas.microsoft.com/office/drawing/2014/main" id="{0D3E4FE9-0AFB-419F-AA84-C79B9FB8CF57}"/>
                </a:ext>
              </a:extLst>
            </p:cNvPr>
            <p:cNvSpPr>
              <a:spLocks noChangeShapeType="1"/>
            </p:cNvSpPr>
            <p:nvPr/>
          </p:nvSpPr>
          <p:spPr bwMode="auto">
            <a:xfrm>
              <a:off x="677" y="1656"/>
              <a:ext cx="0" cy="11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50" name="Line 50">
              <a:extLst>
                <a:ext uri="{FF2B5EF4-FFF2-40B4-BE49-F238E27FC236}">
                  <a16:creationId xmlns:a16="http://schemas.microsoft.com/office/drawing/2014/main" id="{34847065-616F-41D1-9D10-D898E82772B4}"/>
                </a:ext>
              </a:extLst>
            </p:cNvPr>
            <p:cNvSpPr>
              <a:spLocks noChangeShapeType="1"/>
            </p:cNvSpPr>
            <p:nvPr/>
          </p:nvSpPr>
          <p:spPr bwMode="auto">
            <a:xfrm>
              <a:off x="824" y="585"/>
              <a:ext cx="28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51" name="Line 51">
              <a:extLst>
                <a:ext uri="{FF2B5EF4-FFF2-40B4-BE49-F238E27FC236}">
                  <a16:creationId xmlns:a16="http://schemas.microsoft.com/office/drawing/2014/main" id="{A5DDD2C7-B9A8-4CB9-A652-B75A11F4C30D}"/>
                </a:ext>
              </a:extLst>
            </p:cNvPr>
            <p:cNvSpPr>
              <a:spLocks noChangeShapeType="1"/>
            </p:cNvSpPr>
            <p:nvPr/>
          </p:nvSpPr>
          <p:spPr bwMode="auto">
            <a:xfrm>
              <a:off x="824" y="1550"/>
              <a:ext cx="3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52" name="Line 52">
              <a:extLst>
                <a:ext uri="{FF2B5EF4-FFF2-40B4-BE49-F238E27FC236}">
                  <a16:creationId xmlns:a16="http://schemas.microsoft.com/office/drawing/2014/main" id="{8E046353-F508-4988-A575-C1F9EF255F08}"/>
                </a:ext>
              </a:extLst>
            </p:cNvPr>
            <p:cNvSpPr>
              <a:spLocks noChangeShapeType="1"/>
            </p:cNvSpPr>
            <p:nvPr/>
          </p:nvSpPr>
          <p:spPr bwMode="auto">
            <a:xfrm>
              <a:off x="824" y="2530"/>
              <a:ext cx="2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53" name="Rectangle 53">
              <a:extLst>
                <a:ext uri="{FF2B5EF4-FFF2-40B4-BE49-F238E27FC236}">
                  <a16:creationId xmlns:a16="http://schemas.microsoft.com/office/drawing/2014/main" id="{2FCD3E63-4062-4A40-B148-888239E1ED90}"/>
                </a:ext>
              </a:extLst>
            </p:cNvPr>
            <p:cNvSpPr>
              <a:spLocks noChangeArrowheads="1"/>
            </p:cNvSpPr>
            <p:nvPr/>
          </p:nvSpPr>
          <p:spPr bwMode="auto">
            <a:xfrm>
              <a:off x="848" y="0"/>
              <a:ext cx="881" cy="213"/>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存储管理部件</a:t>
              </a:r>
            </a:p>
          </p:txBody>
        </p:sp>
        <p:sp>
          <p:nvSpPr>
            <p:cNvPr id="166954" name="Line 54">
              <a:extLst>
                <a:ext uri="{FF2B5EF4-FFF2-40B4-BE49-F238E27FC236}">
                  <a16:creationId xmlns:a16="http://schemas.microsoft.com/office/drawing/2014/main" id="{4EC52798-BDD3-4491-B24A-B07BC7C7C6EA}"/>
                </a:ext>
              </a:extLst>
            </p:cNvPr>
            <p:cNvSpPr>
              <a:spLocks noChangeShapeType="1"/>
            </p:cNvSpPr>
            <p:nvPr/>
          </p:nvSpPr>
          <p:spPr bwMode="auto">
            <a:xfrm flipV="1">
              <a:off x="245" y="107"/>
              <a:ext cx="0" cy="387"/>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55" name="Line 55">
              <a:extLst>
                <a:ext uri="{FF2B5EF4-FFF2-40B4-BE49-F238E27FC236}">
                  <a16:creationId xmlns:a16="http://schemas.microsoft.com/office/drawing/2014/main" id="{F05434B7-E310-4A8F-AECB-8A06C915E5A3}"/>
                </a:ext>
              </a:extLst>
            </p:cNvPr>
            <p:cNvSpPr>
              <a:spLocks noChangeShapeType="1"/>
            </p:cNvSpPr>
            <p:nvPr/>
          </p:nvSpPr>
          <p:spPr bwMode="auto">
            <a:xfrm>
              <a:off x="245" y="98"/>
              <a:ext cx="603"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56" name="Line 56">
              <a:extLst>
                <a:ext uri="{FF2B5EF4-FFF2-40B4-BE49-F238E27FC236}">
                  <a16:creationId xmlns:a16="http://schemas.microsoft.com/office/drawing/2014/main" id="{8D89B907-7348-499D-B880-263C053C2754}"/>
                </a:ext>
              </a:extLst>
            </p:cNvPr>
            <p:cNvSpPr>
              <a:spLocks noChangeShapeType="1"/>
            </p:cNvSpPr>
            <p:nvPr/>
          </p:nvSpPr>
          <p:spPr bwMode="auto">
            <a:xfrm>
              <a:off x="905" y="213"/>
              <a:ext cx="0" cy="2089"/>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57" name="Line 57">
              <a:extLst>
                <a:ext uri="{FF2B5EF4-FFF2-40B4-BE49-F238E27FC236}">
                  <a16:creationId xmlns:a16="http://schemas.microsoft.com/office/drawing/2014/main" id="{8FDE8325-1BB3-45CD-B3D7-4F1F7D654A4F}"/>
                </a:ext>
              </a:extLst>
            </p:cNvPr>
            <p:cNvSpPr>
              <a:spLocks noChangeShapeType="1"/>
            </p:cNvSpPr>
            <p:nvPr/>
          </p:nvSpPr>
          <p:spPr bwMode="auto">
            <a:xfrm>
              <a:off x="905" y="2309"/>
              <a:ext cx="636"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58" name="Line 58">
              <a:extLst>
                <a:ext uri="{FF2B5EF4-FFF2-40B4-BE49-F238E27FC236}">
                  <a16:creationId xmlns:a16="http://schemas.microsoft.com/office/drawing/2014/main" id="{9C62A587-C84F-4E26-9599-3451EEBD19FB}"/>
                </a:ext>
              </a:extLst>
            </p:cNvPr>
            <p:cNvSpPr>
              <a:spLocks noChangeShapeType="1"/>
            </p:cNvSpPr>
            <p:nvPr/>
          </p:nvSpPr>
          <p:spPr bwMode="auto">
            <a:xfrm>
              <a:off x="1549" y="2309"/>
              <a:ext cx="0" cy="114"/>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59" name="Line 59">
              <a:extLst>
                <a:ext uri="{FF2B5EF4-FFF2-40B4-BE49-F238E27FC236}">
                  <a16:creationId xmlns:a16="http://schemas.microsoft.com/office/drawing/2014/main" id="{A8BAD149-E412-419A-B0BE-70C1F044A47F}"/>
                </a:ext>
              </a:extLst>
            </p:cNvPr>
            <p:cNvSpPr>
              <a:spLocks noChangeShapeType="1"/>
            </p:cNvSpPr>
            <p:nvPr/>
          </p:nvSpPr>
          <p:spPr bwMode="auto">
            <a:xfrm>
              <a:off x="1533" y="213"/>
              <a:ext cx="0" cy="274"/>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60" name="Line 60">
              <a:extLst>
                <a:ext uri="{FF2B5EF4-FFF2-40B4-BE49-F238E27FC236}">
                  <a16:creationId xmlns:a16="http://schemas.microsoft.com/office/drawing/2014/main" id="{46EBD800-353F-43F8-B18B-67B3150FE56D}"/>
                </a:ext>
              </a:extLst>
            </p:cNvPr>
            <p:cNvSpPr>
              <a:spLocks noChangeShapeType="1"/>
            </p:cNvSpPr>
            <p:nvPr/>
          </p:nvSpPr>
          <p:spPr bwMode="auto">
            <a:xfrm>
              <a:off x="1541" y="1321"/>
              <a:ext cx="0" cy="115"/>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61" name="Line 61">
              <a:extLst>
                <a:ext uri="{FF2B5EF4-FFF2-40B4-BE49-F238E27FC236}">
                  <a16:creationId xmlns:a16="http://schemas.microsoft.com/office/drawing/2014/main" id="{0CE8BE20-C84D-4DDC-B51B-619F0DE6FF9B}"/>
                </a:ext>
              </a:extLst>
            </p:cNvPr>
            <p:cNvSpPr>
              <a:spLocks noChangeShapeType="1"/>
            </p:cNvSpPr>
            <p:nvPr/>
          </p:nvSpPr>
          <p:spPr bwMode="auto">
            <a:xfrm flipH="1">
              <a:off x="1019" y="1314"/>
              <a:ext cx="522"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62" name="Line 62">
              <a:extLst>
                <a:ext uri="{FF2B5EF4-FFF2-40B4-BE49-F238E27FC236}">
                  <a16:creationId xmlns:a16="http://schemas.microsoft.com/office/drawing/2014/main" id="{857FFCAE-DD88-4097-ACA9-BD440D1E3FD7}"/>
                </a:ext>
              </a:extLst>
            </p:cNvPr>
            <p:cNvSpPr>
              <a:spLocks noChangeShapeType="1"/>
            </p:cNvSpPr>
            <p:nvPr/>
          </p:nvSpPr>
          <p:spPr bwMode="auto">
            <a:xfrm flipV="1">
              <a:off x="1019" y="213"/>
              <a:ext cx="0" cy="1101"/>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63" name="Rectangle 63">
              <a:extLst>
                <a:ext uri="{FF2B5EF4-FFF2-40B4-BE49-F238E27FC236}">
                  <a16:creationId xmlns:a16="http://schemas.microsoft.com/office/drawing/2014/main" id="{FF9C9EF4-5230-4FD9-92C0-EEC2E3DF378A}"/>
                </a:ext>
              </a:extLst>
            </p:cNvPr>
            <p:cNvSpPr>
              <a:spLocks noChangeArrowheads="1"/>
            </p:cNvSpPr>
            <p:nvPr/>
          </p:nvSpPr>
          <p:spPr bwMode="auto">
            <a:xfrm>
              <a:off x="1509" y="3200"/>
              <a:ext cx="2433" cy="30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600">
                  <a:latin typeface="宋体" panose="02010600030101010101" pitchFamily="2" charset="-122"/>
                </a:rPr>
                <a:t>图</a:t>
              </a:r>
              <a:r>
                <a:rPr lang="en-US" altLang="zh-CN" sz="1600">
                  <a:latin typeface="宋体" panose="02010600030101010101" pitchFamily="2" charset="-122"/>
                </a:rPr>
                <a:t>7.39  </a:t>
              </a:r>
              <a:r>
                <a:rPr lang="zh-CN" altLang="en-US" sz="1600">
                  <a:latin typeface="宋体" panose="02010600030101010101" pitchFamily="2" charset="-122"/>
                </a:rPr>
                <a:t>具有通道的计算机系统结构图</a:t>
              </a:r>
              <a:endParaRPr lang="zh-CN" altLang="en-US" sz="1600">
                <a:latin typeface="Times New Roman" panose="02020603050405020304" pitchFamily="18" charset="0"/>
              </a:endParaRPr>
            </a:p>
          </p:txBody>
        </p:sp>
      </p:gr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DAFFB62A-8C8D-4560-80E2-070572C7C784}"/>
              </a:ext>
            </a:extLst>
          </p:cNvPr>
          <p:cNvSpPr>
            <a:spLocks noGrp="1" noChangeArrowheads="1"/>
          </p:cNvSpPr>
          <p:nvPr>
            <p:ph type="title"/>
          </p:nvPr>
        </p:nvSpPr>
        <p:spPr/>
        <p:txBody>
          <a:bodyPr/>
          <a:lstStyle/>
          <a:p>
            <a:pPr algn="l" eaLnBrk="1" hangingPunct="1"/>
            <a:r>
              <a:rPr lang="zh-CN" altLang="en-US"/>
              <a:t>题</a:t>
            </a:r>
            <a:r>
              <a:rPr lang="en-US" altLang="zh-CN"/>
              <a:t>16 </a:t>
            </a:r>
          </a:p>
        </p:txBody>
      </p:sp>
      <p:sp>
        <p:nvSpPr>
          <p:cNvPr id="167939" name="Rectangle 3">
            <a:extLst>
              <a:ext uri="{FF2B5EF4-FFF2-40B4-BE49-F238E27FC236}">
                <a16:creationId xmlns:a16="http://schemas.microsoft.com/office/drawing/2014/main" id="{C79A8FB4-DEAA-42B3-AEF4-D508B706D535}"/>
              </a:ext>
            </a:extLst>
          </p:cNvPr>
          <p:cNvSpPr>
            <a:spLocks noGrp="1" noChangeArrowheads="1"/>
          </p:cNvSpPr>
          <p:nvPr>
            <p:ph type="body" idx="1"/>
          </p:nvPr>
        </p:nvSpPr>
        <p:spPr>
          <a:xfrm>
            <a:off x="395288" y="1125538"/>
            <a:ext cx="8443912" cy="5257800"/>
          </a:xfrm>
          <a:noFill/>
        </p:spPr>
        <p:txBody>
          <a:bodyPr/>
          <a:lstStyle/>
          <a:p>
            <a:pPr eaLnBrk="1" hangingPunct="1"/>
            <a:r>
              <a:rPr lang="zh-CN" altLang="en-US" b="1"/>
              <a:t>通道：</a:t>
            </a:r>
            <a:r>
              <a:rPr lang="zh-CN" altLang="en-US"/>
              <a:t>可以实现对外设的统一管理和外设与内存之间的数据传送，大大提高了</a:t>
            </a:r>
            <a:r>
              <a:rPr lang="en-US" altLang="zh-CN"/>
              <a:t>CPU</a:t>
            </a:r>
            <a:r>
              <a:rPr lang="zh-CN" altLang="en-US"/>
              <a:t>的工作效率。</a:t>
            </a:r>
          </a:p>
          <a:p>
            <a:pPr eaLnBrk="1" hangingPunct="1"/>
            <a:r>
              <a:rPr lang="en-US" altLang="zh-CN" b="1">
                <a:latin typeface="Times New Roman" panose="02020603050405020304" pitchFamily="18" charset="0"/>
              </a:rPr>
              <a:t>DMA</a:t>
            </a:r>
            <a:r>
              <a:rPr lang="zh-CN" altLang="en-US" b="1">
                <a:latin typeface="Times New Roman" panose="02020603050405020304" pitchFamily="18" charset="0"/>
              </a:rPr>
              <a:t>：</a:t>
            </a:r>
            <a:r>
              <a:rPr lang="zh-CN" altLang="en-US"/>
              <a:t>数据传送速率很高，传送速率仅受到内存访问时间的限制。需要更多硬件，适用于内存与高速外设之间大批数据交换的场合。</a:t>
            </a:r>
          </a:p>
          <a:p>
            <a:pPr eaLnBrk="1" hangingPunct="1"/>
            <a:r>
              <a:rPr lang="zh-CN" altLang="en-US" b="1"/>
              <a:t>中断：</a:t>
            </a:r>
            <a:r>
              <a:rPr lang="zh-CN" altLang="en-US"/>
              <a:t>一般适用于随机出现的服务，一旦提出要求应立即执行，节省</a:t>
            </a:r>
            <a:r>
              <a:rPr lang="en-US" altLang="zh-CN"/>
              <a:t>CPU</a:t>
            </a:r>
            <a:r>
              <a:rPr lang="zh-CN" altLang="en-US"/>
              <a:t>时间开销。</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4">
            <a:extLst>
              <a:ext uri="{FF2B5EF4-FFF2-40B4-BE49-F238E27FC236}">
                <a16:creationId xmlns:a16="http://schemas.microsoft.com/office/drawing/2014/main" id="{8F71C9A3-EE87-402A-82C2-9B7C5E45035A}"/>
              </a:ext>
            </a:extLst>
          </p:cNvPr>
          <p:cNvSpPr>
            <a:spLocks noChangeArrowheads="1"/>
          </p:cNvSpPr>
          <p:nvPr/>
        </p:nvSpPr>
        <p:spPr bwMode="auto">
          <a:xfrm>
            <a:off x="1041400" y="9032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GB" altLang="zh-CN" sz="2400">
              <a:latin typeface="Times" panose="02020603050405020304" pitchFamily="18" charset="0"/>
            </a:endParaRPr>
          </a:p>
        </p:txBody>
      </p:sp>
      <p:pic>
        <p:nvPicPr>
          <p:cNvPr id="168963" name="Picture 2">
            <a:extLst>
              <a:ext uri="{FF2B5EF4-FFF2-40B4-BE49-F238E27FC236}">
                <a16:creationId xmlns:a16="http://schemas.microsoft.com/office/drawing/2014/main" id="{62D97091-EA0D-46D6-989E-5037C56D0AAF}"/>
              </a:ext>
            </a:extLst>
          </p:cNvPr>
          <p:cNvPicPr>
            <a:picLocks noChangeAspect="1" noChangeArrowheads="1"/>
          </p:cNvPicPr>
          <p:nvPr/>
        </p:nvPicPr>
        <p:blipFill>
          <a:blip r:embed="rId3">
            <a:lum bright="-52000" contrast="66000"/>
            <a:extLst>
              <a:ext uri="{28A0092B-C50C-407E-A947-70E740481C1C}">
                <a14:useLocalDpi xmlns:a14="http://schemas.microsoft.com/office/drawing/2010/main" val="0"/>
              </a:ext>
            </a:extLst>
          </a:blip>
          <a:srcRect l="1503" t="1613" r="1503" b="74815"/>
          <a:stretch>
            <a:fillRect/>
          </a:stretch>
        </p:blipFill>
        <p:spPr bwMode="auto">
          <a:xfrm>
            <a:off x="0" y="0"/>
            <a:ext cx="91440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pic>
        <p:nvPicPr>
          <p:cNvPr id="168964" name="Picture 11" descr="C:\Users\pf\Desktop\atomium2.jpg">
            <a:extLst>
              <a:ext uri="{FF2B5EF4-FFF2-40B4-BE49-F238E27FC236}">
                <a16:creationId xmlns:a16="http://schemas.microsoft.com/office/drawing/2014/main" id="{A654CA9E-C804-4F9E-B870-EC881217F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3670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5" name="Picture 5">
            <a:extLst>
              <a:ext uri="{FF2B5EF4-FFF2-40B4-BE49-F238E27FC236}">
                <a16:creationId xmlns:a16="http://schemas.microsoft.com/office/drawing/2014/main" id="{B4356089-EB6C-4893-ACAA-39072284D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3126" t="17950" r="9375" b="38589"/>
          <a:stretch>
            <a:fillRect/>
          </a:stretch>
        </p:blipFill>
        <p:spPr bwMode="auto">
          <a:xfrm>
            <a:off x="1500188" y="0"/>
            <a:ext cx="1546225"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
        <p:nvSpPr>
          <p:cNvPr id="168966" name="Rectangle 10">
            <a:extLst>
              <a:ext uri="{FF2B5EF4-FFF2-40B4-BE49-F238E27FC236}">
                <a16:creationId xmlns:a16="http://schemas.microsoft.com/office/drawing/2014/main" id="{38D70564-0376-4615-A5D2-0C9B52BE4E50}"/>
              </a:ext>
            </a:extLst>
          </p:cNvPr>
          <p:cNvSpPr>
            <a:spLocks noChangeArrowheads="1"/>
          </p:cNvSpPr>
          <p:nvPr/>
        </p:nvSpPr>
        <p:spPr bwMode="auto">
          <a:xfrm>
            <a:off x="1835150" y="2781300"/>
            <a:ext cx="5462588"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sz="8000">
                <a:solidFill>
                  <a:srgbClr val="E41048"/>
                </a:solidFill>
                <a:ea typeface="华文彩云" panose="02010800040101010101" pitchFamily="2" charset="-122"/>
              </a:rPr>
              <a:t>谢谢！</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BA84E81-A764-48EF-B06D-CC5DDA91BF51}"/>
              </a:ext>
            </a:extLst>
          </p:cNvPr>
          <p:cNvSpPr>
            <a:spLocks noChangeArrowheads="1"/>
          </p:cNvSpPr>
          <p:nvPr/>
        </p:nvSpPr>
        <p:spPr bwMode="auto">
          <a:xfrm>
            <a:off x="3706813" y="2346325"/>
            <a:ext cx="720725" cy="469900"/>
          </a:xfrm>
          <a:prstGeom prst="rect">
            <a:avLst/>
          </a:prstGeom>
          <a:solidFill>
            <a:srgbClr val="F4F92D"/>
          </a:solidFill>
          <a:ln w="12700" cap="sq">
            <a:solidFill>
              <a:srgbClr val="003300"/>
            </a:solidFill>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003300"/>
                </a:solidFill>
                <a:ea typeface="楷体_GB2312" pitchFamily="49" charset="-122"/>
              </a:rPr>
              <a:t>A</a:t>
            </a:r>
          </a:p>
        </p:txBody>
      </p:sp>
      <p:sp>
        <p:nvSpPr>
          <p:cNvPr id="31747" name="Text Box 3">
            <a:extLst>
              <a:ext uri="{FF2B5EF4-FFF2-40B4-BE49-F238E27FC236}">
                <a16:creationId xmlns:a16="http://schemas.microsoft.com/office/drawing/2014/main" id="{9F578185-1F11-4357-B502-B592390E5A06}"/>
              </a:ext>
            </a:extLst>
          </p:cNvPr>
          <p:cNvSpPr txBox="1">
            <a:spLocks noChangeArrowheads="1"/>
          </p:cNvSpPr>
          <p:nvPr/>
        </p:nvSpPr>
        <p:spPr bwMode="auto">
          <a:xfrm>
            <a:off x="3563938" y="1844675"/>
            <a:ext cx="1009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3300"/>
                </a:solidFill>
                <a:ea typeface="楷体_GB2312" pitchFamily="49" charset="-122"/>
              </a:rPr>
              <a:t>指令</a:t>
            </a:r>
          </a:p>
        </p:txBody>
      </p:sp>
      <p:sp>
        <p:nvSpPr>
          <p:cNvPr id="31748" name="Rectangle 4">
            <a:extLst>
              <a:ext uri="{FF2B5EF4-FFF2-40B4-BE49-F238E27FC236}">
                <a16:creationId xmlns:a16="http://schemas.microsoft.com/office/drawing/2014/main" id="{23ACB610-79B4-468D-AE17-D932B962A6AD}"/>
              </a:ext>
            </a:extLst>
          </p:cNvPr>
          <p:cNvSpPr>
            <a:spLocks noChangeArrowheads="1"/>
          </p:cNvSpPr>
          <p:nvPr/>
        </p:nvSpPr>
        <p:spPr bwMode="auto">
          <a:xfrm>
            <a:off x="6946900" y="1989138"/>
            <a:ext cx="936625" cy="360362"/>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49" name="Rectangle 5">
            <a:extLst>
              <a:ext uri="{FF2B5EF4-FFF2-40B4-BE49-F238E27FC236}">
                <a16:creationId xmlns:a16="http://schemas.microsoft.com/office/drawing/2014/main" id="{B818FE12-0C4B-47D6-8985-13C867313841}"/>
              </a:ext>
            </a:extLst>
          </p:cNvPr>
          <p:cNvSpPr>
            <a:spLocks noChangeArrowheads="1"/>
          </p:cNvSpPr>
          <p:nvPr/>
        </p:nvSpPr>
        <p:spPr bwMode="auto">
          <a:xfrm>
            <a:off x="6946900" y="2420938"/>
            <a:ext cx="936625" cy="360362"/>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0" name="Rectangle 6">
            <a:extLst>
              <a:ext uri="{FF2B5EF4-FFF2-40B4-BE49-F238E27FC236}">
                <a16:creationId xmlns:a16="http://schemas.microsoft.com/office/drawing/2014/main" id="{CCA38960-7221-4BDA-9D86-387893F0BA10}"/>
              </a:ext>
            </a:extLst>
          </p:cNvPr>
          <p:cNvSpPr>
            <a:spLocks noChangeArrowheads="1"/>
          </p:cNvSpPr>
          <p:nvPr/>
        </p:nvSpPr>
        <p:spPr bwMode="auto">
          <a:xfrm>
            <a:off x="6946900" y="2852738"/>
            <a:ext cx="936625" cy="360362"/>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1" name="Text Box 7">
            <a:extLst>
              <a:ext uri="{FF2B5EF4-FFF2-40B4-BE49-F238E27FC236}">
                <a16:creationId xmlns:a16="http://schemas.microsoft.com/office/drawing/2014/main" id="{C07CDAAC-C8CF-421B-9D69-48C20866CB67}"/>
              </a:ext>
            </a:extLst>
          </p:cNvPr>
          <p:cNvSpPr txBox="1">
            <a:spLocks noChangeArrowheads="1"/>
          </p:cNvSpPr>
          <p:nvPr/>
        </p:nvSpPr>
        <p:spPr bwMode="auto">
          <a:xfrm>
            <a:off x="6948488" y="1341438"/>
            <a:ext cx="1150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3300"/>
                </a:solidFill>
                <a:ea typeface="楷体_GB2312" pitchFamily="49" charset="-122"/>
              </a:rPr>
              <a:t>存储器</a:t>
            </a:r>
          </a:p>
        </p:txBody>
      </p:sp>
      <p:sp>
        <p:nvSpPr>
          <p:cNvPr id="31752" name="Rectangle 8">
            <a:extLst>
              <a:ext uri="{FF2B5EF4-FFF2-40B4-BE49-F238E27FC236}">
                <a16:creationId xmlns:a16="http://schemas.microsoft.com/office/drawing/2014/main" id="{F2D3CF7C-FC1E-4328-AF12-85DC98D1EAE6}"/>
              </a:ext>
            </a:extLst>
          </p:cNvPr>
          <p:cNvSpPr>
            <a:spLocks noChangeArrowheads="1"/>
          </p:cNvSpPr>
          <p:nvPr/>
        </p:nvSpPr>
        <p:spPr bwMode="auto">
          <a:xfrm>
            <a:off x="6946900" y="3284538"/>
            <a:ext cx="936625" cy="360362"/>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3" name="Rectangle 9">
            <a:extLst>
              <a:ext uri="{FF2B5EF4-FFF2-40B4-BE49-F238E27FC236}">
                <a16:creationId xmlns:a16="http://schemas.microsoft.com/office/drawing/2014/main" id="{645C51FD-C49A-471D-B4F3-89D4A37DFAC4}"/>
              </a:ext>
            </a:extLst>
          </p:cNvPr>
          <p:cNvSpPr>
            <a:spLocks noChangeArrowheads="1"/>
          </p:cNvSpPr>
          <p:nvPr/>
        </p:nvSpPr>
        <p:spPr bwMode="auto">
          <a:xfrm>
            <a:off x="6946900" y="3716338"/>
            <a:ext cx="936625" cy="360362"/>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4" name="Rectangle 10">
            <a:extLst>
              <a:ext uri="{FF2B5EF4-FFF2-40B4-BE49-F238E27FC236}">
                <a16:creationId xmlns:a16="http://schemas.microsoft.com/office/drawing/2014/main" id="{9DC4BA5F-0498-4D1D-A23E-8CF2558E322D}"/>
              </a:ext>
            </a:extLst>
          </p:cNvPr>
          <p:cNvSpPr>
            <a:spLocks noChangeArrowheads="1"/>
          </p:cNvSpPr>
          <p:nvPr/>
        </p:nvSpPr>
        <p:spPr bwMode="auto">
          <a:xfrm>
            <a:off x="6948488" y="4125913"/>
            <a:ext cx="935037" cy="409575"/>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b="1">
              <a:solidFill>
                <a:schemeClr val="bg1"/>
              </a:solidFill>
              <a:ea typeface="楷体_GB2312" pitchFamily="49" charset="-122"/>
            </a:endParaRPr>
          </a:p>
        </p:txBody>
      </p:sp>
      <p:sp>
        <p:nvSpPr>
          <p:cNvPr id="31755" name="Rectangle 11">
            <a:extLst>
              <a:ext uri="{FF2B5EF4-FFF2-40B4-BE49-F238E27FC236}">
                <a16:creationId xmlns:a16="http://schemas.microsoft.com/office/drawing/2014/main" id="{786C39FB-0BEA-4277-8714-AB8D15D2462A}"/>
              </a:ext>
            </a:extLst>
          </p:cNvPr>
          <p:cNvSpPr>
            <a:spLocks noChangeArrowheads="1"/>
          </p:cNvSpPr>
          <p:nvPr/>
        </p:nvSpPr>
        <p:spPr bwMode="auto">
          <a:xfrm>
            <a:off x="6946900" y="4581525"/>
            <a:ext cx="936625" cy="360363"/>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6" name="Rectangle 12">
            <a:extLst>
              <a:ext uri="{FF2B5EF4-FFF2-40B4-BE49-F238E27FC236}">
                <a16:creationId xmlns:a16="http://schemas.microsoft.com/office/drawing/2014/main" id="{E4CE28D3-F3B4-4348-95FB-73DDB9B771CF}"/>
              </a:ext>
            </a:extLst>
          </p:cNvPr>
          <p:cNvSpPr>
            <a:spLocks noChangeArrowheads="1"/>
          </p:cNvSpPr>
          <p:nvPr/>
        </p:nvSpPr>
        <p:spPr bwMode="auto">
          <a:xfrm>
            <a:off x="6946900" y="5013325"/>
            <a:ext cx="936625" cy="360363"/>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7" name="Rectangle 13">
            <a:extLst>
              <a:ext uri="{FF2B5EF4-FFF2-40B4-BE49-F238E27FC236}">
                <a16:creationId xmlns:a16="http://schemas.microsoft.com/office/drawing/2014/main" id="{F6E05498-5335-409A-BA69-C8290B226A8F}"/>
              </a:ext>
            </a:extLst>
          </p:cNvPr>
          <p:cNvSpPr>
            <a:spLocks noChangeArrowheads="1"/>
          </p:cNvSpPr>
          <p:nvPr/>
        </p:nvSpPr>
        <p:spPr bwMode="auto">
          <a:xfrm>
            <a:off x="6946900" y="5445125"/>
            <a:ext cx="936625" cy="360363"/>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8" name="Rectangle 14">
            <a:extLst>
              <a:ext uri="{FF2B5EF4-FFF2-40B4-BE49-F238E27FC236}">
                <a16:creationId xmlns:a16="http://schemas.microsoft.com/office/drawing/2014/main" id="{B96BB6B8-6A86-47E4-9265-EA1879162DE8}"/>
              </a:ext>
            </a:extLst>
          </p:cNvPr>
          <p:cNvSpPr>
            <a:spLocks noChangeArrowheads="1"/>
          </p:cNvSpPr>
          <p:nvPr/>
        </p:nvSpPr>
        <p:spPr bwMode="auto">
          <a:xfrm>
            <a:off x="6946900" y="5878513"/>
            <a:ext cx="936625" cy="360362"/>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9" name="Line 15">
            <a:extLst>
              <a:ext uri="{FF2B5EF4-FFF2-40B4-BE49-F238E27FC236}">
                <a16:creationId xmlns:a16="http://schemas.microsoft.com/office/drawing/2014/main" id="{3E951034-22C0-4C8B-9DC4-E8CE1B71E236}"/>
              </a:ext>
            </a:extLst>
          </p:cNvPr>
          <p:cNvSpPr>
            <a:spLocks noChangeShapeType="1"/>
          </p:cNvSpPr>
          <p:nvPr/>
        </p:nvSpPr>
        <p:spPr bwMode="auto">
          <a:xfrm flipV="1">
            <a:off x="4498975" y="2636838"/>
            <a:ext cx="2449513" cy="1587"/>
          </a:xfrm>
          <a:prstGeom prst="line">
            <a:avLst/>
          </a:prstGeom>
          <a:noFill/>
          <a:ln w="28575" cap="sq">
            <a:solidFill>
              <a:srgbClr val="00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60" name="Text Box 16">
            <a:extLst>
              <a:ext uri="{FF2B5EF4-FFF2-40B4-BE49-F238E27FC236}">
                <a16:creationId xmlns:a16="http://schemas.microsoft.com/office/drawing/2014/main" id="{9AE7031A-08A7-4805-A0C3-90B3580924A0}"/>
              </a:ext>
            </a:extLst>
          </p:cNvPr>
          <p:cNvSpPr txBox="1">
            <a:spLocks noChangeArrowheads="1"/>
          </p:cNvSpPr>
          <p:nvPr/>
        </p:nvSpPr>
        <p:spPr bwMode="auto">
          <a:xfrm>
            <a:off x="6946900" y="2420938"/>
            <a:ext cx="936625" cy="36671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CC0000"/>
                </a:solidFill>
                <a:ea typeface="楷体_GB2312" pitchFamily="49" charset="-122"/>
              </a:rPr>
              <a:t>操作数</a:t>
            </a:r>
          </a:p>
        </p:txBody>
      </p:sp>
      <p:sp>
        <p:nvSpPr>
          <p:cNvPr id="21521" name="Text Box 17">
            <a:extLst>
              <a:ext uri="{FF2B5EF4-FFF2-40B4-BE49-F238E27FC236}">
                <a16:creationId xmlns:a16="http://schemas.microsoft.com/office/drawing/2014/main" id="{D4EA717D-C0AA-4A6C-8E87-123A25D6DB8D}"/>
              </a:ext>
            </a:extLst>
          </p:cNvPr>
          <p:cNvSpPr txBox="1">
            <a:spLocks noChangeArrowheads="1"/>
          </p:cNvSpPr>
          <p:nvPr/>
        </p:nvSpPr>
        <p:spPr bwMode="auto">
          <a:xfrm>
            <a:off x="1547813" y="2349500"/>
            <a:ext cx="2305050" cy="457200"/>
          </a:xfrm>
          <a:prstGeom prst="rect">
            <a:avLst/>
          </a:prstGeom>
          <a:noFill/>
          <a:ln w="9525">
            <a:noFill/>
            <a:miter lim="800000"/>
            <a:headEnd/>
            <a:tailEnd/>
          </a:ln>
          <a:effectLst/>
        </p:spPr>
        <p:txBody>
          <a:bodyPr>
            <a:spAutoFit/>
          </a:bodyPr>
          <a:lstStyle/>
          <a:p>
            <a:pPr>
              <a:spcBef>
                <a:spcPct val="50000"/>
              </a:spcBef>
              <a:defRPr/>
            </a:pPr>
            <a:r>
              <a:rPr lang="zh-CN" altLang="en-US" sz="2400" b="1">
                <a:solidFill>
                  <a:srgbClr val="003300"/>
                </a:solidFill>
                <a:effectLst>
                  <a:outerShdw blurRad="38100" dist="38100" dir="2700000" algn="tl">
                    <a:srgbClr val="C0C0C0"/>
                  </a:outerShdw>
                </a:effectLst>
                <a:latin typeface="Arial" charset="0"/>
                <a:ea typeface="楷体_GB2312" pitchFamily="49" charset="-122"/>
              </a:rPr>
              <a:t>直接寻址方式</a:t>
            </a:r>
            <a:r>
              <a:rPr lang="en-US" altLang="zh-CN" sz="2400" b="1">
                <a:solidFill>
                  <a:srgbClr val="003300"/>
                </a:solidFill>
                <a:effectLst>
                  <a:outerShdw blurRad="38100" dist="38100" dir="2700000" algn="tl">
                    <a:srgbClr val="C0C0C0"/>
                  </a:outerShdw>
                </a:effectLst>
                <a:latin typeface="Arial" charset="0"/>
                <a:ea typeface="楷体_GB2312" pitchFamily="49" charset="-122"/>
              </a:rPr>
              <a:t>:</a:t>
            </a:r>
          </a:p>
        </p:txBody>
      </p:sp>
      <p:sp>
        <p:nvSpPr>
          <p:cNvPr id="31762" name="Text Box 18">
            <a:extLst>
              <a:ext uri="{FF2B5EF4-FFF2-40B4-BE49-F238E27FC236}">
                <a16:creationId xmlns:a16="http://schemas.microsoft.com/office/drawing/2014/main" id="{925F84AC-7057-4ECA-9F9C-46D81341CAD8}"/>
              </a:ext>
            </a:extLst>
          </p:cNvPr>
          <p:cNvSpPr txBox="1">
            <a:spLocks noChangeArrowheads="1"/>
          </p:cNvSpPr>
          <p:nvPr/>
        </p:nvSpPr>
        <p:spPr bwMode="auto">
          <a:xfrm>
            <a:off x="6946900" y="5013325"/>
            <a:ext cx="936625" cy="3667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rgbClr val="CC0000"/>
                </a:solidFill>
                <a:ea typeface="楷体_GB2312" pitchFamily="49" charset="-122"/>
              </a:rPr>
              <a:t>操作数</a:t>
            </a:r>
          </a:p>
        </p:txBody>
      </p:sp>
      <p:sp>
        <p:nvSpPr>
          <p:cNvPr id="21523" name="Text Box 19">
            <a:extLst>
              <a:ext uri="{FF2B5EF4-FFF2-40B4-BE49-F238E27FC236}">
                <a16:creationId xmlns:a16="http://schemas.microsoft.com/office/drawing/2014/main" id="{B2309FAA-FABA-49D9-8631-838A42F954B0}"/>
              </a:ext>
            </a:extLst>
          </p:cNvPr>
          <p:cNvSpPr txBox="1">
            <a:spLocks noChangeArrowheads="1"/>
          </p:cNvSpPr>
          <p:nvPr/>
        </p:nvSpPr>
        <p:spPr bwMode="auto">
          <a:xfrm>
            <a:off x="1547813" y="4078288"/>
            <a:ext cx="2305050" cy="457200"/>
          </a:xfrm>
          <a:prstGeom prst="rect">
            <a:avLst/>
          </a:prstGeom>
          <a:noFill/>
          <a:ln w="9525">
            <a:noFill/>
            <a:miter lim="800000"/>
            <a:headEnd/>
            <a:tailEnd/>
          </a:ln>
          <a:effectLst/>
        </p:spPr>
        <p:txBody>
          <a:bodyPr>
            <a:spAutoFit/>
          </a:bodyPr>
          <a:lstStyle/>
          <a:p>
            <a:pPr>
              <a:spcBef>
                <a:spcPct val="50000"/>
              </a:spcBef>
              <a:defRPr/>
            </a:pPr>
            <a:r>
              <a:rPr lang="zh-CN" altLang="en-US" sz="2400" b="1">
                <a:solidFill>
                  <a:srgbClr val="003300"/>
                </a:solidFill>
                <a:effectLst>
                  <a:outerShdw blurRad="38100" dist="38100" dir="2700000" algn="tl">
                    <a:srgbClr val="C0C0C0"/>
                  </a:outerShdw>
                </a:effectLst>
                <a:latin typeface="Arial" charset="0"/>
                <a:ea typeface="楷体_GB2312" pitchFamily="49" charset="-122"/>
              </a:rPr>
              <a:t>间接寻址方式</a:t>
            </a:r>
            <a:r>
              <a:rPr lang="en-US" altLang="zh-CN" sz="2400" b="1">
                <a:solidFill>
                  <a:srgbClr val="003300"/>
                </a:solidFill>
                <a:effectLst>
                  <a:outerShdw blurRad="38100" dist="38100" dir="2700000" algn="tl">
                    <a:srgbClr val="C0C0C0"/>
                  </a:outerShdw>
                </a:effectLst>
                <a:latin typeface="Arial" charset="0"/>
                <a:ea typeface="楷体_GB2312" pitchFamily="49" charset="-122"/>
              </a:rPr>
              <a:t>:</a:t>
            </a:r>
          </a:p>
        </p:txBody>
      </p:sp>
      <p:sp>
        <p:nvSpPr>
          <p:cNvPr id="31764" name="Rectangle 20">
            <a:extLst>
              <a:ext uri="{FF2B5EF4-FFF2-40B4-BE49-F238E27FC236}">
                <a16:creationId xmlns:a16="http://schemas.microsoft.com/office/drawing/2014/main" id="{66362486-A1B6-44D0-87E2-5FA6C71A352F}"/>
              </a:ext>
            </a:extLst>
          </p:cNvPr>
          <p:cNvSpPr>
            <a:spLocks noChangeArrowheads="1"/>
          </p:cNvSpPr>
          <p:nvPr/>
        </p:nvSpPr>
        <p:spPr bwMode="auto">
          <a:xfrm>
            <a:off x="3708400" y="4221163"/>
            <a:ext cx="720725" cy="469900"/>
          </a:xfrm>
          <a:prstGeom prst="rect">
            <a:avLst/>
          </a:prstGeom>
          <a:solidFill>
            <a:srgbClr val="F4F92D"/>
          </a:solidFill>
          <a:ln w="12700" cap="sq">
            <a:solidFill>
              <a:srgbClr val="003300"/>
            </a:solidFill>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b="1">
                <a:solidFill>
                  <a:srgbClr val="003300"/>
                </a:solidFill>
                <a:ea typeface="楷体_GB2312" pitchFamily="49" charset="-122"/>
              </a:rPr>
              <a:t>A</a:t>
            </a:r>
          </a:p>
        </p:txBody>
      </p:sp>
      <p:sp>
        <p:nvSpPr>
          <p:cNvPr id="31765" name="Text Box 21">
            <a:extLst>
              <a:ext uri="{FF2B5EF4-FFF2-40B4-BE49-F238E27FC236}">
                <a16:creationId xmlns:a16="http://schemas.microsoft.com/office/drawing/2014/main" id="{5ABBFDC8-99C4-4C64-AAE6-D9A45ED6ADE6}"/>
              </a:ext>
            </a:extLst>
          </p:cNvPr>
          <p:cNvSpPr txBox="1">
            <a:spLocks noChangeArrowheads="1"/>
          </p:cNvSpPr>
          <p:nvPr/>
        </p:nvSpPr>
        <p:spPr bwMode="auto">
          <a:xfrm>
            <a:off x="3563938" y="3573463"/>
            <a:ext cx="1009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3300"/>
                </a:solidFill>
                <a:ea typeface="楷体_GB2312" pitchFamily="49" charset="-122"/>
              </a:rPr>
              <a:t>指令</a:t>
            </a:r>
          </a:p>
        </p:txBody>
      </p:sp>
      <p:sp>
        <p:nvSpPr>
          <p:cNvPr id="31766" name="Line 22">
            <a:extLst>
              <a:ext uri="{FF2B5EF4-FFF2-40B4-BE49-F238E27FC236}">
                <a16:creationId xmlns:a16="http://schemas.microsoft.com/office/drawing/2014/main" id="{D68C8A88-CA9D-4F87-B0C6-A0356E331313}"/>
              </a:ext>
            </a:extLst>
          </p:cNvPr>
          <p:cNvSpPr>
            <a:spLocks noChangeShapeType="1"/>
          </p:cNvSpPr>
          <p:nvPr/>
        </p:nvSpPr>
        <p:spPr bwMode="auto">
          <a:xfrm>
            <a:off x="4500563" y="4365625"/>
            <a:ext cx="2447925" cy="0"/>
          </a:xfrm>
          <a:prstGeom prst="line">
            <a:avLst/>
          </a:prstGeom>
          <a:noFill/>
          <a:ln w="28575" cap="sq">
            <a:solidFill>
              <a:srgbClr val="0033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67" name="Text Box 23">
            <a:extLst>
              <a:ext uri="{FF2B5EF4-FFF2-40B4-BE49-F238E27FC236}">
                <a16:creationId xmlns:a16="http://schemas.microsoft.com/office/drawing/2014/main" id="{0770D03D-70FE-4102-985F-448CA34F4616}"/>
              </a:ext>
            </a:extLst>
          </p:cNvPr>
          <p:cNvSpPr txBox="1">
            <a:spLocks noChangeArrowheads="1"/>
          </p:cNvSpPr>
          <p:nvPr/>
        </p:nvSpPr>
        <p:spPr bwMode="auto">
          <a:xfrm>
            <a:off x="6948488" y="4148138"/>
            <a:ext cx="935037" cy="39687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000" b="1">
                <a:solidFill>
                  <a:srgbClr val="CC0000"/>
                </a:solidFill>
                <a:ea typeface="楷体_GB2312" pitchFamily="49" charset="-122"/>
              </a:rPr>
              <a:t>EA</a:t>
            </a:r>
          </a:p>
        </p:txBody>
      </p:sp>
      <p:sp>
        <p:nvSpPr>
          <p:cNvPr id="31768" name="Line 24">
            <a:extLst>
              <a:ext uri="{FF2B5EF4-FFF2-40B4-BE49-F238E27FC236}">
                <a16:creationId xmlns:a16="http://schemas.microsoft.com/office/drawing/2014/main" id="{9523410F-30D4-4DB7-9608-88F8CF7F9E65}"/>
              </a:ext>
            </a:extLst>
          </p:cNvPr>
          <p:cNvSpPr>
            <a:spLocks noChangeShapeType="1"/>
          </p:cNvSpPr>
          <p:nvPr/>
        </p:nvSpPr>
        <p:spPr bwMode="auto">
          <a:xfrm>
            <a:off x="8027988" y="4292600"/>
            <a:ext cx="287337"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9" name="Line 25">
            <a:extLst>
              <a:ext uri="{FF2B5EF4-FFF2-40B4-BE49-F238E27FC236}">
                <a16:creationId xmlns:a16="http://schemas.microsoft.com/office/drawing/2014/main" id="{96108C37-8419-4B6F-83D1-87A997B8C796}"/>
              </a:ext>
            </a:extLst>
          </p:cNvPr>
          <p:cNvSpPr>
            <a:spLocks noChangeShapeType="1"/>
          </p:cNvSpPr>
          <p:nvPr/>
        </p:nvSpPr>
        <p:spPr bwMode="auto">
          <a:xfrm>
            <a:off x="8315325" y="4292600"/>
            <a:ext cx="0" cy="8636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0" name="Line 26">
            <a:extLst>
              <a:ext uri="{FF2B5EF4-FFF2-40B4-BE49-F238E27FC236}">
                <a16:creationId xmlns:a16="http://schemas.microsoft.com/office/drawing/2014/main" id="{336F1920-C52B-47FA-8496-158917488AC7}"/>
              </a:ext>
            </a:extLst>
          </p:cNvPr>
          <p:cNvSpPr>
            <a:spLocks noChangeShapeType="1"/>
          </p:cNvSpPr>
          <p:nvPr/>
        </p:nvSpPr>
        <p:spPr bwMode="auto">
          <a:xfrm flipH="1">
            <a:off x="7954963" y="5156200"/>
            <a:ext cx="360362"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71" name="Text Box 27">
            <a:extLst>
              <a:ext uri="{FF2B5EF4-FFF2-40B4-BE49-F238E27FC236}">
                <a16:creationId xmlns:a16="http://schemas.microsoft.com/office/drawing/2014/main" id="{BCBCF7F7-0AE6-4C84-B98B-5D8B551D749D}"/>
              </a:ext>
            </a:extLst>
          </p:cNvPr>
          <p:cNvSpPr txBox="1">
            <a:spLocks noChangeArrowheads="1"/>
          </p:cNvSpPr>
          <p:nvPr/>
        </p:nvSpPr>
        <p:spPr bwMode="auto">
          <a:xfrm>
            <a:off x="5940425" y="5013325"/>
            <a:ext cx="935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000" b="1">
                <a:ea typeface="楷体_GB2312" pitchFamily="49" charset="-122"/>
              </a:rPr>
              <a:t>EA</a:t>
            </a:r>
            <a:r>
              <a:rPr lang="zh-CN" altLang="en-US" sz="2000" b="1">
                <a:ea typeface="楷体_GB2312" pitchFamily="49" charset="-122"/>
              </a:rPr>
              <a:t>：</a:t>
            </a:r>
          </a:p>
        </p:txBody>
      </p:sp>
      <p:sp>
        <p:nvSpPr>
          <p:cNvPr id="31772" name="Rectangle 2">
            <a:extLst>
              <a:ext uri="{FF2B5EF4-FFF2-40B4-BE49-F238E27FC236}">
                <a16:creationId xmlns:a16="http://schemas.microsoft.com/office/drawing/2014/main" id="{80DFFD27-352D-434E-93AE-EF0EDB1835CA}"/>
              </a:ext>
            </a:extLst>
          </p:cNvPr>
          <p:cNvSpPr>
            <a:spLocks noChangeArrowheads="1"/>
          </p:cNvSpPr>
          <p:nvPr/>
        </p:nvSpPr>
        <p:spPr bwMode="auto">
          <a:xfrm>
            <a:off x="195263" y="282575"/>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schemeClr val="tx2"/>
                </a:solidFill>
              </a:rPr>
              <a:t>直接寻址 </a:t>
            </a:r>
            <a:r>
              <a:rPr lang="en-US" altLang="zh-CN" sz="4400" b="1">
                <a:solidFill>
                  <a:schemeClr val="tx2"/>
                </a:solidFill>
              </a:rPr>
              <a:t>vs </a:t>
            </a:r>
            <a:r>
              <a:rPr lang="zh-CN" altLang="en-US" sz="4400" b="1">
                <a:solidFill>
                  <a:schemeClr val="tx2"/>
                </a:solidFill>
              </a:rPr>
              <a:t>间接寻址</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F71E786C-3286-4001-A5F5-DDBB588F4CB0}"/>
              </a:ext>
            </a:extLst>
          </p:cNvPr>
          <p:cNvSpPr>
            <a:spLocks noGrp="1" noChangeArrowheads="1"/>
          </p:cNvSpPr>
          <p:nvPr>
            <p:ph type="body" idx="4294967295"/>
          </p:nvPr>
        </p:nvSpPr>
        <p:spPr>
          <a:xfrm>
            <a:off x="576263" y="884238"/>
            <a:ext cx="7924800" cy="4419600"/>
          </a:xfrm>
        </p:spPr>
        <p:txBody>
          <a:bodyPr/>
          <a:lstStyle/>
          <a:p>
            <a:pPr eaLnBrk="1" hangingPunct="1">
              <a:buFontTx/>
              <a:buNone/>
            </a:pPr>
            <a:endParaRPr lang="zh-CN" altLang="en-US"/>
          </a:p>
          <a:p>
            <a:pPr eaLnBrk="1" hangingPunct="1">
              <a:buFontTx/>
              <a:buNone/>
            </a:pPr>
            <a:r>
              <a:rPr lang="zh-CN" altLang="en-US" sz="2400" b="1">
                <a:latin typeface="宋体" panose="02010600030101010101" pitchFamily="2" charset="-122"/>
              </a:rPr>
              <a:t> </a:t>
            </a:r>
            <a:r>
              <a:rPr lang="zh-CN" altLang="en-US" sz="2400" b="1">
                <a:solidFill>
                  <a:srgbClr val="0000FF"/>
                </a:solidFill>
                <a:latin typeface="宋体" panose="02010600030101010101" pitchFamily="2" charset="-122"/>
              </a:rPr>
              <a:t>寄存器寻址的特点</a:t>
            </a:r>
            <a:r>
              <a:rPr lang="zh-CN" altLang="en-US"/>
              <a:t> </a:t>
            </a:r>
          </a:p>
        </p:txBody>
      </p:sp>
      <p:sp>
        <p:nvSpPr>
          <p:cNvPr id="32771" name="Rectangle 6">
            <a:extLst>
              <a:ext uri="{FF2B5EF4-FFF2-40B4-BE49-F238E27FC236}">
                <a16:creationId xmlns:a16="http://schemas.microsoft.com/office/drawing/2014/main" id="{DB946B52-A13D-43F6-A3D0-F61C952388BC}"/>
              </a:ext>
            </a:extLst>
          </p:cNvPr>
          <p:cNvSpPr>
            <a:spLocks noChangeArrowheads="1"/>
          </p:cNvSpPr>
          <p:nvPr/>
        </p:nvSpPr>
        <p:spPr bwMode="auto">
          <a:xfrm>
            <a:off x="288925" y="2395538"/>
            <a:ext cx="815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latin typeface="宋体" panose="02010600030101010101" pitchFamily="2" charset="-122"/>
              </a:rPr>
              <a:t> ① 压缩指令字的长度，有效解决指令码长度短与内存容量   </a:t>
            </a:r>
          </a:p>
          <a:p>
            <a:r>
              <a:rPr lang="zh-CN" altLang="en-US" sz="2400" b="1">
                <a:latin typeface="宋体" panose="02010600030101010101" pitchFamily="2" charset="-122"/>
              </a:rPr>
              <a:t>    大的矛盾； </a:t>
            </a:r>
          </a:p>
        </p:txBody>
      </p:sp>
      <p:sp>
        <p:nvSpPr>
          <p:cNvPr id="32772" name="Rectangle 7">
            <a:extLst>
              <a:ext uri="{FF2B5EF4-FFF2-40B4-BE49-F238E27FC236}">
                <a16:creationId xmlns:a16="http://schemas.microsoft.com/office/drawing/2014/main" id="{43833E93-A5EA-4D1B-815D-31473B44FB8C}"/>
              </a:ext>
            </a:extLst>
          </p:cNvPr>
          <p:cNvSpPr>
            <a:spLocks noChangeArrowheads="1"/>
          </p:cNvSpPr>
          <p:nvPr/>
        </p:nvSpPr>
        <p:spPr bwMode="auto">
          <a:xfrm>
            <a:off x="0" y="3259138"/>
            <a:ext cx="607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latin typeface="宋体" panose="02010600030101010101" pitchFamily="2" charset="-122"/>
              </a:rPr>
              <a:t>   ②加快指令执行速度，如</a:t>
            </a:r>
            <a:r>
              <a:rPr lang="en-US" altLang="zh-CN" sz="2400" b="1">
                <a:latin typeface="Times New Roman" panose="02020603050405020304" pitchFamily="18" charset="0"/>
              </a:rPr>
              <a:t>RR</a:t>
            </a:r>
            <a:r>
              <a:rPr lang="zh-CN" altLang="en-US" sz="2400" b="1">
                <a:latin typeface="宋体" panose="02010600030101010101" pitchFamily="2" charset="-122"/>
              </a:rPr>
              <a:t>型指令； </a:t>
            </a:r>
          </a:p>
        </p:txBody>
      </p:sp>
      <p:sp>
        <p:nvSpPr>
          <p:cNvPr id="32773" name="Rectangle 8">
            <a:extLst>
              <a:ext uri="{FF2B5EF4-FFF2-40B4-BE49-F238E27FC236}">
                <a16:creationId xmlns:a16="http://schemas.microsoft.com/office/drawing/2014/main" id="{99F51C2A-79E4-4D1D-87D9-5DEC7F6E5ACE}"/>
              </a:ext>
            </a:extLst>
          </p:cNvPr>
          <p:cNvSpPr>
            <a:spLocks noChangeArrowheads="1"/>
          </p:cNvSpPr>
          <p:nvPr/>
        </p:nvSpPr>
        <p:spPr bwMode="auto">
          <a:xfrm>
            <a:off x="504825" y="3403600"/>
            <a:ext cx="57800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latin typeface="宋体" panose="02010600030101010101" pitchFamily="2" charset="-122"/>
              </a:rPr>
              <a:t>  </a:t>
            </a:r>
          </a:p>
          <a:p>
            <a:r>
              <a:rPr lang="zh-CN" altLang="en-US" sz="2400" b="1">
                <a:latin typeface="宋体" panose="02010600030101010101" pitchFamily="2" charset="-122"/>
              </a:rPr>
              <a:t>③可扩大寻址范围 </a:t>
            </a:r>
          </a:p>
        </p:txBody>
      </p:sp>
      <p:sp>
        <p:nvSpPr>
          <p:cNvPr id="32774" name="Rectangle 9">
            <a:extLst>
              <a:ext uri="{FF2B5EF4-FFF2-40B4-BE49-F238E27FC236}">
                <a16:creationId xmlns:a16="http://schemas.microsoft.com/office/drawing/2014/main" id="{D2E0F02C-9B51-45C9-B1F7-7F422AC575FD}"/>
              </a:ext>
            </a:extLst>
          </p:cNvPr>
          <p:cNvSpPr>
            <a:spLocks noChangeArrowheads="1"/>
          </p:cNvSpPr>
          <p:nvPr/>
        </p:nvSpPr>
        <p:spPr bwMode="auto">
          <a:xfrm>
            <a:off x="936625" y="4051300"/>
            <a:ext cx="7772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宋体" panose="02010600030101010101" pitchFamily="2" charset="-122"/>
            </a:endParaRPr>
          </a:p>
          <a:p>
            <a:pPr eaLnBrk="1" hangingPunct="1"/>
            <a:r>
              <a:rPr lang="zh-CN" altLang="en-US" b="1">
                <a:latin typeface="宋体" panose="02010600030101010101" pitchFamily="2" charset="-122"/>
              </a:rPr>
              <a:t>例</a:t>
            </a:r>
            <a:r>
              <a:rPr lang="en-US" altLang="zh-CN" b="1">
                <a:latin typeface="宋体" panose="02010600030101010101" pitchFamily="2" charset="-122"/>
              </a:rPr>
              <a:t>: 8</a:t>
            </a:r>
            <a:r>
              <a:rPr lang="zh-CN" altLang="en-US" b="1">
                <a:latin typeface="宋体" panose="02010600030101010101" pitchFamily="2" charset="-122"/>
              </a:rPr>
              <a:t>个寄存器，只需</a:t>
            </a:r>
            <a:r>
              <a:rPr lang="en-US" altLang="zh-CN" b="1">
                <a:latin typeface="宋体" panose="02010600030101010101" pitchFamily="2" charset="-122"/>
              </a:rPr>
              <a:t>3</a:t>
            </a:r>
            <a:r>
              <a:rPr lang="zh-CN" altLang="en-US" b="1">
                <a:latin typeface="宋体" panose="02010600030101010101" pitchFamily="2" charset="-122"/>
              </a:rPr>
              <a:t>位地址，若寄存器字长</a:t>
            </a:r>
            <a:r>
              <a:rPr lang="en-US" altLang="zh-CN" b="1">
                <a:latin typeface="宋体" panose="02010600030101010101" pitchFamily="2" charset="-122"/>
              </a:rPr>
              <a:t>16</a:t>
            </a:r>
            <a:r>
              <a:rPr lang="zh-CN" altLang="en-US" b="1">
                <a:latin typeface="宋体" panose="02010600030101010101" pitchFamily="2" charset="-122"/>
              </a:rPr>
              <a:t>位，</a:t>
            </a:r>
            <a:r>
              <a:rPr lang="zh-CN" altLang="en-US" b="1">
                <a:latin typeface="Times New Roman" panose="02020603050405020304" pitchFamily="18" charset="0"/>
              </a:rPr>
              <a:t>则</a:t>
            </a:r>
            <a:r>
              <a:rPr lang="en-US" altLang="zh-CN" b="1">
                <a:solidFill>
                  <a:srgbClr val="0000FF"/>
                </a:solidFill>
                <a:latin typeface="Times New Roman" panose="02020603050405020304" pitchFamily="18" charset="0"/>
              </a:rPr>
              <a:t>@R</a:t>
            </a:r>
            <a:r>
              <a:rPr lang="zh-CN" altLang="en-US" b="1">
                <a:latin typeface="Times New Roman" panose="02020603050405020304" pitchFamily="18" charset="0"/>
              </a:rPr>
              <a:t>可寻址</a:t>
            </a:r>
            <a:r>
              <a:rPr lang="en-US" altLang="zh-CN" b="1">
                <a:latin typeface="宋体" panose="02010600030101010101" pitchFamily="2" charset="-122"/>
              </a:rPr>
              <a:t>2</a:t>
            </a:r>
            <a:r>
              <a:rPr lang="en-US" altLang="zh-CN" b="1" baseline="30000"/>
              <a:t>16</a:t>
            </a:r>
            <a:r>
              <a:rPr lang="en-US" altLang="zh-CN" b="1"/>
              <a:t>=64K </a:t>
            </a:r>
          </a:p>
        </p:txBody>
      </p:sp>
      <p:sp>
        <p:nvSpPr>
          <p:cNvPr id="32775" name="Rectangle 10">
            <a:extLst>
              <a:ext uri="{FF2B5EF4-FFF2-40B4-BE49-F238E27FC236}">
                <a16:creationId xmlns:a16="http://schemas.microsoft.com/office/drawing/2014/main" id="{3EF5EC0D-7C72-4CCE-91F6-B04A7138CA6C}"/>
              </a:ext>
            </a:extLst>
          </p:cNvPr>
          <p:cNvSpPr>
            <a:spLocks noChangeArrowheads="1"/>
          </p:cNvSpPr>
          <p:nvPr/>
        </p:nvSpPr>
        <p:spPr bwMode="auto">
          <a:xfrm>
            <a:off x="360363" y="4772025"/>
            <a:ext cx="570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latin typeface="宋体" panose="02010600030101010101" pitchFamily="2" charset="-122"/>
              </a:rPr>
              <a:t> ④寻址方式多，编程更灵活。</a:t>
            </a:r>
            <a:r>
              <a:rPr lang="zh-CN" altLang="en-US" sz="2000" b="1">
                <a:latin typeface="宋体" panose="02010600030101010101" pitchFamily="2" charset="-122"/>
              </a:rPr>
              <a:t> </a:t>
            </a:r>
          </a:p>
        </p:txBody>
      </p:sp>
      <p:sp>
        <p:nvSpPr>
          <p:cNvPr id="32776" name="Rectangle 11">
            <a:extLst>
              <a:ext uri="{FF2B5EF4-FFF2-40B4-BE49-F238E27FC236}">
                <a16:creationId xmlns:a16="http://schemas.microsoft.com/office/drawing/2014/main" id="{B45701BB-73F1-4211-BF70-BBD97AC216C8}"/>
              </a:ext>
            </a:extLst>
          </p:cNvPr>
          <p:cNvSpPr>
            <a:spLocks noChangeArrowheads="1"/>
          </p:cNvSpPr>
          <p:nvPr/>
        </p:nvSpPr>
        <p:spPr bwMode="auto">
          <a:xfrm>
            <a:off x="354013" y="9144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a:t>4</a:t>
            </a:r>
            <a:r>
              <a:rPr lang="zh-CN" altLang="en-US" sz="2800" b="1">
                <a:latin typeface="Times New Roman" panose="02020603050405020304" pitchFamily="18" charset="0"/>
              </a:rPr>
              <a:t>．寄存器寻址和寄存器间接寻址</a:t>
            </a:r>
            <a:endParaRPr lang="zh-CN" altLang="en-US" sz="2800" b="1">
              <a:latin typeface="宋体" panose="02010600030101010101" pitchFamily="2" charset="-122"/>
            </a:endParaRPr>
          </a:p>
          <a:p>
            <a:endParaRPr lang="zh-CN" altLang="en-US" sz="2800" b="1"/>
          </a:p>
        </p:txBody>
      </p:sp>
    </p:spTree>
  </p:cSld>
  <p:clrMapOvr>
    <a:masterClrMapping/>
  </p:clrMapOvr>
  <p:transition>
    <p:random/>
    <p:sndAc>
      <p:stSnd>
        <p:snd r:embed="rId2" name="type.wav"/>
      </p:stSnd>
    </p:sndAc>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BBE1CC0-1BB4-4046-A19F-41292373EFAB}"/>
              </a:ext>
            </a:extLst>
          </p:cNvPr>
          <p:cNvSpPr>
            <a:spLocks noGrp="1" noChangeArrowheads="1"/>
          </p:cNvSpPr>
          <p:nvPr>
            <p:ph type="title" idx="4294967295"/>
          </p:nvPr>
        </p:nvSpPr>
        <p:spPr>
          <a:xfrm>
            <a:off x="195263" y="282575"/>
            <a:ext cx="8567737" cy="914400"/>
          </a:xfrm>
        </p:spPr>
        <p:txBody>
          <a:bodyPr/>
          <a:lstStyle/>
          <a:p>
            <a:pPr eaLnBrk="1" hangingPunct="1"/>
            <a:r>
              <a:rPr lang="en-US" altLang="zh-CN" sz="4200" b="1">
                <a:latin typeface="Times New Roman" panose="02020603050405020304" pitchFamily="18" charset="0"/>
                <a:cs typeface="Times New Roman" panose="02020603050405020304" pitchFamily="18" charset="0"/>
              </a:rPr>
              <a:t>4</a:t>
            </a:r>
            <a:r>
              <a:rPr lang="zh-CN" altLang="en-US" b="1"/>
              <a:t>．寄存器寻址和寄存器间接寻址</a:t>
            </a:r>
          </a:p>
        </p:txBody>
      </p:sp>
      <p:sp>
        <p:nvSpPr>
          <p:cNvPr id="33795" name="Rectangle 3">
            <a:extLst>
              <a:ext uri="{FF2B5EF4-FFF2-40B4-BE49-F238E27FC236}">
                <a16:creationId xmlns:a16="http://schemas.microsoft.com/office/drawing/2014/main" id="{BDCDEF49-7880-482D-A8B3-5D1E5CDF58CC}"/>
              </a:ext>
            </a:extLst>
          </p:cNvPr>
          <p:cNvSpPr>
            <a:spLocks noGrp="1" noChangeArrowheads="1"/>
          </p:cNvSpPr>
          <p:nvPr>
            <p:ph type="body" sz="half" idx="4294967295"/>
          </p:nvPr>
        </p:nvSpPr>
        <p:spPr>
          <a:xfrm>
            <a:off x="762000" y="1295400"/>
            <a:ext cx="3886200" cy="4419600"/>
          </a:xfrm>
        </p:spPr>
        <p:txBody>
          <a:bodyPr/>
          <a:lstStyle/>
          <a:p>
            <a:pPr eaLnBrk="1" hangingPunct="1">
              <a:buFontTx/>
              <a:buNone/>
            </a:pPr>
            <a:endParaRPr lang="zh-CN" altLang="en-US" sz="2800" b="1">
              <a:solidFill>
                <a:srgbClr val="0000FF"/>
              </a:solidFill>
              <a:latin typeface="Times New Roman" panose="02020603050405020304" pitchFamily="18" charset="0"/>
              <a:cs typeface="Times New Roman" panose="02020603050405020304" pitchFamily="18" charset="0"/>
            </a:endParaRPr>
          </a:p>
          <a:p>
            <a:pPr eaLnBrk="1" hangingPunct="1">
              <a:buFontTx/>
              <a:buNone/>
            </a:pPr>
            <a:endParaRPr lang="zh-CN" altLang="en-US" b="1">
              <a:solidFill>
                <a:srgbClr val="0000FF"/>
              </a:solidFill>
            </a:endParaRPr>
          </a:p>
        </p:txBody>
      </p:sp>
      <p:graphicFrame>
        <p:nvGraphicFramePr>
          <p:cNvPr id="23556" name="Group 4">
            <a:extLst>
              <a:ext uri="{FF2B5EF4-FFF2-40B4-BE49-F238E27FC236}">
                <a16:creationId xmlns:a16="http://schemas.microsoft.com/office/drawing/2014/main" id="{E999D55A-7782-4B88-8F5A-5C4348C8B411}"/>
              </a:ext>
            </a:extLst>
          </p:cNvPr>
          <p:cNvGraphicFramePr>
            <a:graphicFrameLocks noGrp="1"/>
          </p:cNvGraphicFramePr>
          <p:nvPr/>
        </p:nvGraphicFramePr>
        <p:xfrm>
          <a:off x="1619250" y="1989138"/>
          <a:ext cx="6096000" cy="517525"/>
        </p:xfrm>
        <a:graphic>
          <a:graphicData uri="http://schemas.openxmlformats.org/drawingml/2006/table">
            <a:tbl>
              <a:tblPr/>
              <a:tblGrid>
                <a:gridCol w="2743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          </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OP</a:t>
                      </a:r>
                      <a:r>
                        <a:rPr kumimoji="0" lang="en-US" altLang="zh-CN" sz="2400" b="1" i="0" u="none" strike="noStrike" cap="none" normalizeH="0" baseline="0">
                          <a:ln>
                            <a:noFill/>
                          </a:ln>
                          <a:solidFill>
                            <a:schemeClr val="tx1"/>
                          </a:solidFill>
                          <a:effectLst/>
                          <a:latin typeface="Arial" charset="0"/>
                          <a:ea typeface="宋体" pitchFamily="2" charset="-122"/>
                        </a:rPr>
                        <a:t> </a:t>
                      </a:r>
                    </a:p>
                  </a:txBody>
                  <a:tcPr marT="45664" marB="456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Mode</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  </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a:t>
                      </a:r>
                      <a:r>
                        <a:rPr kumimoji="0" lang="en-US" altLang="zh-CN" sz="24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Rn</a:t>
                      </a:r>
                      <a:r>
                        <a:rPr kumimoji="0" lang="en-US" altLang="zh-CN" sz="24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graphicFrame>
        <p:nvGraphicFramePr>
          <p:cNvPr id="23569" name="Group 17">
            <a:extLst>
              <a:ext uri="{FF2B5EF4-FFF2-40B4-BE49-F238E27FC236}">
                <a16:creationId xmlns:a16="http://schemas.microsoft.com/office/drawing/2014/main" id="{DA205BA6-1691-40EB-A922-642625439578}"/>
              </a:ext>
            </a:extLst>
          </p:cNvPr>
          <p:cNvGraphicFramePr>
            <a:graphicFrameLocks noGrp="1"/>
          </p:cNvGraphicFramePr>
          <p:nvPr/>
        </p:nvGraphicFramePr>
        <p:xfrm>
          <a:off x="1619250" y="1628775"/>
          <a:ext cx="6096000" cy="381000"/>
        </p:xfrm>
        <a:graphic>
          <a:graphicData uri="http://schemas.openxmlformats.org/drawingml/2006/table">
            <a:tbl>
              <a:tblPr/>
              <a:tblGrid>
                <a:gridCol w="2746375">
                  <a:extLst>
                    <a:ext uri="{9D8B030D-6E8A-4147-A177-3AD203B41FA5}">
                      <a16:colId xmlns:a16="http://schemas.microsoft.com/office/drawing/2014/main" val="20000"/>
                    </a:ext>
                  </a:extLst>
                </a:gridCol>
                <a:gridCol w="1139825">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15                                      6</a:t>
                      </a: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5            4</a:t>
                      </a: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600" b="1" i="0" u="none" strike="noStrike" cap="none" normalizeH="0" baseline="0">
                          <a:ln>
                            <a:noFill/>
                          </a:ln>
                          <a:solidFill>
                            <a:schemeClr val="tx1"/>
                          </a:solidFill>
                          <a:effectLst/>
                          <a:latin typeface="Arial" charset="0"/>
                          <a:ea typeface="宋体" pitchFamily="2" charset="-122"/>
                        </a:rPr>
                        <a:t>  </a:t>
                      </a:r>
                      <a:r>
                        <a:rPr kumimoji="0" lang="en-US" altLang="zh-CN" sz="16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2                   0</a:t>
                      </a: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3821" name="Rectangle 48">
            <a:extLst>
              <a:ext uri="{FF2B5EF4-FFF2-40B4-BE49-F238E27FC236}">
                <a16:creationId xmlns:a16="http://schemas.microsoft.com/office/drawing/2014/main" id="{778E1857-729F-4208-AD3C-C90B791BBD54}"/>
              </a:ext>
            </a:extLst>
          </p:cNvPr>
          <p:cNvSpPr>
            <a:spLocks noChangeArrowheads="1"/>
          </p:cNvSpPr>
          <p:nvPr/>
        </p:nvSpPr>
        <p:spPr bwMode="auto">
          <a:xfrm>
            <a:off x="395288" y="3357563"/>
            <a:ext cx="404653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 </a:t>
            </a:r>
            <a:r>
              <a:rPr lang="zh-CN" altLang="en-US" sz="2400" b="1">
                <a:solidFill>
                  <a:srgbClr val="0000FF"/>
                </a:solidFill>
                <a:latin typeface="宋体" panose="02010600030101010101" pitchFamily="2" charset="-122"/>
              </a:rPr>
              <a:t>（</a:t>
            </a:r>
            <a:r>
              <a:rPr lang="en-US" altLang="zh-CN" sz="2400" b="1">
                <a:solidFill>
                  <a:srgbClr val="0000FF"/>
                </a:solidFill>
                <a:latin typeface="宋体" panose="02010600030101010101" pitchFamily="2" charset="-122"/>
              </a:rPr>
              <a:t>1</a:t>
            </a:r>
            <a:r>
              <a:rPr lang="zh-CN" altLang="en-US" sz="2400" b="1">
                <a:solidFill>
                  <a:srgbClr val="0000FF"/>
                </a:solidFill>
                <a:latin typeface="宋体" panose="02010600030101010101" pitchFamily="2" charset="-122"/>
              </a:rPr>
              <a:t>） 寄存器直接寻址</a:t>
            </a:r>
          </a:p>
          <a:p>
            <a:pPr eaLnBrk="1" hangingPunct="1"/>
            <a:r>
              <a:rPr lang="zh-CN" altLang="en-US" sz="2400" b="1">
                <a:latin typeface="宋体" panose="02010600030101010101" pitchFamily="2" charset="-122"/>
              </a:rPr>
              <a:t>地址字段给出寄存器编号，寄存器的内容就是操作数。 </a:t>
            </a:r>
          </a:p>
        </p:txBody>
      </p:sp>
      <p:sp>
        <p:nvSpPr>
          <p:cNvPr id="33822" name="Rectangle 49">
            <a:extLst>
              <a:ext uri="{FF2B5EF4-FFF2-40B4-BE49-F238E27FC236}">
                <a16:creationId xmlns:a16="http://schemas.microsoft.com/office/drawing/2014/main" id="{DED7C3CF-E21B-4DB5-ACCD-456EACAAA1C3}"/>
              </a:ext>
            </a:extLst>
          </p:cNvPr>
          <p:cNvSpPr>
            <a:spLocks noChangeArrowheads="1"/>
          </p:cNvSpPr>
          <p:nvPr/>
        </p:nvSpPr>
        <p:spPr bwMode="auto">
          <a:xfrm>
            <a:off x="2411413" y="2565400"/>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 </a:t>
            </a:r>
          </a:p>
          <a:p>
            <a:pPr eaLnBrk="1" hangingPunct="1"/>
            <a:r>
              <a:rPr lang="en-US" altLang="zh-CN" sz="2000" b="1">
                <a:solidFill>
                  <a:srgbClr val="FF0000"/>
                </a:solidFill>
              </a:rPr>
              <a:t>Mode</a:t>
            </a:r>
            <a:r>
              <a:rPr lang="en-US" altLang="zh-CN" sz="2000" b="1">
                <a:solidFill>
                  <a:srgbClr val="FF0000"/>
                </a:solidFill>
                <a:latin typeface="Times New Roman" panose="02020603050405020304" pitchFamily="18" charset="0"/>
              </a:rPr>
              <a:t>—</a:t>
            </a:r>
            <a:r>
              <a:rPr lang="zh-CN" altLang="en-US" sz="2000" b="1">
                <a:solidFill>
                  <a:srgbClr val="FF0000"/>
                </a:solidFill>
                <a:latin typeface="宋体" panose="02010600030101010101" pitchFamily="2" charset="-122"/>
              </a:rPr>
              <a:t>寻址方式码 ， </a:t>
            </a:r>
            <a:r>
              <a:rPr lang="en-US" altLang="zh-CN" sz="2000" b="1">
                <a:solidFill>
                  <a:srgbClr val="FF0000"/>
                </a:solidFill>
                <a:latin typeface="宋体" panose="02010600030101010101" pitchFamily="2" charset="-122"/>
              </a:rPr>
              <a:t>I</a:t>
            </a:r>
            <a:r>
              <a:rPr lang="zh-CN" altLang="en-US" sz="2000" b="1">
                <a:solidFill>
                  <a:srgbClr val="FF0000"/>
                </a:solidFill>
                <a:latin typeface="宋体" panose="02010600030101010101" pitchFamily="2" charset="-122"/>
              </a:rPr>
              <a:t>－间址位</a:t>
            </a:r>
            <a:r>
              <a:rPr lang="zh-CN" altLang="en-US" sz="2000" b="1">
                <a:latin typeface="宋体" panose="02010600030101010101" pitchFamily="2" charset="-122"/>
              </a:rPr>
              <a:t> </a:t>
            </a:r>
            <a:endParaRPr lang="zh-CN" altLang="en-US" sz="2000" b="1"/>
          </a:p>
        </p:txBody>
      </p:sp>
      <p:sp>
        <p:nvSpPr>
          <p:cNvPr id="33823" name="Rectangle 50">
            <a:extLst>
              <a:ext uri="{FF2B5EF4-FFF2-40B4-BE49-F238E27FC236}">
                <a16:creationId xmlns:a16="http://schemas.microsoft.com/office/drawing/2014/main" id="{93D8F91C-5B9F-42DA-B49C-46A7E0D819F1}"/>
              </a:ext>
            </a:extLst>
          </p:cNvPr>
          <p:cNvSpPr>
            <a:spLocks noChangeArrowheads="1"/>
          </p:cNvSpPr>
          <p:nvPr/>
        </p:nvSpPr>
        <p:spPr bwMode="auto">
          <a:xfrm>
            <a:off x="323850" y="4581525"/>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 当 </a:t>
            </a:r>
            <a:r>
              <a:rPr lang="en-US" altLang="zh-CN" sz="2000" b="1">
                <a:solidFill>
                  <a:srgbClr val="5E179F"/>
                </a:solidFill>
                <a:latin typeface="宋体" panose="02010600030101010101" pitchFamily="2" charset="-122"/>
              </a:rPr>
              <a:t>Mode</a:t>
            </a:r>
            <a:r>
              <a:rPr lang="zh-CN" altLang="en-US" sz="2000" b="1">
                <a:solidFill>
                  <a:srgbClr val="5E179F"/>
                </a:solidFill>
                <a:latin typeface="宋体" panose="02010600030101010101" pitchFamily="2" charset="-122"/>
              </a:rPr>
              <a:t>＝</a:t>
            </a:r>
            <a:r>
              <a:rPr lang="en-US" altLang="zh-CN" sz="2000" b="1">
                <a:solidFill>
                  <a:srgbClr val="5E179F"/>
                </a:solidFill>
                <a:latin typeface="宋体" panose="02010600030101010101" pitchFamily="2" charset="-122"/>
              </a:rPr>
              <a:t>00</a:t>
            </a:r>
            <a:r>
              <a:rPr lang="en-US" altLang="zh-CN" sz="2000" b="1">
                <a:solidFill>
                  <a:srgbClr val="5E179F"/>
                </a:solidFill>
              </a:rPr>
              <a:t>  </a:t>
            </a:r>
            <a:r>
              <a:rPr lang="zh-CN" altLang="en-US" sz="2000" b="1">
                <a:solidFill>
                  <a:srgbClr val="5E179F"/>
                </a:solidFill>
                <a:latin typeface="宋体" panose="02010600030101010101" pitchFamily="2" charset="-122"/>
              </a:rPr>
              <a:t>，</a:t>
            </a:r>
            <a:r>
              <a:rPr lang="en-US" altLang="zh-CN" sz="2000" b="1">
                <a:solidFill>
                  <a:srgbClr val="5E179F"/>
                </a:solidFill>
                <a:latin typeface="宋体" panose="02010600030101010101" pitchFamily="2" charset="-122"/>
              </a:rPr>
              <a:t>I=0</a:t>
            </a:r>
            <a:r>
              <a:rPr lang="zh-CN" altLang="en-US" sz="2000" b="1">
                <a:latin typeface="宋体" panose="02010600030101010101" pitchFamily="2" charset="-122"/>
              </a:rPr>
              <a:t>时为直接寻址 </a:t>
            </a:r>
            <a:endParaRPr lang="zh-CN" altLang="en-US" sz="2000" b="1"/>
          </a:p>
        </p:txBody>
      </p:sp>
      <p:sp>
        <p:nvSpPr>
          <p:cNvPr id="33824" name="Rectangle 51">
            <a:extLst>
              <a:ext uri="{FF2B5EF4-FFF2-40B4-BE49-F238E27FC236}">
                <a16:creationId xmlns:a16="http://schemas.microsoft.com/office/drawing/2014/main" id="{88AF3D39-79B9-4B19-B062-B88FF9B2B6C1}"/>
              </a:ext>
            </a:extLst>
          </p:cNvPr>
          <p:cNvSpPr>
            <a:spLocks noChangeArrowheads="1"/>
          </p:cNvSpPr>
          <p:nvPr/>
        </p:nvSpPr>
        <p:spPr bwMode="auto">
          <a:xfrm>
            <a:off x="-320675" y="5013325"/>
            <a:ext cx="9140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7334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b="1">
                <a:latin typeface="Times New Roman" panose="02020603050405020304" pitchFamily="18" charset="0"/>
              </a:rPr>
              <a:t>  操作数</a:t>
            </a:r>
            <a:r>
              <a:rPr lang="en-US" altLang="zh-CN" sz="2000" b="1">
                <a:solidFill>
                  <a:srgbClr val="FF0000"/>
                </a:solidFill>
                <a:latin typeface="宋体" panose="02010600030101010101" pitchFamily="2" charset="-122"/>
              </a:rPr>
              <a:t>S=</a:t>
            </a:r>
            <a:r>
              <a:rPr lang="zh-CN" altLang="en-US" sz="2000" b="1">
                <a:solidFill>
                  <a:srgbClr val="FF0000"/>
                </a:solidFill>
                <a:latin typeface="Times New Roman" panose="02020603050405020304" pitchFamily="18" charset="0"/>
              </a:rPr>
              <a:t>（</a:t>
            </a:r>
            <a:r>
              <a:rPr lang="en-US" altLang="zh-CN" sz="2000" b="1">
                <a:solidFill>
                  <a:srgbClr val="FF0000"/>
                </a:solidFill>
                <a:latin typeface="宋体" panose="02010600030101010101" pitchFamily="2" charset="-122"/>
              </a:rPr>
              <a:t>Rn)</a:t>
            </a:r>
          </a:p>
          <a:p>
            <a:endParaRPr lang="zh-CN" altLang="en-US" sz="2000" b="1">
              <a:solidFill>
                <a:srgbClr val="FF0000"/>
              </a:solidFill>
              <a:latin typeface="宋体" panose="02010600030101010101" pitchFamily="2" charset="-122"/>
            </a:endParaRPr>
          </a:p>
        </p:txBody>
      </p:sp>
      <p:sp>
        <p:nvSpPr>
          <p:cNvPr id="33825" name="Rectangle 52">
            <a:extLst>
              <a:ext uri="{FF2B5EF4-FFF2-40B4-BE49-F238E27FC236}">
                <a16:creationId xmlns:a16="http://schemas.microsoft.com/office/drawing/2014/main" id="{F5015219-23BB-49F2-B9AC-0415893DFF46}"/>
              </a:ext>
            </a:extLst>
          </p:cNvPr>
          <p:cNvSpPr>
            <a:spLocks noChangeArrowheads="1"/>
          </p:cNvSpPr>
          <p:nvPr/>
        </p:nvSpPr>
        <p:spPr bwMode="auto">
          <a:xfrm>
            <a:off x="4716463" y="3357563"/>
            <a:ext cx="38163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 </a:t>
            </a:r>
            <a:r>
              <a:rPr lang="zh-CN" altLang="en-US" sz="2400" b="1">
                <a:solidFill>
                  <a:srgbClr val="0000FF"/>
                </a:solidFill>
                <a:latin typeface="宋体" panose="02010600030101010101" pitchFamily="2" charset="-122"/>
              </a:rPr>
              <a:t>（</a:t>
            </a:r>
            <a:r>
              <a:rPr lang="en-US" altLang="zh-CN" sz="2400" b="1">
                <a:solidFill>
                  <a:srgbClr val="0000FF"/>
                </a:solidFill>
                <a:latin typeface="宋体" panose="02010600030101010101" pitchFamily="2" charset="-122"/>
              </a:rPr>
              <a:t>2</a:t>
            </a:r>
            <a:r>
              <a:rPr lang="zh-CN" altLang="en-US" sz="2400" b="1">
                <a:solidFill>
                  <a:srgbClr val="0000FF"/>
                </a:solidFill>
                <a:latin typeface="宋体" panose="02010600030101010101" pitchFamily="2" charset="-122"/>
              </a:rPr>
              <a:t>） 寄存器间接寻址</a:t>
            </a:r>
          </a:p>
          <a:p>
            <a:pPr eaLnBrk="1" hangingPunct="1"/>
            <a:r>
              <a:rPr lang="zh-CN" altLang="en-US" sz="2400" b="1">
                <a:latin typeface="宋体" panose="02010600030101010101" pitchFamily="2" charset="-122"/>
              </a:rPr>
              <a:t>寄存器的内容为操作数的地址 </a:t>
            </a:r>
          </a:p>
        </p:txBody>
      </p:sp>
      <p:sp>
        <p:nvSpPr>
          <p:cNvPr id="33826" name="Rectangle 53">
            <a:extLst>
              <a:ext uri="{FF2B5EF4-FFF2-40B4-BE49-F238E27FC236}">
                <a16:creationId xmlns:a16="http://schemas.microsoft.com/office/drawing/2014/main" id="{E2FA7CC9-4FBF-4B8A-94EF-27ABE6F592DA}"/>
              </a:ext>
            </a:extLst>
          </p:cNvPr>
          <p:cNvSpPr>
            <a:spLocks noChangeArrowheads="1"/>
          </p:cNvSpPr>
          <p:nvPr/>
        </p:nvSpPr>
        <p:spPr bwMode="auto">
          <a:xfrm>
            <a:off x="4860925" y="4581525"/>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hlink"/>
                </a:solidFill>
              </a:rPr>
              <a:t> </a:t>
            </a:r>
            <a:r>
              <a:rPr lang="en-US" altLang="zh-CN" sz="2000" b="1">
                <a:solidFill>
                  <a:srgbClr val="FF0000"/>
                </a:solidFill>
              </a:rPr>
              <a:t>Mode</a:t>
            </a:r>
            <a:r>
              <a:rPr lang="zh-CN" altLang="en-US" sz="2000" b="1">
                <a:solidFill>
                  <a:srgbClr val="FF0000"/>
                </a:solidFill>
                <a:latin typeface="宋体" panose="02010600030101010101" pitchFamily="2" charset="-122"/>
              </a:rPr>
              <a:t>＝</a:t>
            </a:r>
            <a:r>
              <a:rPr lang="en-US" altLang="zh-CN" sz="2000" b="1">
                <a:solidFill>
                  <a:srgbClr val="FF0000"/>
                </a:solidFill>
                <a:latin typeface="宋体" panose="02010600030101010101" pitchFamily="2" charset="-122"/>
              </a:rPr>
              <a:t>00 </a:t>
            </a:r>
            <a:r>
              <a:rPr lang="zh-CN" altLang="en-US" sz="2000" b="1">
                <a:solidFill>
                  <a:srgbClr val="FF0000"/>
                </a:solidFill>
                <a:latin typeface="宋体" panose="02010600030101010101" pitchFamily="2" charset="-122"/>
              </a:rPr>
              <a:t>，</a:t>
            </a:r>
            <a:r>
              <a:rPr lang="en-US" altLang="zh-CN" sz="2000" b="1">
                <a:solidFill>
                  <a:srgbClr val="FF0000"/>
                </a:solidFill>
                <a:latin typeface="宋体" panose="02010600030101010101" pitchFamily="2" charset="-122"/>
              </a:rPr>
              <a:t>I=1</a:t>
            </a:r>
            <a:r>
              <a:rPr lang="zh-CN" altLang="en-US" sz="2000" b="1">
                <a:latin typeface="宋体" panose="02010600030101010101" pitchFamily="2" charset="-122"/>
              </a:rPr>
              <a:t>，</a:t>
            </a:r>
          </a:p>
          <a:p>
            <a:pPr eaLnBrk="1" hangingPunct="1"/>
            <a:r>
              <a:rPr lang="zh-CN" altLang="en-US" sz="2000" b="1">
                <a:latin typeface="宋体" panose="02010600030101010101" pitchFamily="2" charset="-122"/>
              </a:rPr>
              <a:t>有效地址</a:t>
            </a:r>
            <a:r>
              <a:rPr lang="en-US" altLang="zh-CN" sz="2000" b="1">
                <a:solidFill>
                  <a:srgbClr val="FF0000"/>
                </a:solidFill>
                <a:latin typeface="宋体" panose="02010600030101010101" pitchFamily="2" charset="-122"/>
              </a:rPr>
              <a:t>E</a:t>
            </a:r>
            <a:r>
              <a:rPr lang="zh-CN" altLang="en-US" sz="2000" b="1">
                <a:solidFill>
                  <a:srgbClr val="FF0000"/>
                </a:solidFill>
                <a:latin typeface="宋体" panose="02010600030101010101" pitchFamily="2" charset="-122"/>
              </a:rPr>
              <a:t>＝（</a:t>
            </a:r>
            <a:r>
              <a:rPr lang="en-US" altLang="zh-CN" sz="2000" b="1">
                <a:solidFill>
                  <a:srgbClr val="FF0000"/>
                </a:solidFill>
                <a:latin typeface="宋体" panose="02010600030101010101" pitchFamily="2" charset="-122"/>
              </a:rPr>
              <a:t>Rn</a:t>
            </a:r>
            <a:r>
              <a:rPr lang="zh-CN" altLang="en-US" sz="2000" b="1">
                <a:solidFill>
                  <a:srgbClr val="FF0000"/>
                </a:solidFill>
                <a:latin typeface="宋体" panose="02010600030101010101" pitchFamily="2" charset="-122"/>
              </a:rPr>
              <a:t>）</a:t>
            </a:r>
            <a:r>
              <a:rPr lang="zh-CN" altLang="en-US" sz="2000" b="1">
                <a:latin typeface="宋体" panose="02010600030101010101" pitchFamily="2" charset="-122"/>
              </a:rPr>
              <a:t> </a:t>
            </a:r>
            <a:endParaRPr lang="zh-CN" altLang="en-US" sz="2000" b="1"/>
          </a:p>
        </p:txBody>
      </p:sp>
      <p:sp>
        <p:nvSpPr>
          <p:cNvPr id="33827" name="Rectangle 54">
            <a:extLst>
              <a:ext uri="{FF2B5EF4-FFF2-40B4-BE49-F238E27FC236}">
                <a16:creationId xmlns:a16="http://schemas.microsoft.com/office/drawing/2014/main" id="{0692D06D-CE57-4ED0-B131-6FB5C14256A7}"/>
              </a:ext>
            </a:extLst>
          </p:cNvPr>
          <p:cNvSpPr>
            <a:spLocks noChangeArrowheads="1"/>
          </p:cNvSpPr>
          <p:nvPr/>
        </p:nvSpPr>
        <p:spPr bwMode="auto">
          <a:xfrm>
            <a:off x="4191000" y="5334000"/>
            <a:ext cx="426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    若</a:t>
            </a:r>
            <a:r>
              <a:rPr lang="en-US" altLang="zh-CN" sz="2000" b="1">
                <a:latin typeface="Times New Roman" panose="02020603050405020304" pitchFamily="18" charset="0"/>
              </a:rPr>
              <a:t>Rn</a:t>
            </a:r>
            <a:r>
              <a:rPr lang="zh-CN" altLang="en-US" sz="2000" b="1">
                <a:latin typeface="宋体" panose="02010600030101010101" pitchFamily="2" charset="-122"/>
              </a:rPr>
              <a:t>字长</a:t>
            </a:r>
            <a:r>
              <a:rPr lang="en-US" altLang="zh-CN" sz="2000" b="1">
                <a:latin typeface="宋体" panose="02010600030101010101" pitchFamily="2" charset="-122"/>
              </a:rPr>
              <a:t>32</a:t>
            </a:r>
            <a:r>
              <a:rPr lang="zh-CN" altLang="en-US" sz="2000" b="1">
                <a:latin typeface="宋体" panose="02010600030101010101" pitchFamily="2" charset="-122"/>
              </a:rPr>
              <a:t>位，在指令中只用</a:t>
            </a:r>
            <a:r>
              <a:rPr lang="en-US" altLang="zh-CN" sz="2000" b="1">
                <a:latin typeface="宋体" panose="02010600030101010101" pitchFamily="2" charset="-122"/>
              </a:rPr>
              <a:t>6</a:t>
            </a:r>
          </a:p>
          <a:p>
            <a:pPr eaLnBrk="1" hangingPunct="1"/>
            <a:r>
              <a:rPr lang="en-US" altLang="zh-CN" sz="2000" b="1">
                <a:latin typeface="宋体" panose="02010600030101010101" pitchFamily="2" charset="-122"/>
              </a:rPr>
              <a:t>    </a:t>
            </a:r>
            <a:r>
              <a:rPr lang="zh-CN" altLang="en-US" sz="2000" b="1">
                <a:latin typeface="宋体" panose="02010600030101010101" pitchFamily="2" charset="-122"/>
              </a:rPr>
              <a:t>位可得到</a:t>
            </a:r>
            <a:r>
              <a:rPr lang="en-US" altLang="zh-CN" sz="2000" b="1">
                <a:latin typeface="宋体" panose="02010600030101010101" pitchFamily="2" charset="-122"/>
              </a:rPr>
              <a:t>2</a:t>
            </a:r>
            <a:r>
              <a:rPr lang="en-US" altLang="zh-CN" sz="2000" b="1" baseline="30000"/>
              <a:t>32 </a:t>
            </a:r>
            <a:r>
              <a:rPr lang="zh-CN" altLang="en-US" sz="2000" b="1">
                <a:latin typeface="宋体" panose="02010600030101010101" pitchFamily="2" charset="-122"/>
              </a:rPr>
              <a:t>的寻址范围。 </a:t>
            </a:r>
            <a:endParaRPr lang="zh-CN" altLang="en-US" sz="2000" b="1"/>
          </a:p>
        </p:txBody>
      </p:sp>
      <p:graphicFrame>
        <p:nvGraphicFramePr>
          <p:cNvPr id="23588" name="Group 36">
            <a:extLst>
              <a:ext uri="{FF2B5EF4-FFF2-40B4-BE49-F238E27FC236}">
                <a16:creationId xmlns:a16="http://schemas.microsoft.com/office/drawing/2014/main" id="{68538950-2373-474B-9680-02C88A629C5B}"/>
              </a:ext>
            </a:extLst>
          </p:cNvPr>
          <p:cNvGraphicFramePr>
            <a:graphicFrameLocks noGrp="1"/>
          </p:cNvGraphicFramePr>
          <p:nvPr/>
        </p:nvGraphicFramePr>
        <p:xfrm>
          <a:off x="4500563" y="3860800"/>
          <a:ext cx="207962" cy="2362200"/>
        </p:xfrm>
        <a:graphic>
          <a:graphicData uri="http://schemas.openxmlformats.org/drawingml/2006/table">
            <a:tbl>
              <a:tblPr/>
              <a:tblGrid>
                <a:gridCol w="208000">
                  <a:extLst>
                    <a:ext uri="{9D8B030D-6E8A-4147-A177-3AD203B41FA5}">
                      <a16:colId xmlns:a16="http://schemas.microsoft.com/office/drawing/2014/main" val="20000"/>
                    </a:ext>
                  </a:extLst>
                </a:gridCol>
              </a:tblGrid>
              <a:tr h="23622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en-US" sz="800" b="1" i="0" u="none" strike="noStrike" cap="none" normalizeH="0" baseline="0">
                        <a:ln>
                          <a:noFill/>
                        </a:ln>
                        <a:solidFill>
                          <a:schemeClr val="tx1"/>
                        </a:solidFill>
                        <a:effectLst/>
                        <a:latin typeface="Arial" charset="0"/>
                        <a:ea typeface="宋体" pitchFamily="2" charset="-122"/>
                      </a:endParaRPr>
                    </a:p>
                  </a:txBody>
                  <a:tcPr marL="91300" marR="91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extLst>
                  <a:ext uri="{0D108BD9-81ED-4DB2-BD59-A6C34878D82A}">
                    <a16:rowId xmlns:a16="http://schemas.microsoft.com/office/drawing/2014/main" val="10000"/>
                  </a:ext>
                </a:extLst>
              </a:tr>
            </a:tbl>
          </a:graphicData>
        </a:graphic>
      </p:graphicFrame>
    </p:spTree>
  </p:cSld>
  <p:clrMapOvr>
    <a:masterClrMapping/>
  </p:clrMapOvr>
  <p:transition>
    <p:random/>
    <p:sndAc>
      <p:stSnd>
        <p:snd r:embed="rId2" name="type.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AAF382B1-CE02-4CA6-89D3-E0ED487CE6D1}"/>
              </a:ext>
            </a:extLst>
          </p:cNvPr>
          <p:cNvSpPr>
            <a:spLocks noChangeArrowheads="1"/>
          </p:cNvSpPr>
          <p:nvPr/>
        </p:nvSpPr>
        <p:spPr bwMode="auto">
          <a:xfrm>
            <a:off x="533400" y="2057400"/>
            <a:ext cx="8229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a:solidFill>
                  <a:schemeClr val="tx2"/>
                </a:solidFill>
                <a:latin typeface="宋体" panose="02010600030101010101" pitchFamily="2" charset="-122"/>
                <a:cs typeface="Times New Roman" panose="02020603050405020304" pitchFamily="18" charset="0"/>
              </a:rPr>
              <a:t>第四章 指令系统 </a:t>
            </a:r>
            <a:r>
              <a:rPr lang="en-US" altLang="zh-CN" sz="4000" b="1">
                <a:solidFill>
                  <a:schemeClr val="tx2"/>
                </a:solidFill>
                <a:latin typeface="宋体" panose="02010600030101010101" pitchFamily="2" charset="-122"/>
                <a:cs typeface="Times New Roman" panose="02020603050405020304" pitchFamily="18" charset="0"/>
              </a:rPr>
              <a:t> </a:t>
            </a:r>
            <a:r>
              <a:rPr lang="en-US" altLang="zh-CN" sz="5100">
                <a:solidFill>
                  <a:schemeClr val="tx2"/>
                </a:solidFill>
              </a:rPr>
              <a:t> </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2">
            <a:extLst>
              <a:ext uri="{FF2B5EF4-FFF2-40B4-BE49-F238E27FC236}">
                <a16:creationId xmlns:a16="http://schemas.microsoft.com/office/drawing/2014/main" id="{9E5E65B4-96D1-40A1-BC55-F09EDE5CAAA0}"/>
              </a:ext>
            </a:extLst>
          </p:cNvPr>
          <p:cNvGrpSpPr>
            <a:grpSpLocks/>
          </p:cNvGrpSpPr>
          <p:nvPr/>
        </p:nvGrpSpPr>
        <p:grpSpPr bwMode="auto">
          <a:xfrm>
            <a:off x="611188" y="1412875"/>
            <a:ext cx="5472112" cy="1682750"/>
            <a:chOff x="0" y="0"/>
            <a:chExt cx="3447" cy="1060"/>
          </a:xfrm>
        </p:grpSpPr>
        <p:sp>
          <p:nvSpPr>
            <p:cNvPr id="34847" name="Text Box 3">
              <a:extLst>
                <a:ext uri="{FF2B5EF4-FFF2-40B4-BE49-F238E27FC236}">
                  <a16:creationId xmlns:a16="http://schemas.microsoft.com/office/drawing/2014/main" id="{FC6A9432-E522-40CB-A182-E2335F99D2B0}"/>
                </a:ext>
              </a:extLst>
            </p:cNvPr>
            <p:cNvSpPr txBox="1">
              <a:spLocks noChangeArrowheads="1"/>
            </p:cNvSpPr>
            <p:nvPr/>
          </p:nvSpPr>
          <p:spPr bwMode="auto">
            <a:xfrm>
              <a:off x="363" y="543"/>
              <a:ext cx="817" cy="258"/>
            </a:xfrm>
            <a:prstGeom prst="rect">
              <a:avLst/>
            </a:prstGeom>
            <a:solidFill>
              <a:srgbClr val="FF9900"/>
            </a:solidFill>
            <a:ln w="12700" cap="sq">
              <a:solidFill>
                <a:srgbClr val="003300"/>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003300"/>
                  </a:solidFill>
                  <a:ea typeface="楷体_GB2312" pitchFamily="49" charset="-122"/>
                </a:rPr>
                <a:t>寄存器号</a:t>
              </a:r>
            </a:p>
          </p:txBody>
        </p:sp>
        <p:sp>
          <p:nvSpPr>
            <p:cNvPr id="34848" name="Text Box 4">
              <a:extLst>
                <a:ext uri="{FF2B5EF4-FFF2-40B4-BE49-F238E27FC236}">
                  <a16:creationId xmlns:a16="http://schemas.microsoft.com/office/drawing/2014/main" id="{39D94667-D1D8-4573-BDAC-C3E7EF1DA7A3}"/>
                </a:ext>
              </a:extLst>
            </p:cNvPr>
            <p:cNvSpPr txBox="1">
              <a:spLocks noChangeArrowheads="1"/>
            </p:cNvSpPr>
            <p:nvPr/>
          </p:nvSpPr>
          <p:spPr bwMode="auto">
            <a:xfrm>
              <a:off x="499" y="317"/>
              <a:ext cx="6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003300"/>
                  </a:solidFill>
                  <a:ea typeface="楷体_GB2312" pitchFamily="49" charset="-122"/>
                </a:rPr>
                <a:t>指令</a:t>
              </a:r>
            </a:p>
          </p:txBody>
        </p:sp>
        <p:sp>
          <p:nvSpPr>
            <p:cNvPr id="34849" name="Rectangle 5">
              <a:extLst>
                <a:ext uri="{FF2B5EF4-FFF2-40B4-BE49-F238E27FC236}">
                  <a16:creationId xmlns:a16="http://schemas.microsoft.com/office/drawing/2014/main" id="{AAED24D5-D876-4B78-81E8-AAD776480BEA}"/>
                </a:ext>
              </a:extLst>
            </p:cNvPr>
            <p:cNvSpPr>
              <a:spLocks noChangeArrowheads="1"/>
            </p:cNvSpPr>
            <p:nvPr/>
          </p:nvSpPr>
          <p:spPr bwMode="auto">
            <a:xfrm>
              <a:off x="2178" y="226"/>
              <a:ext cx="590"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50" name="Rectangle 6">
              <a:extLst>
                <a:ext uri="{FF2B5EF4-FFF2-40B4-BE49-F238E27FC236}">
                  <a16:creationId xmlns:a16="http://schemas.microsoft.com/office/drawing/2014/main" id="{E1E36CA1-A4DB-4EBC-A498-27CEC74C54B9}"/>
                </a:ext>
              </a:extLst>
            </p:cNvPr>
            <p:cNvSpPr>
              <a:spLocks noChangeArrowheads="1"/>
            </p:cNvSpPr>
            <p:nvPr/>
          </p:nvSpPr>
          <p:spPr bwMode="auto">
            <a:xfrm>
              <a:off x="2178" y="498"/>
              <a:ext cx="590"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51" name="Rectangle 7">
              <a:extLst>
                <a:ext uri="{FF2B5EF4-FFF2-40B4-BE49-F238E27FC236}">
                  <a16:creationId xmlns:a16="http://schemas.microsoft.com/office/drawing/2014/main" id="{88111541-332E-4D6C-8E87-77AAECCFA565}"/>
                </a:ext>
              </a:extLst>
            </p:cNvPr>
            <p:cNvSpPr>
              <a:spLocks noChangeArrowheads="1"/>
            </p:cNvSpPr>
            <p:nvPr/>
          </p:nvSpPr>
          <p:spPr bwMode="auto">
            <a:xfrm>
              <a:off x="2178" y="770"/>
              <a:ext cx="590"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52" name="Text Box 8">
              <a:extLst>
                <a:ext uri="{FF2B5EF4-FFF2-40B4-BE49-F238E27FC236}">
                  <a16:creationId xmlns:a16="http://schemas.microsoft.com/office/drawing/2014/main" id="{F7782D19-CF23-4D42-B03B-32B3300E09E7}"/>
                </a:ext>
              </a:extLst>
            </p:cNvPr>
            <p:cNvSpPr txBox="1">
              <a:spLocks noChangeArrowheads="1"/>
            </p:cNvSpPr>
            <p:nvPr/>
          </p:nvSpPr>
          <p:spPr bwMode="auto">
            <a:xfrm>
              <a:off x="2178" y="499"/>
              <a:ext cx="590" cy="231"/>
            </a:xfrm>
            <a:prstGeom prst="rect">
              <a:avLst/>
            </a:prstGeom>
            <a:solidFill>
              <a:srgbClr val="66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chemeClr val="bg1"/>
                  </a:solidFill>
                  <a:ea typeface="楷体_GB2312" pitchFamily="49" charset="-122"/>
                </a:rPr>
                <a:t>操作数</a:t>
              </a:r>
            </a:p>
          </p:txBody>
        </p:sp>
        <p:sp>
          <p:nvSpPr>
            <p:cNvPr id="34853" name="Line 9">
              <a:extLst>
                <a:ext uri="{FF2B5EF4-FFF2-40B4-BE49-F238E27FC236}">
                  <a16:creationId xmlns:a16="http://schemas.microsoft.com/office/drawing/2014/main" id="{76B249CA-ACEE-4766-84B3-40B69DC52798}"/>
                </a:ext>
              </a:extLst>
            </p:cNvPr>
            <p:cNvSpPr>
              <a:spLocks noChangeShapeType="1"/>
            </p:cNvSpPr>
            <p:nvPr/>
          </p:nvSpPr>
          <p:spPr bwMode="auto">
            <a:xfrm>
              <a:off x="1180" y="679"/>
              <a:ext cx="953" cy="0"/>
            </a:xfrm>
            <a:prstGeom prst="line">
              <a:avLst/>
            </a:prstGeom>
            <a:noFill/>
            <a:ln w="28575" cap="sq">
              <a:solidFill>
                <a:srgbClr val="00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4854" name="Text Box 10">
              <a:extLst>
                <a:ext uri="{FF2B5EF4-FFF2-40B4-BE49-F238E27FC236}">
                  <a16:creationId xmlns:a16="http://schemas.microsoft.com/office/drawing/2014/main" id="{FE931F5B-F572-4983-B5FB-F4962204D2C2}"/>
                </a:ext>
              </a:extLst>
            </p:cNvPr>
            <p:cNvSpPr txBox="1">
              <a:spLocks noChangeArrowheads="1"/>
            </p:cNvSpPr>
            <p:nvPr/>
          </p:nvSpPr>
          <p:spPr bwMode="auto">
            <a:xfrm>
              <a:off x="3175" y="226"/>
              <a:ext cx="272" cy="834"/>
            </a:xfrm>
            <a:prstGeom prst="rect">
              <a:avLst/>
            </a:prstGeom>
            <a:noFill/>
            <a:ln w="12700" cap="sq">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CC0000"/>
                  </a:solidFill>
                  <a:ea typeface="楷体_GB2312" pitchFamily="49" charset="-122"/>
                </a:rPr>
                <a:t>寄存器堆</a:t>
              </a:r>
            </a:p>
          </p:txBody>
        </p:sp>
        <p:sp>
          <p:nvSpPr>
            <p:cNvPr id="34855" name="AutoShape 11">
              <a:extLst>
                <a:ext uri="{FF2B5EF4-FFF2-40B4-BE49-F238E27FC236}">
                  <a16:creationId xmlns:a16="http://schemas.microsoft.com/office/drawing/2014/main" id="{565A55BF-009E-405E-9C11-7EBE9AC1D533}"/>
                </a:ext>
              </a:extLst>
            </p:cNvPr>
            <p:cNvSpPr>
              <a:spLocks/>
            </p:cNvSpPr>
            <p:nvPr/>
          </p:nvSpPr>
          <p:spPr bwMode="auto">
            <a:xfrm>
              <a:off x="2949" y="226"/>
              <a:ext cx="136" cy="726"/>
            </a:xfrm>
            <a:prstGeom prst="rightBrace">
              <a:avLst>
                <a:gd name="adj1" fmla="val 44485"/>
                <a:gd name="adj2" fmla="val 50000"/>
              </a:avLst>
            </a:prstGeom>
            <a:noFill/>
            <a:ln w="28575" cap="sq">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88" name="Text Box 12">
              <a:extLst>
                <a:ext uri="{FF2B5EF4-FFF2-40B4-BE49-F238E27FC236}">
                  <a16:creationId xmlns:a16="http://schemas.microsoft.com/office/drawing/2014/main" id="{0B7549A9-2308-4712-8853-008B471555AA}"/>
                </a:ext>
              </a:extLst>
            </p:cNvPr>
            <p:cNvSpPr txBox="1">
              <a:spLocks noChangeArrowheads="1"/>
            </p:cNvSpPr>
            <p:nvPr/>
          </p:nvSpPr>
          <p:spPr bwMode="auto">
            <a:xfrm>
              <a:off x="0" y="0"/>
              <a:ext cx="1724" cy="288"/>
            </a:xfrm>
            <a:prstGeom prst="rect">
              <a:avLst/>
            </a:prstGeom>
            <a:noFill/>
            <a:ln w="9525">
              <a:noFill/>
              <a:miter lim="800000"/>
              <a:headEnd/>
              <a:tailEnd/>
            </a:ln>
            <a:effectLst/>
          </p:spPr>
          <p:txBody>
            <a:bodyPr>
              <a:spAutoFit/>
            </a:bodyPr>
            <a:lstStyle/>
            <a:p>
              <a:pPr>
                <a:spcBef>
                  <a:spcPct val="50000"/>
                </a:spcBef>
                <a:defRPr/>
              </a:pPr>
              <a:r>
                <a:rPr lang="zh-CN" altLang="en-US" sz="2400" b="1">
                  <a:solidFill>
                    <a:srgbClr val="006600"/>
                  </a:solidFill>
                  <a:effectLst>
                    <a:outerShdw blurRad="38100" dist="38100" dir="2700000" algn="tl">
                      <a:srgbClr val="C0C0C0"/>
                    </a:outerShdw>
                  </a:effectLst>
                  <a:latin typeface="Arial" charset="0"/>
                  <a:ea typeface="楷体_GB2312" pitchFamily="49" charset="-122"/>
                </a:rPr>
                <a:t>寄存器寻址方式：</a:t>
              </a:r>
            </a:p>
          </p:txBody>
        </p:sp>
      </p:grpSp>
      <p:grpSp>
        <p:nvGrpSpPr>
          <p:cNvPr id="34819" name="Group 13">
            <a:extLst>
              <a:ext uri="{FF2B5EF4-FFF2-40B4-BE49-F238E27FC236}">
                <a16:creationId xmlns:a16="http://schemas.microsoft.com/office/drawing/2014/main" id="{6E1306EC-27B7-422E-8FFB-14B71B649A2B}"/>
              </a:ext>
            </a:extLst>
          </p:cNvPr>
          <p:cNvGrpSpPr>
            <a:grpSpLocks/>
          </p:cNvGrpSpPr>
          <p:nvPr/>
        </p:nvGrpSpPr>
        <p:grpSpPr bwMode="auto">
          <a:xfrm>
            <a:off x="755650" y="3068638"/>
            <a:ext cx="5975350" cy="3349625"/>
            <a:chOff x="0" y="0"/>
            <a:chExt cx="3764" cy="2110"/>
          </a:xfrm>
        </p:grpSpPr>
        <p:sp>
          <p:nvSpPr>
            <p:cNvPr id="34835" name="AutoShape 14">
              <a:extLst>
                <a:ext uri="{FF2B5EF4-FFF2-40B4-BE49-F238E27FC236}">
                  <a16:creationId xmlns:a16="http://schemas.microsoft.com/office/drawing/2014/main" id="{3AD5394C-925A-4FF1-9620-A05B08902E6E}"/>
                </a:ext>
              </a:extLst>
            </p:cNvPr>
            <p:cNvSpPr>
              <a:spLocks/>
            </p:cNvSpPr>
            <p:nvPr/>
          </p:nvSpPr>
          <p:spPr bwMode="auto">
            <a:xfrm>
              <a:off x="1315" y="409"/>
              <a:ext cx="45" cy="816"/>
            </a:xfrm>
            <a:prstGeom prst="leftBrace">
              <a:avLst>
                <a:gd name="adj1" fmla="val 151111"/>
                <a:gd name="adj2" fmla="val 50000"/>
              </a:avLst>
            </a:prstGeom>
            <a:noFill/>
            <a:ln w="28575" cap="sq">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6" name="Rectangle 15">
              <a:extLst>
                <a:ext uri="{FF2B5EF4-FFF2-40B4-BE49-F238E27FC236}">
                  <a16:creationId xmlns:a16="http://schemas.microsoft.com/office/drawing/2014/main" id="{C80021C4-F997-4EA6-A75F-652025734BE4}"/>
                </a:ext>
              </a:extLst>
            </p:cNvPr>
            <p:cNvSpPr>
              <a:spLocks noChangeArrowheads="1"/>
            </p:cNvSpPr>
            <p:nvPr/>
          </p:nvSpPr>
          <p:spPr bwMode="auto">
            <a:xfrm>
              <a:off x="1092" y="1643"/>
              <a:ext cx="764" cy="258"/>
            </a:xfrm>
            <a:prstGeom prst="rect">
              <a:avLst/>
            </a:prstGeom>
            <a:solidFill>
              <a:srgbClr val="FF9900"/>
            </a:solidFill>
            <a:ln w="12700" cap="sq">
              <a:solidFill>
                <a:srgbClr val="003300"/>
              </a:solidFill>
              <a:miter lim="800000"/>
              <a:headEnd/>
              <a:tailEnd/>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003300"/>
                  </a:solidFill>
                  <a:ea typeface="楷体_GB2312" pitchFamily="49" charset="-122"/>
                </a:rPr>
                <a:t>寄存器号</a:t>
              </a:r>
            </a:p>
          </p:txBody>
        </p:sp>
        <p:sp>
          <p:nvSpPr>
            <p:cNvPr id="34837" name="Text Box 16">
              <a:extLst>
                <a:ext uri="{FF2B5EF4-FFF2-40B4-BE49-F238E27FC236}">
                  <a16:creationId xmlns:a16="http://schemas.microsoft.com/office/drawing/2014/main" id="{7747FFB7-FA5E-4604-9F3E-BE8745E3993C}"/>
                </a:ext>
              </a:extLst>
            </p:cNvPr>
            <p:cNvSpPr txBox="1">
              <a:spLocks noChangeArrowheads="1"/>
            </p:cNvSpPr>
            <p:nvPr/>
          </p:nvSpPr>
          <p:spPr bwMode="auto">
            <a:xfrm>
              <a:off x="1134" y="1860"/>
              <a:ext cx="6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003300"/>
                  </a:solidFill>
                  <a:ea typeface="楷体_GB2312" pitchFamily="49" charset="-122"/>
                </a:rPr>
                <a:t>指令</a:t>
              </a:r>
            </a:p>
          </p:txBody>
        </p:sp>
        <p:sp>
          <p:nvSpPr>
            <p:cNvPr id="34838" name="Rectangle 17">
              <a:extLst>
                <a:ext uri="{FF2B5EF4-FFF2-40B4-BE49-F238E27FC236}">
                  <a16:creationId xmlns:a16="http://schemas.microsoft.com/office/drawing/2014/main" id="{70DC7D8E-FE90-4D29-BCC2-E673447EAF2C}"/>
                </a:ext>
              </a:extLst>
            </p:cNvPr>
            <p:cNvSpPr>
              <a:spLocks noChangeArrowheads="1"/>
            </p:cNvSpPr>
            <p:nvPr/>
          </p:nvSpPr>
          <p:spPr bwMode="auto">
            <a:xfrm>
              <a:off x="1632" y="454"/>
              <a:ext cx="1089"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9" name="Rectangle 18">
              <a:extLst>
                <a:ext uri="{FF2B5EF4-FFF2-40B4-BE49-F238E27FC236}">
                  <a16:creationId xmlns:a16="http://schemas.microsoft.com/office/drawing/2014/main" id="{F36D491E-8714-4670-8391-523E6ED1C36E}"/>
                </a:ext>
              </a:extLst>
            </p:cNvPr>
            <p:cNvSpPr>
              <a:spLocks noChangeArrowheads="1"/>
            </p:cNvSpPr>
            <p:nvPr/>
          </p:nvSpPr>
          <p:spPr bwMode="auto">
            <a:xfrm>
              <a:off x="1632" y="705"/>
              <a:ext cx="1087" cy="239"/>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a:ea typeface="楷体_GB2312" pitchFamily="49" charset="-122"/>
              </a:endParaRPr>
            </a:p>
          </p:txBody>
        </p:sp>
        <p:sp>
          <p:nvSpPr>
            <p:cNvPr id="34840" name="Rectangle 19">
              <a:extLst>
                <a:ext uri="{FF2B5EF4-FFF2-40B4-BE49-F238E27FC236}">
                  <a16:creationId xmlns:a16="http://schemas.microsoft.com/office/drawing/2014/main" id="{A0E43248-B59C-4D26-BA8F-16F17495DDDA}"/>
                </a:ext>
              </a:extLst>
            </p:cNvPr>
            <p:cNvSpPr>
              <a:spLocks noChangeArrowheads="1"/>
            </p:cNvSpPr>
            <p:nvPr/>
          </p:nvSpPr>
          <p:spPr bwMode="auto">
            <a:xfrm>
              <a:off x="1632" y="998"/>
              <a:ext cx="1089"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1" name="Text Box 20">
              <a:extLst>
                <a:ext uri="{FF2B5EF4-FFF2-40B4-BE49-F238E27FC236}">
                  <a16:creationId xmlns:a16="http://schemas.microsoft.com/office/drawing/2014/main" id="{9E052B71-7612-4DE2-9CCE-514FFDAB6146}"/>
                </a:ext>
              </a:extLst>
            </p:cNvPr>
            <p:cNvSpPr txBox="1">
              <a:spLocks noChangeArrowheads="1"/>
            </p:cNvSpPr>
            <p:nvPr/>
          </p:nvSpPr>
          <p:spPr bwMode="auto">
            <a:xfrm>
              <a:off x="998" y="409"/>
              <a:ext cx="226" cy="834"/>
            </a:xfrm>
            <a:prstGeom prst="rect">
              <a:avLst/>
            </a:prstGeom>
            <a:noFill/>
            <a:ln w="12700" cap="sq">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CC0000"/>
                  </a:solidFill>
                  <a:ea typeface="楷体_GB2312" pitchFamily="49" charset="-122"/>
                </a:rPr>
                <a:t>寄存器堆</a:t>
              </a:r>
            </a:p>
          </p:txBody>
        </p:sp>
        <p:sp>
          <p:nvSpPr>
            <p:cNvPr id="34842" name="Text Box 21">
              <a:extLst>
                <a:ext uri="{FF2B5EF4-FFF2-40B4-BE49-F238E27FC236}">
                  <a16:creationId xmlns:a16="http://schemas.microsoft.com/office/drawing/2014/main" id="{DD36F757-12F2-400F-AA1F-B2EF828B4AB5}"/>
                </a:ext>
              </a:extLst>
            </p:cNvPr>
            <p:cNvSpPr txBox="1">
              <a:spLocks noChangeArrowheads="1"/>
            </p:cNvSpPr>
            <p:nvPr/>
          </p:nvSpPr>
          <p:spPr bwMode="auto">
            <a:xfrm>
              <a:off x="1633" y="726"/>
              <a:ext cx="1087" cy="231"/>
            </a:xfrm>
            <a:prstGeom prst="rect">
              <a:avLst/>
            </a:prstGeom>
            <a:solidFill>
              <a:srgbClr val="66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a:solidFill>
                    <a:schemeClr val="bg1"/>
                  </a:solidFill>
                  <a:ea typeface="楷体_GB2312" pitchFamily="49" charset="-122"/>
                </a:rPr>
                <a:t>EA</a:t>
              </a:r>
            </a:p>
          </p:txBody>
        </p:sp>
        <p:sp>
          <p:nvSpPr>
            <p:cNvPr id="34843" name="Line 22">
              <a:extLst>
                <a:ext uri="{FF2B5EF4-FFF2-40B4-BE49-F238E27FC236}">
                  <a16:creationId xmlns:a16="http://schemas.microsoft.com/office/drawing/2014/main" id="{B64D7C58-3502-4F99-8EC9-54DAE83E9002}"/>
                </a:ext>
              </a:extLst>
            </p:cNvPr>
            <p:cNvSpPr>
              <a:spLocks noChangeShapeType="1"/>
            </p:cNvSpPr>
            <p:nvPr/>
          </p:nvSpPr>
          <p:spPr bwMode="auto">
            <a:xfrm>
              <a:off x="2811" y="816"/>
              <a:ext cx="953" cy="0"/>
            </a:xfrm>
            <a:prstGeom prst="line">
              <a:avLst/>
            </a:prstGeom>
            <a:noFill/>
            <a:ln w="28575" cap="sq">
              <a:solidFill>
                <a:srgbClr val="00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4844" name="Line 23">
              <a:extLst>
                <a:ext uri="{FF2B5EF4-FFF2-40B4-BE49-F238E27FC236}">
                  <a16:creationId xmlns:a16="http://schemas.microsoft.com/office/drawing/2014/main" id="{865735C0-136C-4F90-908C-FDE79070B5D4}"/>
                </a:ext>
              </a:extLst>
            </p:cNvPr>
            <p:cNvSpPr>
              <a:spLocks noChangeShapeType="1"/>
            </p:cNvSpPr>
            <p:nvPr/>
          </p:nvSpPr>
          <p:spPr bwMode="auto">
            <a:xfrm flipV="1">
              <a:off x="1496" y="817"/>
              <a:ext cx="0" cy="862"/>
            </a:xfrm>
            <a:prstGeom prst="line">
              <a:avLst/>
            </a:prstGeom>
            <a:noFill/>
            <a:ln w="28575" cap="sq">
              <a:solidFill>
                <a:srgbClr val="0033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4845" name="Line 24">
              <a:extLst>
                <a:ext uri="{FF2B5EF4-FFF2-40B4-BE49-F238E27FC236}">
                  <a16:creationId xmlns:a16="http://schemas.microsoft.com/office/drawing/2014/main" id="{E71F6BC5-CAF2-47E6-8A9B-B68B2D82F592}"/>
                </a:ext>
              </a:extLst>
            </p:cNvPr>
            <p:cNvSpPr>
              <a:spLocks noChangeShapeType="1"/>
            </p:cNvSpPr>
            <p:nvPr/>
          </p:nvSpPr>
          <p:spPr bwMode="auto">
            <a:xfrm>
              <a:off x="1496" y="817"/>
              <a:ext cx="136" cy="0"/>
            </a:xfrm>
            <a:prstGeom prst="line">
              <a:avLst/>
            </a:prstGeom>
            <a:noFill/>
            <a:ln w="28575" cap="sq">
              <a:solidFill>
                <a:srgbClr val="00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4601" name="Text Box 25">
              <a:extLst>
                <a:ext uri="{FF2B5EF4-FFF2-40B4-BE49-F238E27FC236}">
                  <a16:creationId xmlns:a16="http://schemas.microsoft.com/office/drawing/2014/main" id="{52C35AAD-11B6-4231-9F51-876B162A11A3}"/>
                </a:ext>
              </a:extLst>
            </p:cNvPr>
            <p:cNvSpPr txBox="1">
              <a:spLocks noChangeArrowheads="1"/>
            </p:cNvSpPr>
            <p:nvPr/>
          </p:nvSpPr>
          <p:spPr bwMode="auto">
            <a:xfrm>
              <a:off x="0" y="0"/>
              <a:ext cx="2086" cy="288"/>
            </a:xfrm>
            <a:prstGeom prst="rect">
              <a:avLst/>
            </a:prstGeom>
            <a:noFill/>
            <a:ln w="9525">
              <a:noFill/>
              <a:miter lim="800000"/>
              <a:headEnd/>
              <a:tailEnd/>
            </a:ln>
            <a:effectLst/>
          </p:spPr>
          <p:txBody>
            <a:bodyPr>
              <a:spAutoFit/>
            </a:bodyPr>
            <a:lstStyle/>
            <a:p>
              <a:pPr>
                <a:spcBef>
                  <a:spcPct val="50000"/>
                </a:spcBef>
                <a:defRPr/>
              </a:pPr>
              <a:r>
                <a:rPr lang="zh-CN" altLang="en-US" sz="2400" b="1">
                  <a:solidFill>
                    <a:srgbClr val="006600"/>
                  </a:solidFill>
                  <a:effectLst>
                    <a:outerShdw blurRad="38100" dist="38100" dir="2700000" algn="tl">
                      <a:srgbClr val="C0C0C0"/>
                    </a:outerShdw>
                  </a:effectLst>
                  <a:latin typeface="Arial" charset="0"/>
                  <a:ea typeface="楷体_GB2312" pitchFamily="49" charset="-122"/>
                </a:rPr>
                <a:t>寄存器间接寻址方式：</a:t>
              </a:r>
            </a:p>
          </p:txBody>
        </p:sp>
      </p:grpSp>
      <p:grpSp>
        <p:nvGrpSpPr>
          <p:cNvPr id="34820" name="Group 26">
            <a:extLst>
              <a:ext uri="{FF2B5EF4-FFF2-40B4-BE49-F238E27FC236}">
                <a16:creationId xmlns:a16="http://schemas.microsoft.com/office/drawing/2014/main" id="{BCB833FF-E08E-4784-938B-9501FAAF35F5}"/>
              </a:ext>
            </a:extLst>
          </p:cNvPr>
          <p:cNvGrpSpPr>
            <a:grpSpLocks/>
          </p:cNvGrpSpPr>
          <p:nvPr/>
        </p:nvGrpSpPr>
        <p:grpSpPr bwMode="auto">
          <a:xfrm>
            <a:off x="6877050" y="1484313"/>
            <a:ext cx="1154113" cy="4752975"/>
            <a:chOff x="0" y="0"/>
            <a:chExt cx="727" cy="2994"/>
          </a:xfrm>
        </p:grpSpPr>
        <p:sp>
          <p:nvSpPr>
            <p:cNvPr id="34823" name="Rectangle 27">
              <a:extLst>
                <a:ext uri="{FF2B5EF4-FFF2-40B4-BE49-F238E27FC236}">
                  <a16:creationId xmlns:a16="http://schemas.microsoft.com/office/drawing/2014/main" id="{B3EAD1EA-8855-443F-8818-4F2AA81E93F0}"/>
                </a:ext>
              </a:extLst>
            </p:cNvPr>
            <p:cNvSpPr>
              <a:spLocks noChangeArrowheads="1"/>
            </p:cNvSpPr>
            <p:nvPr/>
          </p:nvSpPr>
          <p:spPr bwMode="auto">
            <a:xfrm>
              <a:off x="0" y="317"/>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4" name="Rectangle 28">
              <a:extLst>
                <a:ext uri="{FF2B5EF4-FFF2-40B4-BE49-F238E27FC236}">
                  <a16:creationId xmlns:a16="http://schemas.microsoft.com/office/drawing/2014/main" id="{F9144306-BAA7-42E7-B743-99A7976F8D68}"/>
                </a:ext>
              </a:extLst>
            </p:cNvPr>
            <p:cNvSpPr>
              <a:spLocks noChangeArrowheads="1"/>
            </p:cNvSpPr>
            <p:nvPr/>
          </p:nvSpPr>
          <p:spPr bwMode="auto">
            <a:xfrm>
              <a:off x="0" y="589"/>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5" name="Rectangle 29">
              <a:extLst>
                <a:ext uri="{FF2B5EF4-FFF2-40B4-BE49-F238E27FC236}">
                  <a16:creationId xmlns:a16="http://schemas.microsoft.com/office/drawing/2014/main" id="{6972E423-6A6D-468C-9E99-BDCB1EE0CD23}"/>
                </a:ext>
              </a:extLst>
            </p:cNvPr>
            <p:cNvSpPr>
              <a:spLocks noChangeArrowheads="1"/>
            </p:cNvSpPr>
            <p:nvPr/>
          </p:nvSpPr>
          <p:spPr bwMode="auto">
            <a:xfrm>
              <a:off x="0" y="861"/>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6" name="Rectangle 30">
              <a:extLst>
                <a:ext uri="{FF2B5EF4-FFF2-40B4-BE49-F238E27FC236}">
                  <a16:creationId xmlns:a16="http://schemas.microsoft.com/office/drawing/2014/main" id="{C03B0BCD-FC62-4048-90D5-76C02477D900}"/>
                </a:ext>
              </a:extLst>
            </p:cNvPr>
            <p:cNvSpPr>
              <a:spLocks noChangeArrowheads="1"/>
            </p:cNvSpPr>
            <p:nvPr/>
          </p:nvSpPr>
          <p:spPr bwMode="auto">
            <a:xfrm>
              <a:off x="0" y="1134"/>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7" name="Rectangle 31">
              <a:extLst>
                <a:ext uri="{FF2B5EF4-FFF2-40B4-BE49-F238E27FC236}">
                  <a16:creationId xmlns:a16="http://schemas.microsoft.com/office/drawing/2014/main" id="{14681592-D1D5-4676-BD66-EA805DC87E34}"/>
                </a:ext>
              </a:extLst>
            </p:cNvPr>
            <p:cNvSpPr>
              <a:spLocks noChangeArrowheads="1"/>
            </p:cNvSpPr>
            <p:nvPr/>
          </p:nvSpPr>
          <p:spPr bwMode="auto">
            <a:xfrm>
              <a:off x="0" y="1406"/>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8" name="Rectangle 32">
              <a:extLst>
                <a:ext uri="{FF2B5EF4-FFF2-40B4-BE49-F238E27FC236}">
                  <a16:creationId xmlns:a16="http://schemas.microsoft.com/office/drawing/2014/main" id="{289B2B8B-679C-49DA-AC23-6A19D2EEBC46}"/>
                </a:ext>
              </a:extLst>
            </p:cNvPr>
            <p:cNvSpPr>
              <a:spLocks noChangeArrowheads="1"/>
            </p:cNvSpPr>
            <p:nvPr/>
          </p:nvSpPr>
          <p:spPr bwMode="auto">
            <a:xfrm>
              <a:off x="0" y="1678"/>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9" name="Rectangle 33">
              <a:extLst>
                <a:ext uri="{FF2B5EF4-FFF2-40B4-BE49-F238E27FC236}">
                  <a16:creationId xmlns:a16="http://schemas.microsoft.com/office/drawing/2014/main" id="{2809DDE1-5CD4-4791-9B42-4BF825E88BBB}"/>
                </a:ext>
              </a:extLst>
            </p:cNvPr>
            <p:cNvSpPr>
              <a:spLocks noChangeArrowheads="1"/>
            </p:cNvSpPr>
            <p:nvPr/>
          </p:nvSpPr>
          <p:spPr bwMode="auto">
            <a:xfrm>
              <a:off x="0" y="1950"/>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0" name="Rectangle 34">
              <a:extLst>
                <a:ext uri="{FF2B5EF4-FFF2-40B4-BE49-F238E27FC236}">
                  <a16:creationId xmlns:a16="http://schemas.microsoft.com/office/drawing/2014/main" id="{53475ECB-038A-4F48-9170-B3BA3E9ACA5D}"/>
                </a:ext>
              </a:extLst>
            </p:cNvPr>
            <p:cNvSpPr>
              <a:spLocks noChangeArrowheads="1"/>
            </p:cNvSpPr>
            <p:nvPr/>
          </p:nvSpPr>
          <p:spPr bwMode="auto">
            <a:xfrm>
              <a:off x="0" y="2223"/>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1" name="Text Box 35">
              <a:extLst>
                <a:ext uri="{FF2B5EF4-FFF2-40B4-BE49-F238E27FC236}">
                  <a16:creationId xmlns:a16="http://schemas.microsoft.com/office/drawing/2014/main" id="{91DEFD6D-1FFF-4534-84E1-EFC703E1B67B}"/>
                </a:ext>
              </a:extLst>
            </p:cNvPr>
            <p:cNvSpPr txBox="1">
              <a:spLocks noChangeArrowheads="1"/>
            </p:cNvSpPr>
            <p:nvPr/>
          </p:nvSpPr>
          <p:spPr bwMode="auto">
            <a:xfrm>
              <a:off x="0" y="1678"/>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chemeClr val="bg1"/>
                  </a:solidFill>
                  <a:ea typeface="楷体_GB2312" pitchFamily="49" charset="-122"/>
                </a:rPr>
                <a:t>操作数</a:t>
              </a:r>
            </a:p>
          </p:txBody>
        </p:sp>
        <p:sp>
          <p:nvSpPr>
            <p:cNvPr id="34832" name="Rectangle 36">
              <a:extLst>
                <a:ext uri="{FF2B5EF4-FFF2-40B4-BE49-F238E27FC236}">
                  <a16:creationId xmlns:a16="http://schemas.microsoft.com/office/drawing/2014/main" id="{D3812439-9C31-40F7-9EBC-8B25DDB2FC5E}"/>
                </a:ext>
              </a:extLst>
            </p:cNvPr>
            <p:cNvSpPr>
              <a:spLocks noChangeArrowheads="1"/>
            </p:cNvSpPr>
            <p:nvPr/>
          </p:nvSpPr>
          <p:spPr bwMode="auto">
            <a:xfrm>
              <a:off x="0" y="2494"/>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3" name="Rectangle 37">
              <a:extLst>
                <a:ext uri="{FF2B5EF4-FFF2-40B4-BE49-F238E27FC236}">
                  <a16:creationId xmlns:a16="http://schemas.microsoft.com/office/drawing/2014/main" id="{15A2CF64-FD53-4EF7-A3D7-1F442D3978B0}"/>
                </a:ext>
              </a:extLst>
            </p:cNvPr>
            <p:cNvSpPr>
              <a:spLocks noChangeArrowheads="1"/>
            </p:cNvSpPr>
            <p:nvPr/>
          </p:nvSpPr>
          <p:spPr bwMode="auto">
            <a:xfrm>
              <a:off x="0" y="2767"/>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4" name="Text Box 38">
              <a:extLst>
                <a:ext uri="{FF2B5EF4-FFF2-40B4-BE49-F238E27FC236}">
                  <a16:creationId xmlns:a16="http://schemas.microsoft.com/office/drawing/2014/main" id="{07C19127-EC77-4178-87E8-812D7A0C5CB4}"/>
                </a:ext>
              </a:extLst>
            </p:cNvPr>
            <p:cNvSpPr txBox="1">
              <a:spLocks noChangeArrowheads="1"/>
            </p:cNvSpPr>
            <p:nvPr/>
          </p:nvSpPr>
          <p:spPr bwMode="auto">
            <a:xfrm>
              <a:off x="46" y="0"/>
              <a:ext cx="6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CC0000"/>
                  </a:solidFill>
                  <a:ea typeface="楷体_GB2312" pitchFamily="49" charset="-122"/>
                </a:rPr>
                <a:t>存储器</a:t>
              </a:r>
            </a:p>
          </p:txBody>
        </p:sp>
      </p:grpSp>
      <p:pic>
        <p:nvPicPr>
          <p:cNvPr id="34821" name="Picture 39" descr="back11">
            <a:hlinkClick r:id="rId2" action="ppaction://hlinksldjump"/>
            <a:extLst>
              <a:ext uri="{FF2B5EF4-FFF2-40B4-BE49-F238E27FC236}">
                <a16:creationId xmlns:a16="http://schemas.microsoft.com/office/drawing/2014/main" id="{D8508C73-0E29-414F-9E75-AD7AFE55E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6748463"/>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2">
            <a:extLst>
              <a:ext uri="{FF2B5EF4-FFF2-40B4-BE49-F238E27FC236}">
                <a16:creationId xmlns:a16="http://schemas.microsoft.com/office/drawing/2014/main" id="{C8B4ACB6-8F67-4EEE-8DE1-9377E63D9CB6}"/>
              </a:ext>
            </a:extLst>
          </p:cNvPr>
          <p:cNvSpPr>
            <a:spLocks noChangeArrowheads="1"/>
          </p:cNvSpPr>
          <p:nvPr/>
        </p:nvSpPr>
        <p:spPr bwMode="auto">
          <a:xfrm>
            <a:off x="195263" y="282575"/>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solidFill>
                  <a:schemeClr val="tx2"/>
                </a:solidFill>
                <a:latin typeface="Times New Roman" panose="02020603050405020304" pitchFamily="18" charset="0"/>
                <a:cs typeface="Times New Roman" panose="02020603050405020304" pitchFamily="18" charset="0"/>
              </a:rPr>
              <a:t> </a:t>
            </a:r>
            <a:r>
              <a:rPr lang="zh-CN" altLang="en-US" sz="4400" b="1">
                <a:solidFill>
                  <a:schemeClr val="tx2"/>
                </a:solidFill>
              </a:rPr>
              <a:t>寄存器寻址 </a:t>
            </a:r>
            <a:r>
              <a:rPr lang="en-US" altLang="zh-CN" sz="4400" b="1">
                <a:solidFill>
                  <a:schemeClr val="tx2"/>
                </a:solidFill>
              </a:rPr>
              <a:t>vs </a:t>
            </a:r>
            <a:r>
              <a:rPr lang="zh-CN" altLang="en-US" sz="4400" b="1">
                <a:solidFill>
                  <a:schemeClr val="tx2"/>
                </a:solidFill>
              </a:rPr>
              <a:t>寄存器间接寻址</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8">
            <a:extLst>
              <a:ext uri="{FF2B5EF4-FFF2-40B4-BE49-F238E27FC236}">
                <a16:creationId xmlns:a16="http://schemas.microsoft.com/office/drawing/2014/main" id="{9A934847-6383-45E4-8950-983C91E602F4}"/>
              </a:ext>
            </a:extLst>
          </p:cNvPr>
          <p:cNvSpPr>
            <a:spLocks noChangeArrowheads="1"/>
          </p:cNvSpPr>
          <p:nvPr/>
        </p:nvSpPr>
        <p:spPr bwMode="auto">
          <a:xfrm>
            <a:off x="0" y="404813"/>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3600" b="1"/>
              <a:t> </a:t>
            </a:r>
            <a:r>
              <a:rPr lang="en-US" altLang="zh-CN" sz="3600" b="1"/>
              <a:t>5</a:t>
            </a:r>
            <a:r>
              <a:rPr lang="zh-CN" altLang="en-US" sz="3600" b="1">
                <a:latin typeface="Times New Roman" panose="02020603050405020304" pitchFamily="18" charset="0"/>
              </a:rPr>
              <a:t>．偏移寻址</a:t>
            </a:r>
            <a:r>
              <a:rPr lang="en-US" altLang="zh-CN" sz="3600" b="1">
                <a:latin typeface="Times New Roman" panose="02020603050405020304" pitchFamily="18" charset="0"/>
              </a:rPr>
              <a:t>——</a:t>
            </a:r>
            <a:r>
              <a:rPr lang="zh-CN" altLang="en-US" sz="3600" b="1">
                <a:latin typeface="Times New Roman" panose="02020603050405020304" pitchFamily="18" charset="0"/>
              </a:rPr>
              <a:t>变址寻址</a:t>
            </a:r>
            <a:endParaRPr lang="zh-CN" altLang="en-US" sz="3600" b="1"/>
          </a:p>
        </p:txBody>
      </p:sp>
      <p:sp>
        <p:nvSpPr>
          <p:cNvPr id="1028" name="Rectangle 39">
            <a:extLst>
              <a:ext uri="{FF2B5EF4-FFF2-40B4-BE49-F238E27FC236}">
                <a16:creationId xmlns:a16="http://schemas.microsoft.com/office/drawing/2014/main" id="{413DBC82-3CE0-495D-9224-4E767D910366}"/>
              </a:ext>
            </a:extLst>
          </p:cNvPr>
          <p:cNvSpPr>
            <a:spLocks noChangeArrowheads="1"/>
          </p:cNvSpPr>
          <p:nvPr/>
        </p:nvSpPr>
        <p:spPr bwMode="auto">
          <a:xfrm>
            <a:off x="395288" y="1412875"/>
            <a:ext cx="8229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333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latin typeface="Times New Roman" panose="02020603050405020304" pitchFamily="18" charset="0"/>
              </a:rPr>
              <a:t>   将变址值与形式地址进行加法运算而得到有效地址的寻址方式。</a:t>
            </a:r>
            <a:endParaRPr lang="zh-CN" altLang="en-US" sz="2400" b="1">
              <a:latin typeface="宋体" panose="02010600030101010101" pitchFamily="2" charset="-122"/>
            </a:endParaRPr>
          </a:p>
          <a:p>
            <a:endParaRPr lang="zh-CN" altLang="en-US" sz="2400" b="1">
              <a:latin typeface="宋体" panose="02010600030101010101" pitchFamily="2" charset="-122"/>
            </a:endParaRPr>
          </a:p>
        </p:txBody>
      </p:sp>
      <p:sp>
        <p:nvSpPr>
          <p:cNvPr id="1029" name="Rectangle 69">
            <a:extLst>
              <a:ext uri="{FF2B5EF4-FFF2-40B4-BE49-F238E27FC236}">
                <a16:creationId xmlns:a16="http://schemas.microsoft.com/office/drawing/2014/main" id="{EFF9701C-5183-49BB-AC84-8B2A6B3B3D91}"/>
              </a:ext>
            </a:extLst>
          </p:cNvPr>
          <p:cNvSpPr>
            <a:spLocks noChangeArrowheads="1"/>
          </p:cNvSpPr>
          <p:nvPr/>
        </p:nvSpPr>
        <p:spPr bwMode="auto">
          <a:xfrm>
            <a:off x="1116013" y="5589588"/>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666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b="1">
                <a:solidFill>
                  <a:srgbClr val="FF0000"/>
                </a:solidFill>
                <a:latin typeface="Times New Roman" panose="02020603050405020304" pitchFamily="18" charset="0"/>
              </a:rPr>
              <a:t>E</a:t>
            </a:r>
            <a:r>
              <a:rPr lang="zh-CN" altLang="en-US" sz="2400" b="1">
                <a:solidFill>
                  <a:srgbClr val="FF0000"/>
                </a:solidFill>
                <a:latin typeface="Times New Roman" panose="02020603050405020304" pitchFamily="18" charset="0"/>
              </a:rPr>
              <a:t>＝</a:t>
            </a:r>
            <a:r>
              <a:rPr lang="en-US" altLang="zh-CN" sz="2400" b="1">
                <a:solidFill>
                  <a:srgbClr val="FF0000"/>
                </a:solidFill>
                <a:latin typeface="Times New Roman" panose="02020603050405020304" pitchFamily="18" charset="0"/>
              </a:rPr>
              <a:t>(RI)</a:t>
            </a:r>
            <a:r>
              <a:rPr lang="zh-CN" altLang="en-US" sz="2400" b="1">
                <a:solidFill>
                  <a:srgbClr val="FF0000"/>
                </a:solidFill>
                <a:latin typeface="Times New Roman" panose="02020603050405020304" pitchFamily="18" charset="0"/>
              </a:rPr>
              <a:t>＋</a:t>
            </a:r>
            <a:r>
              <a:rPr lang="en-US" altLang="zh-CN" sz="2400" b="1">
                <a:solidFill>
                  <a:srgbClr val="FF0000"/>
                </a:solidFill>
                <a:latin typeface="Times New Roman" panose="02020603050405020304" pitchFamily="18" charset="0"/>
              </a:rPr>
              <a:t>D</a:t>
            </a:r>
            <a:r>
              <a:rPr lang="en-US" altLang="zh-CN" sz="2400" b="1">
                <a:latin typeface="Times New Roman" panose="02020603050405020304" pitchFamily="18" charset="0"/>
              </a:rPr>
              <a:t> 	</a:t>
            </a:r>
            <a:r>
              <a:rPr lang="zh-CN" altLang="en-US" sz="2400" b="1">
                <a:latin typeface="Times New Roman" panose="02020603050405020304" pitchFamily="18" charset="0"/>
              </a:rPr>
              <a:t>（</a:t>
            </a:r>
            <a:r>
              <a:rPr lang="en-US" altLang="zh-CN" sz="2400" b="1">
                <a:latin typeface="Times New Roman" panose="02020603050405020304" pitchFamily="18" charset="0"/>
              </a:rPr>
              <a:t>I=0</a:t>
            </a:r>
            <a:r>
              <a:rPr lang="zh-CN" altLang="en-US" sz="2400" b="1">
                <a:latin typeface="Times New Roman" panose="02020603050405020304" pitchFamily="18" charset="0"/>
              </a:rPr>
              <a:t>）</a:t>
            </a:r>
          </a:p>
          <a:p>
            <a:endParaRPr lang="zh-CN" altLang="en-US" sz="2400" b="1">
              <a:latin typeface="宋体" panose="02010600030101010101" pitchFamily="2" charset="-122"/>
            </a:endParaRPr>
          </a:p>
        </p:txBody>
      </p:sp>
      <p:sp>
        <p:nvSpPr>
          <p:cNvPr id="1030" name="Rectangle 70">
            <a:extLst>
              <a:ext uri="{FF2B5EF4-FFF2-40B4-BE49-F238E27FC236}">
                <a16:creationId xmlns:a16="http://schemas.microsoft.com/office/drawing/2014/main" id="{B6BE2E41-35D9-49EB-B1BD-031931A43737}"/>
              </a:ext>
            </a:extLst>
          </p:cNvPr>
          <p:cNvSpPr>
            <a:spLocks noChangeArrowheads="1"/>
          </p:cNvSpPr>
          <p:nvPr/>
        </p:nvSpPr>
        <p:spPr bwMode="auto">
          <a:xfrm>
            <a:off x="684213" y="5084763"/>
            <a:ext cx="7920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solidFill>
                  <a:srgbClr val="FF0000"/>
                </a:solidFill>
              </a:rPr>
              <a:t>  </a:t>
            </a:r>
            <a:r>
              <a:rPr lang="en-US" altLang="zh-CN" sz="2400" b="1">
                <a:solidFill>
                  <a:srgbClr val="FF0000"/>
                </a:solidFill>
                <a:latin typeface="Times New Roman" panose="02020603050405020304" pitchFamily="18" charset="0"/>
              </a:rPr>
              <a:t>A</a:t>
            </a:r>
            <a:r>
              <a:rPr lang="zh-CN" altLang="en-US" sz="2400" b="1">
                <a:latin typeface="Times New Roman" panose="02020603050405020304" pitchFamily="18" charset="0"/>
              </a:rPr>
              <a:t>为形式地址（补码表示的正或负整数）</a:t>
            </a:r>
            <a:r>
              <a:rPr lang="en-US" altLang="zh-CN" sz="2400" b="1">
                <a:solidFill>
                  <a:srgbClr val="FF0000"/>
                </a:solidFill>
                <a:latin typeface="Times New Roman" panose="02020603050405020304" pitchFamily="18" charset="0"/>
              </a:rPr>
              <a:t>(RI)</a:t>
            </a:r>
            <a:r>
              <a:rPr lang="zh-CN" altLang="en-US" sz="2400" b="1">
                <a:latin typeface="Times New Roman" panose="02020603050405020304" pitchFamily="18" charset="0"/>
              </a:rPr>
              <a:t>为变址值</a:t>
            </a:r>
            <a:endParaRPr lang="zh-CN" altLang="en-US" sz="2400" b="1"/>
          </a:p>
        </p:txBody>
      </p:sp>
      <p:graphicFrame>
        <p:nvGraphicFramePr>
          <p:cNvPr id="1026" name="Object 6">
            <a:extLst>
              <a:ext uri="{FF2B5EF4-FFF2-40B4-BE49-F238E27FC236}">
                <a16:creationId xmlns:a16="http://schemas.microsoft.com/office/drawing/2014/main" id="{B8D5AF18-556B-4397-BCB6-30B4634528F3}"/>
              </a:ext>
            </a:extLst>
          </p:cNvPr>
          <p:cNvGraphicFramePr>
            <a:graphicFrameLocks noChangeAspect="1"/>
          </p:cNvGraphicFramePr>
          <p:nvPr/>
        </p:nvGraphicFramePr>
        <p:xfrm>
          <a:off x="1476375" y="2420938"/>
          <a:ext cx="6391275" cy="2506662"/>
        </p:xfrm>
        <a:graphic>
          <a:graphicData uri="http://schemas.openxmlformats.org/presentationml/2006/ole">
            <mc:AlternateContent xmlns:mc="http://schemas.openxmlformats.org/markup-compatibility/2006">
              <mc:Choice xmlns:v="urn:schemas-microsoft-com:vml" Requires="v">
                <p:oleObj r:id="rId2" imgW="4665960" imgH="1830240" progId="Visio.Drawing.11">
                  <p:embed/>
                </p:oleObj>
              </mc:Choice>
              <mc:Fallback>
                <p:oleObj r:id="rId2" imgW="4665960" imgH="1830240" progId="Visio.Drawing.11">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420938"/>
                        <a:ext cx="6391275"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3">
            <a:extLst>
              <a:ext uri="{FF2B5EF4-FFF2-40B4-BE49-F238E27FC236}">
                <a16:creationId xmlns:a16="http://schemas.microsoft.com/office/drawing/2014/main" id="{25842917-8160-43CE-9A7D-DC98417B3AFD}"/>
              </a:ext>
            </a:extLst>
          </p:cNvPr>
          <p:cNvSpPr>
            <a:spLocks noGrp="1" noChangeArrowheads="1"/>
          </p:cNvSpPr>
          <p:nvPr>
            <p:ph type="body" idx="4294967295"/>
          </p:nvPr>
        </p:nvSpPr>
        <p:spPr>
          <a:xfrm>
            <a:off x="250825" y="404813"/>
            <a:ext cx="7924800" cy="4419600"/>
          </a:xfrm>
        </p:spPr>
        <p:txBody>
          <a:bodyPr/>
          <a:lstStyle/>
          <a:p>
            <a:pPr algn="just" eaLnBrk="1" hangingPunct="1">
              <a:buFontTx/>
              <a:buNone/>
            </a:pPr>
            <a:r>
              <a:rPr lang="en-US" altLang="zh-CN" sz="4000" b="1">
                <a:latin typeface="Times New Roman" panose="02020603050405020304" pitchFamily="18" charset="0"/>
                <a:cs typeface="Times New Roman" panose="02020603050405020304" pitchFamily="18" charset="0"/>
              </a:rPr>
              <a:t>6</a:t>
            </a:r>
            <a:r>
              <a:rPr lang="zh-CN" altLang="en-US" sz="4000" b="1">
                <a:latin typeface="宋体" panose="02010600030101010101" pitchFamily="2" charset="-122"/>
              </a:rPr>
              <a:t>．</a:t>
            </a:r>
            <a:r>
              <a:rPr lang="zh-CN" altLang="en-US" sz="4000" b="1"/>
              <a:t>偏移寻址</a:t>
            </a:r>
            <a:r>
              <a:rPr lang="en-US" altLang="zh-CN" sz="4000" b="1"/>
              <a:t>——</a:t>
            </a:r>
            <a:r>
              <a:rPr lang="zh-CN" altLang="en-US" sz="4000" b="1">
                <a:latin typeface="宋体" panose="02010600030101010101" pitchFamily="2" charset="-122"/>
              </a:rPr>
              <a:t>基址寻址</a:t>
            </a:r>
          </a:p>
        </p:txBody>
      </p:sp>
      <p:sp>
        <p:nvSpPr>
          <p:cNvPr id="2052" name="Rectangle 4">
            <a:extLst>
              <a:ext uri="{FF2B5EF4-FFF2-40B4-BE49-F238E27FC236}">
                <a16:creationId xmlns:a16="http://schemas.microsoft.com/office/drawing/2014/main" id="{B6690878-7E2F-4B0F-8A1A-573E27908E06}"/>
              </a:ext>
            </a:extLst>
          </p:cNvPr>
          <p:cNvSpPr>
            <a:spLocks noChangeArrowheads="1"/>
          </p:cNvSpPr>
          <p:nvPr/>
        </p:nvSpPr>
        <p:spPr bwMode="auto">
          <a:xfrm>
            <a:off x="755650" y="1628775"/>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将基址寄存器的内容和指令提供的位移量相加而得到</a:t>
            </a:r>
            <a:r>
              <a:rPr lang="en-US" altLang="zh-CN" sz="2400" b="1">
                <a:latin typeface="宋体" panose="02010600030101010101" pitchFamily="2" charset="-122"/>
              </a:rPr>
              <a:t>E</a:t>
            </a:r>
            <a:r>
              <a:rPr lang="zh-CN" altLang="en-US" sz="2400" b="1">
                <a:latin typeface="宋体" panose="02010600030101010101" pitchFamily="2" charset="-122"/>
              </a:rPr>
              <a:t>。</a:t>
            </a:r>
            <a:r>
              <a:rPr lang="zh-CN" altLang="en-US" sz="2400" b="1"/>
              <a:t> </a:t>
            </a:r>
          </a:p>
        </p:txBody>
      </p:sp>
      <p:sp>
        <p:nvSpPr>
          <p:cNvPr id="2053" name="Rectangle 5">
            <a:extLst>
              <a:ext uri="{FF2B5EF4-FFF2-40B4-BE49-F238E27FC236}">
                <a16:creationId xmlns:a16="http://schemas.microsoft.com/office/drawing/2014/main" id="{9B7E40E5-642E-471D-B8E5-91A9319A136A}"/>
              </a:ext>
            </a:extLst>
          </p:cNvPr>
          <p:cNvSpPr>
            <a:spLocks noChangeArrowheads="1"/>
          </p:cNvSpPr>
          <p:nvPr/>
        </p:nvSpPr>
        <p:spPr bwMode="auto">
          <a:xfrm>
            <a:off x="539750" y="2205038"/>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latin typeface="Times New Roman" panose="02020603050405020304" pitchFamily="18" charset="0"/>
              </a:rPr>
              <a:t>   基值寻址与变址寻址的</a:t>
            </a:r>
            <a:r>
              <a:rPr lang="zh-CN" altLang="en-US" sz="2400" b="1">
                <a:solidFill>
                  <a:srgbClr val="0000FF"/>
                </a:solidFill>
                <a:latin typeface="Times New Roman" panose="02020603050405020304" pitchFamily="18" charset="0"/>
              </a:rPr>
              <a:t>不同</a:t>
            </a:r>
            <a:r>
              <a:rPr lang="zh-CN" altLang="en-US" sz="2400" b="1">
                <a:latin typeface="Times New Roman" panose="02020603050405020304" pitchFamily="18" charset="0"/>
              </a:rPr>
              <a:t>之处：</a:t>
            </a:r>
            <a:endParaRPr lang="zh-CN" altLang="en-US" sz="2400" b="1">
              <a:latin typeface="宋体" panose="02010600030101010101" pitchFamily="2" charset="-122"/>
            </a:endParaRPr>
          </a:p>
          <a:p>
            <a:endParaRPr lang="zh-CN" altLang="en-US" sz="2400" b="1"/>
          </a:p>
        </p:txBody>
      </p:sp>
      <p:sp>
        <p:nvSpPr>
          <p:cNvPr id="2054" name="Rectangle 6">
            <a:extLst>
              <a:ext uri="{FF2B5EF4-FFF2-40B4-BE49-F238E27FC236}">
                <a16:creationId xmlns:a16="http://schemas.microsoft.com/office/drawing/2014/main" id="{59A1B168-FD9B-468D-86DE-9387C51673E9}"/>
              </a:ext>
            </a:extLst>
          </p:cNvPr>
          <p:cNvSpPr>
            <a:spLocks noChangeArrowheads="1"/>
          </p:cNvSpPr>
          <p:nvPr/>
        </p:nvSpPr>
        <p:spPr bwMode="auto">
          <a:xfrm>
            <a:off x="1676400" y="2743200"/>
            <a:ext cx="7467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a:solidFill>
                  <a:srgbClr val="FF0000"/>
                </a:solidFill>
                <a:latin typeface="Times New Roman" panose="02020603050405020304" pitchFamily="18" charset="0"/>
              </a:rPr>
              <a:t>变址寻址</a:t>
            </a:r>
            <a:r>
              <a:rPr lang="zh-CN" altLang="en-US" sz="2000" b="1">
                <a:latin typeface="Times New Roman" panose="02020603050405020304" pitchFamily="18" charset="0"/>
              </a:rPr>
              <a:t>在于实现程序块的规律变化。</a:t>
            </a:r>
          </a:p>
          <a:p>
            <a:pPr algn="just" eaLnBrk="1" hangingPunct="1"/>
            <a:r>
              <a:rPr lang="zh-CN" altLang="en-US" sz="2000" b="1">
                <a:solidFill>
                  <a:srgbClr val="FF0000"/>
                </a:solidFill>
                <a:latin typeface="Times New Roman" panose="02020603050405020304" pitchFamily="18" charset="0"/>
              </a:rPr>
              <a:t>基址寻址</a:t>
            </a:r>
            <a:r>
              <a:rPr lang="zh-CN" altLang="en-US" sz="2000" b="1">
                <a:latin typeface="Times New Roman" panose="02020603050405020304" pitchFamily="18" charset="0"/>
              </a:rPr>
              <a:t>可以扩大寻址范围（整个主存范围）。</a:t>
            </a:r>
            <a:endParaRPr lang="zh-CN" altLang="en-US" sz="2000" b="1">
              <a:latin typeface="宋体" panose="02010600030101010101" pitchFamily="2" charset="-122"/>
            </a:endParaRPr>
          </a:p>
          <a:p>
            <a:endParaRPr lang="zh-CN" altLang="en-US" sz="2000" b="1"/>
          </a:p>
        </p:txBody>
      </p:sp>
      <p:graphicFrame>
        <p:nvGraphicFramePr>
          <p:cNvPr id="2050" name="Object 6">
            <a:extLst>
              <a:ext uri="{FF2B5EF4-FFF2-40B4-BE49-F238E27FC236}">
                <a16:creationId xmlns:a16="http://schemas.microsoft.com/office/drawing/2014/main" id="{B409D2A2-3B34-4F73-9DC9-56C594188F93}"/>
              </a:ext>
            </a:extLst>
          </p:cNvPr>
          <p:cNvGraphicFramePr>
            <a:graphicFrameLocks noChangeAspect="1"/>
          </p:cNvGraphicFramePr>
          <p:nvPr/>
        </p:nvGraphicFramePr>
        <p:xfrm>
          <a:off x="1116013" y="3573463"/>
          <a:ext cx="6391275" cy="2506662"/>
        </p:xfrm>
        <a:graphic>
          <a:graphicData uri="http://schemas.openxmlformats.org/presentationml/2006/ole">
            <mc:AlternateContent xmlns:mc="http://schemas.openxmlformats.org/markup-compatibility/2006">
              <mc:Choice xmlns:v="urn:schemas-microsoft-com:vml" Requires="v">
                <p:oleObj r:id="rId3" imgW="4665960" imgH="1830240" progId="Visio.Drawing.11">
                  <p:embed/>
                </p:oleObj>
              </mc:Choice>
              <mc:Fallback>
                <p:oleObj r:id="rId3" imgW="4665960" imgH="183024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573463"/>
                        <a:ext cx="6391275"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sndAc>
      <p:stSnd>
        <p:snd r:embed="rId2" name="type.wav"/>
      </p:stSnd>
    </p:sndAc>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83926627-F6DB-45D9-AE0B-8852CD2A0B5D}"/>
              </a:ext>
            </a:extLst>
          </p:cNvPr>
          <p:cNvSpPr>
            <a:spLocks noGrp="1" noChangeArrowheads="1"/>
          </p:cNvSpPr>
          <p:nvPr>
            <p:ph type="body" idx="4294967295"/>
          </p:nvPr>
        </p:nvSpPr>
        <p:spPr>
          <a:xfrm>
            <a:off x="323850" y="333375"/>
            <a:ext cx="7924800" cy="4419600"/>
          </a:xfrm>
        </p:spPr>
        <p:txBody>
          <a:bodyPr/>
          <a:lstStyle/>
          <a:p>
            <a:pPr algn="just" eaLnBrk="1" hangingPunct="1">
              <a:buFontTx/>
              <a:buNone/>
            </a:pPr>
            <a:r>
              <a:rPr lang="zh-CN" altLang="en-US" sz="4000" b="1">
                <a:latin typeface="宋体" panose="02010600030101010101" pitchFamily="2" charset="-122"/>
              </a:rPr>
              <a:t>段</a:t>
            </a:r>
            <a:r>
              <a:rPr lang="en-US" altLang="zh-CN" sz="4000" b="1">
                <a:latin typeface="宋体" panose="02010600030101010101" pitchFamily="2" charset="-122"/>
              </a:rPr>
              <a:t>(</a:t>
            </a:r>
            <a:r>
              <a:rPr lang="zh-CN" altLang="en-US" sz="4000" b="1">
                <a:latin typeface="宋体" panose="02010600030101010101" pitchFamily="2" charset="-122"/>
              </a:rPr>
              <a:t>基址</a:t>
            </a:r>
            <a:r>
              <a:rPr lang="en-US" altLang="zh-CN" sz="4000" b="1">
                <a:latin typeface="宋体" panose="02010600030101010101" pitchFamily="2" charset="-122"/>
              </a:rPr>
              <a:t>)</a:t>
            </a:r>
            <a:r>
              <a:rPr lang="zh-CN" altLang="en-US" sz="4000" b="1">
                <a:latin typeface="宋体" panose="02010600030101010101" pitchFamily="2" charset="-122"/>
              </a:rPr>
              <a:t>寻址方式</a:t>
            </a:r>
          </a:p>
        </p:txBody>
      </p:sp>
      <p:sp>
        <p:nvSpPr>
          <p:cNvPr id="35843" name="Rectangle 4">
            <a:extLst>
              <a:ext uri="{FF2B5EF4-FFF2-40B4-BE49-F238E27FC236}">
                <a16:creationId xmlns:a16="http://schemas.microsoft.com/office/drawing/2014/main" id="{1F8F5A67-3FEC-4814-B682-572DEBD608DD}"/>
              </a:ext>
            </a:extLst>
          </p:cNvPr>
          <p:cNvSpPr>
            <a:spLocks noChangeArrowheads="1"/>
          </p:cNvSpPr>
          <p:nvPr/>
        </p:nvSpPr>
        <p:spPr bwMode="auto">
          <a:xfrm>
            <a:off x="468313" y="1700213"/>
            <a:ext cx="201612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latin typeface="Times New Roman" panose="02020603050405020304" pitchFamily="18" charset="0"/>
              </a:rPr>
              <a:t>        将段寄存器的基地址左移</a:t>
            </a:r>
            <a:r>
              <a:rPr lang="en-US" altLang="zh-CN" sz="2400" b="1">
                <a:latin typeface="宋体" panose="02010600030101010101" pitchFamily="2" charset="-122"/>
              </a:rPr>
              <a:t>4</a:t>
            </a:r>
            <a:r>
              <a:rPr lang="zh-CN" altLang="en-US" sz="2400" b="1">
                <a:latin typeface="Times New Roman" panose="02020603050405020304" pitchFamily="18" charset="0"/>
              </a:rPr>
              <a:t>位与偏移量相加形成内存地址的寻址方式。</a:t>
            </a:r>
            <a:endParaRPr lang="zh-CN" altLang="en-US" sz="2400" b="1">
              <a:latin typeface="宋体" panose="02010600030101010101" pitchFamily="2" charset="-122"/>
            </a:endParaRPr>
          </a:p>
          <a:p>
            <a:endParaRPr lang="zh-CN" altLang="en-US" sz="2400" b="1"/>
          </a:p>
        </p:txBody>
      </p:sp>
      <p:grpSp>
        <p:nvGrpSpPr>
          <p:cNvPr id="35844" name="Group 4">
            <a:extLst>
              <a:ext uri="{FF2B5EF4-FFF2-40B4-BE49-F238E27FC236}">
                <a16:creationId xmlns:a16="http://schemas.microsoft.com/office/drawing/2014/main" id="{15DF14C1-CAA4-4875-A321-C9160519EBBE}"/>
              </a:ext>
            </a:extLst>
          </p:cNvPr>
          <p:cNvGrpSpPr>
            <a:grpSpLocks/>
          </p:cNvGrpSpPr>
          <p:nvPr/>
        </p:nvGrpSpPr>
        <p:grpSpPr bwMode="auto">
          <a:xfrm>
            <a:off x="2627313" y="1628775"/>
            <a:ext cx="5976937" cy="4537075"/>
            <a:chOff x="0" y="0"/>
            <a:chExt cx="2413" cy="2064"/>
          </a:xfrm>
        </p:grpSpPr>
        <p:sp>
          <p:nvSpPr>
            <p:cNvPr id="35845" name="AutoShape 24">
              <a:extLst>
                <a:ext uri="{FF2B5EF4-FFF2-40B4-BE49-F238E27FC236}">
                  <a16:creationId xmlns:a16="http://schemas.microsoft.com/office/drawing/2014/main" id="{D11C0B0B-B43D-4BDD-9C8E-BF2F4BE3E0D0}"/>
                </a:ext>
              </a:extLst>
            </p:cNvPr>
            <p:cNvSpPr>
              <a:spLocks noChangeArrowheads="1"/>
            </p:cNvSpPr>
            <p:nvPr/>
          </p:nvSpPr>
          <p:spPr bwMode="auto">
            <a:xfrm>
              <a:off x="910" y="1128"/>
              <a:ext cx="1177" cy="2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6 w 21600"/>
                <a:gd name="T13" fmla="*/ 4529 h 21600"/>
                <a:gd name="T14" fmla="*/ 17104 w 21600"/>
                <a:gd name="T15" fmla="*/ 17071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FF"/>
            </a:solidFill>
            <a:ln w="19050">
              <a:solidFill>
                <a:srgbClr val="339966"/>
              </a:solidFill>
              <a:miter lim="800000"/>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200" b="1">
                  <a:latin typeface="Times New Roman" panose="02020603050405020304" pitchFamily="18" charset="0"/>
                </a:rPr>
                <a:t>              </a:t>
              </a:r>
              <a:r>
                <a:rPr lang="en-US" altLang="zh-CN" sz="1200" b="1">
                  <a:latin typeface="Times New Roman" panose="02020603050405020304" pitchFamily="18" charset="0"/>
                </a:rPr>
                <a:t>+</a:t>
              </a:r>
            </a:p>
          </p:txBody>
        </p:sp>
        <p:sp>
          <p:nvSpPr>
            <p:cNvPr id="35846" name="Text Box 25">
              <a:extLst>
                <a:ext uri="{FF2B5EF4-FFF2-40B4-BE49-F238E27FC236}">
                  <a16:creationId xmlns:a16="http://schemas.microsoft.com/office/drawing/2014/main" id="{7B0E5225-0C2A-4ABF-BE24-3C988AD5E1CE}"/>
                </a:ext>
              </a:extLst>
            </p:cNvPr>
            <p:cNvSpPr txBox="1">
              <a:spLocks noChangeArrowheads="1"/>
            </p:cNvSpPr>
            <p:nvPr/>
          </p:nvSpPr>
          <p:spPr bwMode="auto">
            <a:xfrm>
              <a:off x="1899" y="384"/>
              <a:ext cx="117" cy="342"/>
            </a:xfrm>
            <a:prstGeom prst="rect">
              <a:avLst/>
            </a:prstGeom>
            <a:solidFill>
              <a:srgbClr val="DDDDDD"/>
            </a:solidFill>
            <a:ln w="19050">
              <a:solidFill>
                <a:srgbClr val="339966"/>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zh-CN" altLang="en-US" sz="1200" b="1">
                <a:latin typeface="Times New Roman" panose="02020603050405020304" pitchFamily="18" charset="0"/>
              </a:endParaRPr>
            </a:p>
          </p:txBody>
        </p:sp>
        <p:sp>
          <p:nvSpPr>
            <p:cNvPr id="35847" name="AutoShape 26">
              <a:extLst>
                <a:ext uri="{FF2B5EF4-FFF2-40B4-BE49-F238E27FC236}">
                  <a16:creationId xmlns:a16="http://schemas.microsoft.com/office/drawing/2014/main" id="{2E44F0D6-6DE4-4A7D-B88E-E36E13F78268}"/>
                </a:ext>
              </a:extLst>
            </p:cNvPr>
            <p:cNvSpPr>
              <a:spLocks noChangeArrowheads="1"/>
            </p:cNvSpPr>
            <p:nvPr/>
          </p:nvSpPr>
          <p:spPr bwMode="auto">
            <a:xfrm>
              <a:off x="1867" y="927"/>
              <a:ext cx="150" cy="201"/>
            </a:xfrm>
            <a:prstGeom prst="downArrow">
              <a:avLst>
                <a:gd name="adj1" fmla="val 50000"/>
                <a:gd name="adj2" fmla="val 33500"/>
              </a:avLst>
            </a:prstGeom>
            <a:solidFill>
              <a:srgbClr val="DDDDDD"/>
            </a:solidFill>
            <a:ln w="19050">
              <a:solidFill>
                <a:srgbClr val="339966"/>
              </a:solidFill>
              <a:miter lim="800000"/>
              <a:headEnd/>
              <a:tailE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latin typeface="宋体" panose="02010600030101010101" pitchFamily="2" charset="-122"/>
              </a:endParaRPr>
            </a:p>
          </p:txBody>
        </p:sp>
        <p:sp>
          <p:nvSpPr>
            <p:cNvPr id="35848" name="AutoShape 27">
              <a:extLst>
                <a:ext uri="{FF2B5EF4-FFF2-40B4-BE49-F238E27FC236}">
                  <a16:creationId xmlns:a16="http://schemas.microsoft.com/office/drawing/2014/main" id="{9AF6A3A1-0BEC-4589-81B2-D3EE70160BD3}"/>
                </a:ext>
              </a:extLst>
            </p:cNvPr>
            <p:cNvSpPr>
              <a:spLocks noChangeArrowheads="1"/>
            </p:cNvSpPr>
            <p:nvPr/>
          </p:nvSpPr>
          <p:spPr bwMode="auto">
            <a:xfrm>
              <a:off x="1082" y="927"/>
              <a:ext cx="150" cy="201"/>
            </a:xfrm>
            <a:prstGeom prst="downArrow">
              <a:avLst>
                <a:gd name="adj1" fmla="val 50000"/>
                <a:gd name="adj2" fmla="val 33500"/>
              </a:avLst>
            </a:prstGeom>
            <a:solidFill>
              <a:srgbClr val="FFFFFF"/>
            </a:solidFill>
            <a:ln w="19050">
              <a:solidFill>
                <a:srgbClr val="339966"/>
              </a:solidFill>
              <a:miter lim="800000"/>
              <a:headEnd/>
              <a:tailE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latin typeface="宋体" panose="02010600030101010101" pitchFamily="2" charset="-122"/>
              </a:endParaRPr>
            </a:p>
          </p:txBody>
        </p:sp>
        <p:sp>
          <p:nvSpPr>
            <p:cNvPr id="35849" name="Text Box 28">
              <a:extLst>
                <a:ext uri="{FF2B5EF4-FFF2-40B4-BE49-F238E27FC236}">
                  <a16:creationId xmlns:a16="http://schemas.microsoft.com/office/drawing/2014/main" id="{F5F7BBCC-0DAB-4B2D-BF2D-87CE8CB4FB38}"/>
                </a:ext>
              </a:extLst>
            </p:cNvPr>
            <p:cNvSpPr txBox="1">
              <a:spLocks noChangeArrowheads="1"/>
            </p:cNvSpPr>
            <p:nvPr/>
          </p:nvSpPr>
          <p:spPr bwMode="auto">
            <a:xfrm>
              <a:off x="0" y="1584"/>
              <a:ext cx="2385" cy="172"/>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b="1">
                  <a:latin typeface="Times New Roman" panose="02020603050405020304" pitchFamily="18" charset="0"/>
                </a:rPr>
                <a:t>存储器物理地址</a:t>
              </a:r>
            </a:p>
          </p:txBody>
        </p:sp>
        <p:sp>
          <p:nvSpPr>
            <p:cNvPr id="35850" name="AutoShape 29">
              <a:extLst>
                <a:ext uri="{FF2B5EF4-FFF2-40B4-BE49-F238E27FC236}">
                  <a16:creationId xmlns:a16="http://schemas.microsoft.com/office/drawing/2014/main" id="{0D56B2C2-A491-46D2-9AAA-5FF5822638A8}"/>
                </a:ext>
              </a:extLst>
            </p:cNvPr>
            <p:cNvSpPr>
              <a:spLocks noChangeArrowheads="1"/>
            </p:cNvSpPr>
            <p:nvPr/>
          </p:nvSpPr>
          <p:spPr bwMode="auto">
            <a:xfrm>
              <a:off x="1443" y="1376"/>
              <a:ext cx="189" cy="210"/>
            </a:xfrm>
            <a:prstGeom prst="downArrow">
              <a:avLst>
                <a:gd name="adj1" fmla="val 50000"/>
                <a:gd name="adj2" fmla="val 27778"/>
              </a:avLst>
            </a:prstGeom>
            <a:solidFill>
              <a:srgbClr val="FFFFFF"/>
            </a:solidFill>
            <a:ln w="19050">
              <a:solidFill>
                <a:srgbClr val="339966"/>
              </a:solidFill>
              <a:miter lim="800000"/>
              <a:headEnd/>
              <a:tailEnd/>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b="1">
                <a:latin typeface="宋体" panose="02010600030101010101" pitchFamily="2" charset="-122"/>
              </a:endParaRPr>
            </a:p>
          </p:txBody>
        </p:sp>
        <p:sp>
          <p:nvSpPr>
            <p:cNvPr id="35851" name="Text Box 30">
              <a:extLst>
                <a:ext uri="{FF2B5EF4-FFF2-40B4-BE49-F238E27FC236}">
                  <a16:creationId xmlns:a16="http://schemas.microsoft.com/office/drawing/2014/main" id="{8BFDBE9D-0707-44F0-B63E-905AADAEF244}"/>
                </a:ext>
              </a:extLst>
            </p:cNvPr>
            <p:cNvSpPr txBox="1">
              <a:spLocks noChangeArrowheads="1"/>
            </p:cNvSpPr>
            <p:nvPr/>
          </p:nvSpPr>
          <p:spPr bwMode="auto">
            <a:xfrm>
              <a:off x="0" y="1392"/>
              <a:ext cx="179" cy="191"/>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19</a:t>
              </a:r>
            </a:p>
          </p:txBody>
        </p:sp>
        <p:sp>
          <p:nvSpPr>
            <p:cNvPr id="35852" name="Text Box 38">
              <a:extLst>
                <a:ext uri="{FF2B5EF4-FFF2-40B4-BE49-F238E27FC236}">
                  <a16:creationId xmlns:a16="http://schemas.microsoft.com/office/drawing/2014/main" id="{7F9714B1-DDCA-4AD1-A9AE-AC87FC612628}"/>
                </a:ext>
              </a:extLst>
            </p:cNvPr>
            <p:cNvSpPr txBox="1">
              <a:spLocks noChangeArrowheads="1"/>
            </p:cNvSpPr>
            <p:nvPr/>
          </p:nvSpPr>
          <p:spPr bwMode="auto">
            <a:xfrm>
              <a:off x="1680" y="720"/>
              <a:ext cx="699" cy="210"/>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latin typeface="Times New Roman" panose="02020603050405020304" pitchFamily="18" charset="0"/>
                </a:rPr>
                <a:t>0000</a:t>
              </a:r>
            </a:p>
          </p:txBody>
        </p:sp>
        <p:grpSp>
          <p:nvGrpSpPr>
            <p:cNvPr id="35853" name="Group 13">
              <a:extLst>
                <a:ext uri="{FF2B5EF4-FFF2-40B4-BE49-F238E27FC236}">
                  <a16:creationId xmlns:a16="http://schemas.microsoft.com/office/drawing/2014/main" id="{D9CB0427-241D-400A-8C2C-AF080BD194BE}"/>
                </a:ext>
              </a:extLst>
            </p:cNvPr>
            <p:cNvGrpSpPr>
              <a:grpSpLocks/>
            </p:cNvGrpSpPr>
            <p:nvPr/>
          </p:nvGrpSpPr>
          <p:grpSpPr bwMode="auto">
            <a:xfrm>
              <a:off x="0" y="528"/>
              <a:ext cx="1693" cy="402"/>
              <a:chOff x="0" y="0"/>
              <a:chExt cx="1693" cy="402"/>
            </a:xfrm>
          </p:grpSpPr>
          <p:sp>
            <p:nvSpPr>
              <p:cNvPr id="35860" name="Text Box 37">
                <a:extLst>
                  <a:ext uri="{FF2B5EF4-FFF2-40B4-BE49-F238E27FC236}">
                    <a16:creationId xmlns:a16="http://schemas.microsoft.com/office/drawing/2014/main" id="{EDA399A1-C5AC-495F-AF71-F83902DE2E5B}"/>
                  </a:ext>
                </a:extLst>
              </p:cNvPr>
              <p:cNvSpPr txBox="1">
                <a:spLocks noChangeArrowheads="1"/>
              </p:cNvSpPr>
              <p:nvPr/>
            </p:nvSpPr>
            <p:spPr bwMode="auto">
              <a:xfrm>
                <a:off x="0" y="192"/>
                <a:ext cx="1681" cy="210"/>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b="1">
                    <a:latin typeface="Times New Roman" panose="02020603050405020304" pitchFamily="18" charset="0"/>
                  </a:rPr>
                  <a:t>段寄存器</a:t>
                </a:r>
              </a:p>
            </p:txBody>
          </p:sp>
          <p:sp>
            <p:nvSpPr>
              <p:cNvPr id="35861" name="Text Box 39">
                <a:extLst>
                  <a:ext uri="{FF2B5EF4-FFF2-40B4-BE49-F238E27FC236}">
                    <a16:creationId xmlns:a16="http://schemas.microsoft.com/office/drawing/2014/main" id="{7329B4B7-CD6E-4821-BD2A-23E640656F77}"/>
                  </a:ext>
                </a:extLst>
              </p:cNvPr>
              <p:cNvSpPr txBox="1">
                <a:spLocks noChangeArrowheads="1"/>
              </p:cNvSpPr>
              <p:nvPr/>
            </p:nvSpPr>
            <p:spPr bwMode="auto">
              <a:xfrm>
                <a:off x="0" y="0"/>
                <a:ext cx="204" cy="191"/>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15</a:t>
                </a:r>
              </a:p>
            </p:txBody>
          </p:sp>
          <p:sp>
            <p:nvSpPr>
              <p:cNvPr id="35862" name="Text Box 40">
                <a:extLst>
                  <a:ext uri="{FF2B5EF4-FFF2-40B4-BE49-F238E27FC236}">
                    <a16:creationId xmlns:a16="http://schemas.microsoft.com/office/drawing/2014/main" id="{12659BFF-4F2B-4DA1-9D65-76209B661328}"/>
                  </a:ext>
                </a:extLst>
              </p:cNvPr>
              <p:cNvSpPr txBox="1">
                <a:spLocks noChangeArrowheads="1"/>
              </p:cNvSpPr>
              <p:nvPr/>
            </p:nvSpPr>
            <p:spPr bwMode="auto">
              <a:xfrm>
                <a:off x="1584" y="0"/>
                <a:ext cx="109" cy="182"/>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0</a:t>
                </a:r>
              </a:p>
            </p:txBody>
          </p:sp>
        </p:grpSp>
        <p:sp>
          <p:nvSpPr>
            <p:cNvPr id="35854" name="Text Box 41">
              <a:extLst>
                <a:ext uri="{FF2B5EF4-FFF2-40B4-BE49-F238E27FC236}">
                  <a16:creationId xmlns:a16="http://schemas.microsoft.com/office/drawing/2014/main" id="{3BFE036C-80C2-46C4-A35E-E6170478F22A}"/>
                </a:ext>
              </a:extLst>
            </p:cNvPr>
            <p:cNvSpPr txBox="1">
              <a:spLocks noChangeArrowheads="1"/>
            </p:cNvSpPr>
            <p:nvPr/>
          </p:nvSpPr>
          <p:spPr bwMode="auto">
            <a:xfrm>
              <a:off x="2256" y="1392"/>
              <a:ext cx="144" cy="182"/>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0</a:t>
              </a:r>
            </a:p>
          </p:txBody>
        </p:sp>
        <p:sp>
          <p:nvSpPr>
            <p:cNvPr id="35855" name="Text Box 42">
              <a:extLst>
                <a:ext uri="{FF2B5EF4-FFF2-40B4-BE49-F238E27FC236}">
                  <a16:creationId xmlns:a16="http://schemas.microsoft.com/office/drawing/2014/main" id="{0265BFAD-A103-477B-BDBC-219369694012}"/>
                </a:ext>
              </a:extLst>
            </p:cNvPr>
            <p:cNvSpPr txBox="1">
              <a:spLocks noChangeArrowheads="1"/>
            </p:cNvSpPr>
            <p:nvPr/>
          </p:nvSpPr>
          <p:spPr bwMode="auto">
            <a:xfrm>
              <a:off x="288" y="1854"/>
              <a:ext cx="178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200" b="1">
                  <a:latin typeface="宋体" panose="02010600030101010101" pitchFamily="2" charset="-122"/>
                </a:rPr>
                <a:t>           图</a:t>
              </a:r>
              <a:r>
                <a:rPr lang="en-US" altLang="zh-CN" sz="1200" b="1">
                  <a:latin typeface="宋体" panose="02010600030101010101" pitchFamily="2" charset="-122"/>
                </a:rPr>
                <a:t>4.7</a:t>
              </a:r>
              <a:r>
                <a:rPr lang="zh-CN" altLang="en-US" sz="1200" b="1">
                  <a:latin typeface="宋体" panose="02010600030101010101" pitchFamily="2" charset="-122"/>
                </a:rPr>
                <a:t>　段寻址方式</a:t>
              </a:r>
            </a:p>
          </p:txBody>
        </p:sp>
        <p:grpSp>
          <p:nvGrpSpPr>
            <p:cNvPr id="35856" name="Group 19">
              <a:extLst>
                <a:ext uri="{FF2B5EF4-FFF2-40B4-BE49-F238E27FC236}">
                  <a16:creationId xmlns:a16="http://schemas.microsoft.com/office/drawing/2014/main" id="{0B392ECA-0FB8-4E58-86CD-7D3B5DC65B5F}"/>
                </a:ext>
              </a:extLst>
            </p:cNvPr>
            <p:cNvGrpSpPr>
              <a:grpSpLocks/>
            </p:cNvGrpSpPr>
            <p:nvPr/>
          </p:nvGrpSpPr>
          <p:grpSpPr bwMode="auto">
            <a:xfrm>
              <a:off x="720" y="0"/>
              <a:ext cx="1693" cy="402"/>
              <a:chOff x="0" y="0"/>
              <a:chExt cx="1693" cy="402"/>
            </a:xfrm>
          </p:grpSpPr>
          <p:sp>
            <p:nvSpPr>
              <p:cNvPr id="35857" name="Text Box 45">
                <a:extLst>
                  <a:ext uri="{FF2B5EF4-FFF2-40B4-BE49-F238E27FC236}">
                    <a16:creationId xmlns:a16="http://schemas.microsoft.com/office/drawing/2014/main" id="{D80B55C0-E9AF-43BD-8E0E-E684FF924BDF}"/>
                  </a:ext>
                </a:extLst>
              </p:cNvPr>
              <p:cNvSpPr txBox="1">
                <a:spLocks noChangeArrowheads="1"/>
              </p:cNvSpPr>
              <p:nvPr/>
            </p:nvSpPr>
            <p:spPr bwMode="auto">
              <a:xfrm>
                <a:off x="0" y="192"/>
                <a:ext cx="1681" cy="210"/>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b="1">
                    <a:latin typeface="Times New Roman" panose="02020603050405020304" pitchFamily="18" charset="0"/>
                  </a:rPr>
                  <a:t>逻辑地址</a:t>
                </a:r>
              </a:p>
              <a:p>
                <a:pPr algn="ctr"/>
                <a:endParaRPr lang="zh-CN" altLang="en-US" sz="1200" b="1">
                  <a:latin typeface="Times New Roman" panose="02020603050405020304" pitchFamily="18" charset="0"/>
                </a:endParaRPr>
              </a:p>
            </p:txBody>
          </p:sp>
          <p:sp>
            <p:nvSpPr>
              <p:cNvPr id="35858" name="Text Box 46">
                <a:extLst>
                  <a:ext uri="{FF2B5EF4-FFF2-40B4-BE49-F238E27FC236}">
                    <a16:creationId xmlns:a16="http://schemas.microsoft.com/office/drawing/2014/main" id="{9F06F38B-153E-4AF6-8CBF-A18BFB3AFA40}"/>
                  </a:ext>
                </a:extLst>
              </p:cNvPr>
              <p:cNvSpPr txBox="1">
                <a:spLocks noChangeArrowheads="1"/>
              </p:cNvSpPr>
              <p:nvPr/>
            </p:nvSpPr>
            <p:spPr bwMode="auto">
              <a:xfrm>
                <a:off x="0" y="0"/>
                <a:ext cx="204" cy="191"/>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15</a:t>
                </a:r>
              </a:p>
            </p:txBody>
          </p:sp>
          <p:sp>
            <p:nvSpPr>
              <p:cNvPr id="35859" name="Text Box 47">
                <a:extLst>
                  <a:ext uri="{FF2B5EF4-FFF2-40B4-BE49-F238E27FC236}">
                    <a16:creationId xmlns:a16="http://schemas.microsoft.com/office/drawing/2014/main" id="{DFD2423C-0652-42F8-B761-3A04941DE922}"/>
                  </a:ext>
                </a:extLst>
              </p:cNvPr>
              <p:cNvSpPr txBox="1">
                <a:spLocks noChangeArrowheads="1"/>
              </p:cNvSpPr>
              <p:nvPr/>
            </p:nvSpPr>
            <p:spPr bwMode="auto">
              <a:xfrm>
                <a:off x="1584" y="0"/>
                <a:ext cx="109" cy="182"/>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200" b="1">
                    <a:latin typeface="Times New Roman" panose="02020603050405020304" pitchFamily="18" charset="0"/>
                  </a:rPr>
                  <a:t>0</a:t>
                </a:r>
              </a:p>
            </p:txBody>
          </p:sp>
        </p:grpSp>
      </p:grpSp>
    </p:spTree>
  </p:cSld>
  <p:clrMapOvr>
    <a:masterClrMapping/>
  </p:clrMapOvr>
  <p:transition>
    <p:random/>
    <p:sndAc>
      <p:stSnd>
        <p:snd r:embed="rId2" name="type.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5A78665C-1B37-4DD5-AACE-C9549EDA0810}"/>
              </a:ext>
            </a:extLst>
          </p:cNvPr>
          <p:cNvSpPr>
            <a:spLocks noChangeArrowheads="1"/>
          </p:cNvSpPr>
          <p:nvPr/>
        </p:nvSpPr>
        <p:spPr bwMode="auto">
          <a:xfrm>
            <a:off x="611188" y="1484313"/>
            <a:ext cx="7924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sz="3200" b="1"/>
          </a:p>
        </p:txBody>
      </p:sp>
      <p:sp>
        <p:nvSpPr>
          <p:cNvPr id="36867" name="Rectangle 3">
            <a:extLst>
              <a:ext uri="{FF2B5EF4-FFF2-40B4-BE49-F238E27FC236}">
                <a16:creationId xmlns:a16="http://schemas.microsoft.com/office/drawing/2014/main" id="{6E25B5A0-2248-4B42-ADEA-B0EAC9FCC725}"/>
              </a:ext>
            </a:extLst>
          </p:cNvPr>
          <p:cNvSpPr>
            <a:spLocks noChangeArrowheads="1"/>
          </p:cNvSpPr>
          <p:nvPr/>
        </p:nvSpPr>
        <p:spPr bwMode="auto">
          <a:xfrm>
            <a:off x="250825" y="404813"/>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pPr>
            <a:r>
              <a:rPr lang="en-US" altLang="zh-CN" sz="4000" b="1">
                <a:latin typeface="宋体" panose="02010600030101010101" pitchFamily="2" charset="-122"/>
              </a:rPr>
              <a:t>8.</a:t>
            </a:r>
            <a:r>
              <a:rPr lang="zh-CN" altLang="en-US" sz="4000" b="1">
                <a:latin typeface="宋体" panose="02010600030101010101" pitchFamily="2" charset="-122"/>
              </a:rPr>
              <a:t>相对寻址</a:t>
            </a:r>
          </a:p>
        </p:txBody>
      </p:sp>
      <p:sp>
        <p:nvSpPr>
          <p:cNvPr id="36868" name="Rectangle 4">
            <a:extLst>
              <a:ext uri="{FF2B5EF4-FFF2-40B4-BE49-F238E27FC236}">
                <a16:creationId xmlns:a16="http://schemas.microsoft.com/office/drawing/2014/main" id="{1FE0160C-6F6C-4FFE-BCC1-6ED871992EBC}"/>
              </a:ext>
            </a:extLst>
          </p:cNvPr>
          <p:cNvSpPr>
            <a:spLocks noGrp="1" noChangeArrowheads="1"/>
          </p:cNvSpPr>
          <p:nvPr>
            <p:ph type="body" sz="half" idx="1"/>
          </p:nvPr>
        </p:nvSpPr>
        <p:spPr>
          <a:xfrm>
            <a:off x="539750" y="1773238"/>
            <a:ext cx="7777163" cy="5084762"/>
          </a:xfrm>
          <a:noFill/>
        </p:spPr>
        <p:txBody>
          <a:bodyPr/>
          <a:lstStyle/>
          <a:p>
            <a:pPr eaLnBrk="1" hangingPunct="1"/>
            <a:r>
              <a:rPr lang="zh-CN" altLang="en-US" sz="2800" b="1"/>
              <a:t>操作数位于存储器中，操作数所在的存储器地址</a:t>
            </a:r>
            <a:r>
              <a:rPr lang="en-US" altLang="zh-CN" sz="2800" b="1">
                <a:solidFill>
                  <a:srgbClr val="FF0000"/>
                </a:solidFill>
              </a:rPr>
              <a:t>E</a:t>
            </a:r>
            <a:r>
              <a:rPr lang="zh-CN" altLang="en-US" sz="2800" b="1"/>
              <a:t>由程序计数器</a:t>
            </a:r>
            <a:r>
              <a:rPr lang="en-US" altLang="zh-CN" sz="2800" b="1">
                <a:solidFill>
                  <a:srgbClr val="FF0000"/>
                </a:solidFill>
                <a:latin typeface="Times New Roman" panose="02020603050405020304" pitchFamily="18" charset="0"/>
              </a:rPr>
              <a:t>PC</a:t>
            </a:r>
            <a:r>
              <a:rPr lang="zh-CN" altLang="en-US" sz="2800" b="1"/>
              <a:t>和指令的地址字</a:t>
            </a:r>
            <a:r>
              <a:rPr lang="en-US" altLang="zh-CN" sz="2800" b="1">
                <a:solidFill>
                  <a:srgbClr val="FF0000"/>
                </a:solidFill>
                <a:latin typeface="Times New Roman" panose="02020603050405020304" pitchFamily="18" charset="0"/>
              </a:rPr>
              <a:t>D</a:t>
            </a:r>
            <a:r>
              <a:rPr lang="zh-CN" altLang="en-US" sz="2800" b="1"/>
              <a:t>指出：</a:t>
            </a:r>
          </a:p>
          <a:p>
            <a:pPr lvl="1" eaLnBrk="1" hangingPunct="1"/>
            <a:r>
              <a:rPr lang="en-US" altLang="zh-CN" sz="2400" b="1">
                <a:latin typeface="Times New Roman" panose="02020603050405020304" pitchFamily="18" charset="0"/>
              </a:rPr>
              <a:t>E</a:t>
            </a:r>
            <a:r>
              <a:rPr lang="zh-CN" altLang="en-US" sz="2400" b="1">
                <a:latin typeface="Times New Roman" panose="02020603050405020304" pitchFamily="18" charset="0"/>
              </a:rPr>
              <a:t>＝（</a:t>
            </a:r>
            <a:r>
              <a:rPr lang="en-US" altLang="zh-CN" sz="2400" b="1">
                <a:latin typeface="Times New Roman" panose="02020603050405020304" pitchFamily="18" charset="0"/>
              </a:rPr>
              <a:t>PC </a:t>
            </a:r>
            <a:r>
              <a:rPr lang="zh-CN" altLang="en-US" sz="2400" b="1">
                <a:latin typeface="Times New Roman" panose="02020603050405020304" pitchFamily="18" charset="0"/>
              </a:rPr>
              <a:t>）＋</a:t>
            </a:r>
            <a:r>
              <a:rPr lang="en-US" altLang="zh-CN" sz="2400" b="1">
                <a:latin typeface="Times New Roman" panose="02020603050405020304" pitchFamily="18" charset="0"/>
              </a:rPr>
              <a:t>D</a:t>
            </a:r>
          </a:p>
          <a:p>
            <a:pPr lvl="1" eaLnBrk="1" hangingPunct="1"/>
            <a:r>
              <a:rPr lang="en-US" altLang="zh-CN" sz="2400" b="1"/>
              <a:t>D</a:t>
            </a:r>
            <a:r>
              <a:rPr lang="zh-CN" altLang="en-US" sz="2400" b="1"/>
              <a:t>通常称作</a:t>
            </a:r>
            <a:r>
              <a:rPr lang="zh-CN" altLang="en-US" sz="2400" b="1">
                <a:solidFill>
                  <a:srgbClr val="FF0000"/>
                </a:solidFill>
              </a:rPr>
              <a:t>相对偏移量</a:t>
            </a:r>
            <a:r>
              <a:rPr lang="en-US" altLang="zh-CN" sz="2400" b="1"/>
              <a:t>DISP</a:t>
            </a:r>
            <a:r>
              <a:rPr lang="zh-CN" altLang="en-US" sz="2400" b="1"/>
              <a:t>。</a:t>
            </a:r>
          </a:p>
          <a:p>
            <a:pPr lvl="1" eaLnBrk="1" hangingPunct="1"/>
            <a:r>
              <a:rPr lang="zh-CN" altLang="en-US" sz="2400" b="1"/>
              <a:t>相对寻址主要用于转移指令，执行之后，程序将转移到</a:t>
            </a:r>
            <a:r>
              <a:rPr lang="zh-CN" altLang="en-US" sz="2400" b="1">
                <a:solidFill>
                  <a:srgbClr val="FF0000"/>
                </a:solidFill>
              </a:rPr>
              <a:t>（</a:t>
            </a:r>
            <a:r>
              <a:rPr lang="en-US" altLang="zh-CN" sz="2400" b="1">
                <a:solidFill>
                  <a:srgbClr val="FF0000"/>
                </a:solidFill>
              </a:rPr>
              <a:t>PC</a:t>
            </a:r>
            <a:r>
              <a:rPr lang="zh-CN" altLang="en-US" sz="2400" b="1">
                <a:solidFill>
                  <a:srgbClr val="FF0000"/>
                </a:solidFill>
              </a:rPr>
              <a:t>）＋偏移量</a:t>
            </a:r>
            <a:r>
              <a:rPr lang="zh-CN" altLang="en-US" sz="2400" b="1"/>
              <a:t>为地址的指令去执行。</a:t>
            </a:r>
          </a:p>
          <a:p>
            <a:pPr lvl="1" eaLnBrk="1" hangingPunct="1"/>
            <a:r>
              <a:rPr lang="zh-CN" altLang="en-US" sz="2400" b="1">
                <a:solidFill>
                  <a:srgbClr val="FF0000"/>
                </a:solidFill>
              </a:rPr>
              <a:t>偏移量可以是正，也可以是负数</a:t>
            </a:r>
            <a:r>
              <a:rPr lang="zh-CN" altLang="en-US" sz="2400" b="1"/>
              <a:t>，通常用补码表示，即可相对</a:t>
            </a:r>
            <a:r>
              <a:rPr lang="en-US" altLang="zh-CN" sz="2400" b="1"/>
              <a:t>PC</a:t>
            </a:r>
            <a:r>
              <a:rPr lang="zh-CN" altLang="en-US" sz="2400" b="1"/>
              <a:t>值向后或向前转移。</a:t>
            </a:r>
          </a:p>
          <a:p>
            <a:pPr lvl="1" eaLnBrk="1" hangingPunct="1"/>
            <a:endParaRPr lang="zh-CN" altLang="en-US" sz="2400" b="1"/>
          </a:p>
          <a:p>
            <a:pPr lvl="1" eaLnBrk="1" hangingPunct="1">
              <a:buFontTx/>
              <a:buNone/>
            </a:pPr>
            <a:r>
              <a:rPr lang="zh-CN" altLang="en-US" sz="2400" b="1">
                <a:solidFill>
                  <a:srgbClr val="FF0000"/>
                </a:solidFill>
              </a:rPr>
              <a:t>注意：顺序寻址（</a:t>
            </a:r>
            <a:r>
              <a:rPr lang="en-US" altLang="zh-CN" sz="2400" b="1">
                <a:solidFill>
                  <a:srgbClr val="FF0000"/>
                </a:solidFill>
              </a:rPr>
              <a:t>PC+1</a:t>
            </a:r>
            <a:r>
              <a:rPr lang="zh-CN" altLang="en-US" sz="2400" b="1">
                <a:solidFill>
                  <a:srgbClr val="FF0000"/>
                </a:solidFill>
              </a:rPr>
              <a:t>）和相对寻址是 指令寻址中程序计数器</a:t>
            </a:r>
            <a:r>
              <a:rPr lang="en-US" altLang="zh-CN" sz="2400" b="1">
                <a:solidFill>
                  <a:srgbClr val="FF0000"/>
                </a:solidFill>
              </a:rPr>
              <a:t>PC</a:t>
            </a:r>
            <a:r>
              <a:rPr lang="zh-CN" altLang="en-US" sz="2400" b="1">
                <a:solidFill>
                  <a:srgbClr val="FF0000"/>
                </a:solidFill>
              </a:rPr>
              <a:t>专有的寻址方式</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53EF63A-F1E9-4C5A-9681-443DDA96D545}"/>
              </a:ext>
            </a:extLst>
          </p:cNvPr>
          <p:cNvSpPr>
            <a:spLocks noGrp="1" noChangeArrowheads="1"/>
          </p:cNvSpPr>
          <p:nvPr>
            <p:ph type="title"/>
          </p:nvPr>
        </p:nvSpPr>
        <p:spPr/>
        <p:txBody>
          <a:bodyPr/>
          <a:lstStyle/>
          <a:p>
            <a:pPr eaLnBrk="1" hangingPunct="1"/>
            <a:r>
              <a:rPr lang="en-US" altLang="zh-CN" b="1">
                <a:latin typeface="宋体" panose="02010600030101010101" pitchFamily="2" charset="-122"/>
              </a:rPr>
              <a:t>9.</a:t>
            </a:r>
            <a:r>
              <a:rPr lang="zh-CN" altLang="en-US" b="1">
                <a:latin typeface="宋体" panose="02010600030101010101" pitchFamily="2" charset="-122"/>
              </a:rPr>
              <a:t>堆栈寻址</a:t>
            </a:r>
          </a:p>
        </p:txBody>
      </p:sp>
      <p:sp>
        <p:nvSpPr>
          <p:cNvPr id="37891" name="Rectangle 3">
            <a:extLst>
              <a:ext uri="{FF2B5EF4-FFF2-40B4-BE49-F238E27FC236}">
                <a16:creationId xmlns:a16="http://schemas.microsoft.com/office/drawing/2014/main" id="{D45AAF91-7987-44E9-A56B-31243C0451B2}"/>
              </a:ext>
            </a:extLst>
          </p:cNvPr>
          <p:cNvSpPr>
            <a:spLocks noGrp="1" noChangeArrowheads="1"/>
          </p:cNvSpPr>
          <p:nvPr>
            <p:ph type="body" idx="1"/>
          </p:nvPr>
        </p:nvSpPr>
        <p:spPr>
          <a:xfrm>
            <a:off x="395288" y="1412875"/>
            <a:ext cx="5689600" cy="4392613"/>
          </a:xfrm>
          <a:noFill/>
        </p:spPr>
        <p:txBody>
          <a:bodyPr/>
          <a:lstStyle/>
          <a:p>
            <a:pPr marL="182563" indent="-182563" eaLnBrk="1" hangingPunct="1"/>
            <a:r>
              <a:rPr lang="zh-CN" altLang="en-US" sz="2400" b="1"/>
              <a:t>堆栈的操作：压入（</a:t>
            </a:r>
            <a:r>
              <a:rPr lang="en-US" altLang="zh-CN" sz="2400" b="1"/>
              <a:t>PUSH</a:t>
            </a:r>
            <a:r>
              <a:rPr lang="zh-CN" altLang="en-US" sz="2400" b="1"/>
              <a:t>）和弹出（</a:t>
            </a:r>
            <a:r>
              <a:rPr lang="en-US" altLang="zh-CN" sz="2400" b="1"/>
              <a:t>POP</a:t>
            </a:r>
            <a:r>
              <a:rPr lang="zh-CN" altLang="en-US" sz="2400" b="1"/>
              <a:t>），对应</a:t>
            </a:r>
            <a:r>
              <a:rPr lang="en-US" altLang="zh-CN" sz="2400" b="1"/>
              <a:t>PUSH</a:t>
            </a:r>
            <a:r>
              <a:rPr lang="zh-CN" altLang="en-US" sz="2400" b="1"/>
              <a:t>和</a:t>
            </a:r>
            <a:r>
              <a:rPr lang="en-US" altLang="zh-CN" sz="2400" b="1"/>
              <a:t>POP</a:t>
            </a:r>
            <a:r>
              <a:rPr lang="zh-CN" altLang="en-US" sz="2400" b="1"/>
              <a:t>指令，假设数据字长为</a:t>
            </a:r>
            <a:r>
              <a:rPr lang="en-US" altLang="zh-CN" sz="2400" b="1"/>
              <a:t>1B</a:t>
            </a:r>
          </a:p>
          <a:p>
            <a:pPr marL="533400" lvl="1" indent="-171450" eaLnBrk="1" hangingPunct="1"/>
            <a:r>
              <a:rPr lang="zh-CN" altLang="en-US" sz="2400" b="1"/>
              <a:t>压入指令 </a:t>
            </a:r>
            <a:r>
              <a:rPr lang="en-US" altLang="zh-CN" sz="2400" b="1"/>
              <a:t>PUSH Ri</a:t>
            </a:r>
            <a:r>
              <a:rPr lang="zh-CN" altLang="en-US" sz="2400" b="1"/>
              <a:t>：将</a:t>
            </a:r>
            <a:r>
              <a:rPr lang="en-US" altLang="zh-CN" sz="2400" b="1"/>
              <a:t>Ri</a:t>
            </a:r>
            <a:r>
              <a:rPr lang="zh-CN" altLang="en-US" sz="2400" b="1"/>
              <a:t>寄存器内容压入堆栈。其操作是：</a:t>
            </a:r>
          </a:p>
          <a:p>
            <a:pPr marL="808038" lvl="2" indent="-92075" eaLnBrk="1" hangingPunct="1"/>
            <a:r>
              <a:rPr lang="zh-CN" altLang="en-US" b="1"/>
              <a:t>（</a:t>
            </a:r>
            <a:r>
              <a:rPr lang="en-US" altLang="zh-CN" b="1"/>
              <a:t>SP</a:t>
            </a:r>
            <a:r>
              <a:rPr lang="zh-CN" altLang="en-US" b="1"/>
              <a:t>）－</a:t>
            </a:r>
            <a:r>
              <a:rPr lang="en-US" altLang="zh-CN" b="1"/>
              <a:t>1 → SP</a:t>
            </a:r>
            <a:r>
              <a:rPr lang="zh-CN" altLang="en-US" b="1"/>
              <a:t>，</a:t>
            </a:r>
            <a:r>
              <a:rPr lang="en-US" altLang="zh-CN" b="1"/>
              <a:t>(Ri) →</a:t>
            </a:r>
            <a:r>
              <a:rPr lang="zh-CN" altLang="en-US" b="1"/>
              <a:t>（</a:t>
            </a:r>
            <a:r>
              <a:rPr lang="en-US" altLang="zh-CN" b="1"/>
              <a:t>SP</a:t>
            </a:r>
            <a:r>
              <a:rPr lang="zh-CN" altLang="en-US" b="1"/>
              <a:t>）</a:t>
            </a:r>
          </a:p>
          <a:p>
            <a:pPr marL="533400" lvl="1" indent="-171450" eaLnBrk="1" hangingPunct="1"/>
            <a:r>
              <a:rPr lang="zh-CN" altLang="en-US" sz="2400" b="1"/>
              <a:t>弹出指令</a:t>
            </a:r>
            <a:r>
              <a:rPr lang="en-US" altLang="zh-CN" sz="2400" b="1"/>
              <a:t>POP Ri</a:t>
            </a:r>
            <a:r>
              <a:rPr lang="zh-CN" altLang="en-US" sz="2400" b="1"/>
              <a:t>：从堆栈中弹出</a:t>
            </a:r>
            <a:r>
              <a:rPr lang="en-US" altLang="zh-CN" sz="2400" b="1"/>
              <a:t>1</a:t>
            </a:r>
            <a:r>
              <a:rPr lang="zh-CN" altLang="en-US" sz="2400" b="1"/>
              <a:t>个数据送</a:t>
            </a:r>
            <a:r>
              <a:rPr lang="en-US" altLang="zh-CN" sz="2400" b="1"/>
              <a:t>Ri</a:t>
            </a:r>
            <a:r>
              <a:rPr lang="zh-CN" altLang="en-US" sz="2400" b="1"/>
              <a:t>寄存器，其操作是：</a:t>
            </a:r>
          </a:p>
          <a:p>
            <a:pPr marL="808038" lvl="2" indent="-92075" eaLnBrk="1" hangingPunct="1"/>
            <a:r>
              <a:rPr lang="en-US" altLang="zh-CN" b="1"/>
              <a:t>((SP)) → Ri  </a:t>
            </a:r>
            <a:r>
              <a:rPr lang="zh-CN" altLang="en-US" b="1"/>
              <a:t>，</a:t>
            </a:r>
            <a:r>
              <a:rPr lang="en-US" altLang="zh-CN" b="1"/>
              <a:t>(SP)</a:t>
            </a:r>
            <a:r>
              <a:rPr lang="zh-CN" altLang="en-US" b="1"/>
              <a:t>＋</a:t>
            </a:r>
            <a:r>
              <a:rPr lang="en-US" altLang="zh-CN" b="1"/>
              <a:t>1→SP</a:t>
            </a:r>
          </a:p>
          <a:p>
            <a:pPr marL="533400" lvl="1" indent="-171450" eaLnBrk="1" hangingPunct="1"/>
            <a:r>
              <a:rPr lang="zh-CN" altLang="en-US" sz="2400" b="1"/>
              <a:t>其中</a:t>
            </a:r>
            <a:r>
              <a:rPr lang="en-US" altLang="zh-CN" sz="2400" b="1"/>
              <a:t>(SP)</a:t>
            </a:r>
            <a:r>
              <a:rPr lang="zh-CN" altLang="en-US" sz="2400" b="1"/>
              <a:t>表示堆栈指针</a:t>
            </a:r>
            <a:r>
              <a:rPr lang="en-US" altLang="zh-CN" sz="2400" b="1"/>
              <a:t>SP</a:t>
            </a:r>
            <a:r>
              <a:rPr lang="zh-CN" altLang="en-US" sz="2400" b="1"/>
              <a:t>的内容；</a:t>
            </a:r>
            <a:r>
              <a:rPr lang="en-US" altLang="zh-CN" sz="2400" b="1"/>
              <a:t>((SP))</a:t>
            </a:r>
            <a:r>
              <a:rPr lang="zh-CN" altLang="en-US" sz="2400" b="1"/>
              <a:t>表示</a:t>
            </a:r>
            <a:r>
              <a:rPr lang="en-US" altLang="zh-CN" sz="2400" b="1"/>
              <a:t>SP</a:t>
            </a:r>
            <a:r>
              <a:rPr lang="zh-CN" altLang="en-US" sz="2400" b="1"/>
              <a:t>所指的栈顶的内容。</a:t>
            </a:r>
          </a:p>
        </p:txBody>
      </p:sp>
      <p:grpSp>
        <p:nvGrpSpPr>
          <p:cNvPr id="37892" name="Group 4">
            <a:extLst>
              <a:ext uri="{FF2B5EF4-FFF2-40B4-BE49-F238E27FC236}">
                <a16:creationId xmlns:a16="http://schemas.microsoft.com/office/drawing/2014/main" id="{F65CB9CB-1B19-4F64-91B7-9CFDFC2FFB6F}"/>
              </a:ext>
            </a:extLst>
          </p:cNvPr>
          <p:cNvGrpSpPr>
            <a:grpSpLocks/>
          </p:cNvGrpSpPr>
          <p:nvPr/>
        </p:nvGrpSpPr>
        <p:grpSpPr bwMode="auto">
          <a:xfrm>
            <a:off x="6134100" y="0"/>
            <a:ext cx="3009900" cy="6192838"/>
            <a:chOff x="0" y="0"/>
            <a:chExt cx="1896" cy="3901"/>
          </a:xfrm>
        </p:grpSpPr>
        <p:sp>
          <p:nvSpPr>
            <p:cNvPr id="37893" name="Rectangle 5">
              <a:extLst>
                <a:ext uri="{FF2B5EF4-FFF2-40B4-BE49-F238E27FC236}">
                  <a16:creationId xmlns:a16="http://schemas.microsoft.com/office/drawing/2014/main" id="{B600F330-1921-4FDD-82D2-C3A753718FA9}"/>
                </a:ext>
              </a:extLst>
            </p:cNvPr>
            <p:cNvSpPr>
              <a:spLocks noChangeArrowheads="1"/>
            </p:cNvSpPr>
            <p:nvPr/>
          </p:nvSpPr>
          <p:spPr bwMode="auto">
            <a:xfrm>
              <a:off x="862" y="408"/>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4" name="Rectangle 6">
              <a:extLst>
                <a:ext uri="{FF2B5EF4-FFF2-40B4-BE49-F238E27FC236}">
                  <a16:creationId xmlns:a16="http://schemas.microsoft.com/office/drawing/2014/main" id="{BCD1688F-C2BB-4D24-BDB1-98BCA1F4E99F}"/>
                </a:ext>
              </a:extLst>
            </p:cNvPr>
            <p:cNvSpPr>
              <a:spLocks noChangeArrowheads="1"/>
            </p:cNvSpPr>
            <p:nvPr/>
          </p:nvSpPr>
          <p:spPr bwMode="auto">
            <a:xfrm>
              <a:off x="862" y="680"/>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5" name="Rectangle 7">
              <a:extLst>
                <a:ext uri="{FF2B5EF4-FFF2-40B4-BE49-F238E27FC236}">
                  <a16:creationId xmlns:a16="http://schemas.microsoft.com/office/drawing/2014/main" id="{9C84B2AA-4FA1-4FE3-96C2-8C12A2D30E89}"/>
                </a:ext>
              </a:extLst>
            </p:cNvPr>
            <p:cNvSpPr>
              <a:spLocks noChangeArrowheads="1"/>
            </p:cNvSpPr>
            <p:nvPr/>
          </p:nvSpPr>
          <p:spPr bwMode="auto">
            <a:xfrm>
              <a:off x="862" y="952"/>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6" name="Rectangle 8">
              <a:extLst>
                <a:ext uri="{FF2B5EF4-FFF2-40B4-BE49-F238E27FC236}">
                  <a16:creationId xmlns:a16="http://schemas.microsoft.com/office/drawing/2014/main" id="{761AB3F2-495D-4BCC-8A20-549ED4677BA2}"/>
                </a:ext>
              </a:extLst>
            </p:cNvPr>
            <p:cNvSpPr>
              <a:spLocks noChangeArrowheads="1"/>
            </p:cNvSpPr>
            <p:nvPr/>
          </p:nvSpPr>
          <p:spPr bwMode="auto">
            <a:xfrm>
              <a:off x="862" y="1224"/>
              <a:ext cx="590" cy="227"/>
            </a:xfrm>
            <a:prstGeom prst="rect">
              <a:avLst/>
            </a:prstGeom>
            <a:solidFill>
              <a:srgbClr val="FFFF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FF00"/>
              </a:extrusionClr>
              <a:contourClr>
                <a:srgbClr val="FFFF00"/>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7" name="Rectangle 9">
              <a:extLst>
                <a:ext uri="{FF2B5EF4-FFF2-40B4-BE49-F238E27FC236}">
                  <a16:creationId xmlns:a16="http://schemas.microsoft.com/office/drawing/2014/main" id="{53102961-9786-4457-8163-5DFFE05641F4}"/>
                </a:ext>
              </a:extLst>
            </p:cNvPr>
            <p:cNvSpPr>
              <a:spLocks noChangeArrowheads="1"/>
            </p:cNvSpPr>
            <p:nvPr/>
          </p:nvSpPr>
          <p:spPr bwMode="auto">
            <a:xfrm>
              <a:off x="862" y="1496"/>
              <a:ext cx="590" cy="227"/>
            </a:xfrm>
            <a:prstGeom prst="rect">
              <a:avLst/>
            </a:prstGeom>
            <a:solidFill>
              <a:srgbClr val="FFFF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FF00"/>
              </a:extrusionClr>
              <a:contourClr>
                <a:srgbClr val="FFFF00"/>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8" name="Rectangle 10">
              <a:extLst>
                <a:ext uri="{FF2B5EF4-FFF2-40B4-BE49-F238E27FC236}">
                  <a16:creationId xmlns:a16="http://schemas.microsoft.com/office/drawing/2014/main" id="{A1BDC843-12BB-43A3-A6D0-449714349474}"/>
                </a:ext>
              </a:extLst>
            </p:cNvPr>
            <p:cNvSpPr>
              <a:spLocks noChangeArrowheads="1"/>
            </p:cNvSpPr>
            <p:nvPr/>
          </p:nvSpPr>
          <p:spPr bwMode="auto">
            <a:xfrm>
              <a:off x="862" y="1768"/>
              <a:ext cx="590" cy="227"/>
            </a:xfrm>
            <a:prstGeom prst="rect">
              <a:avLst/>
            </a:prstGeom>
            <a:solidFill>
              <a:srgbClr val="FFFF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FF00"/>
              </a:extrusionClr>
              <a:contourClr>
                <a:srgbClr val="FFFF00"/>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9" name="Rectangle 11">
              <a:extLst>
                <a:ext uri="{FF2B5EF4-FFF2-40B4-BE49-F238E27FC236}">
                  <a16:creationId xmlns:a16="http://schemas.microsoft.com/office/drawing/2014/main" id="{34CB1590-09BF-4947-93A8-8C835AAE3813}"/>
                </a:ext>
              </a:extLst>
            </p:cNvPr>
            <p:cNvSpPr>
              <a:spLocks noChangeArrowheads="1"/>
            </p:cNvSpPr>
            <p:nvPr/>
          </p:nvSpPr>
          <p:spPr bwMode="auto">
            <a:xfrm>
              <a:off x="862" y="2041"/>
              <a:ext cx="590" cy="227"/>
            </a:xfrm>
            <a:prstGeom prst="rect">
              <a:avLst/>
            </a:prstGeom>
            <a:solidFill>
              <a:srgbClr val="FFFF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FF00"/>
              </a:extrusionClr>
              <a:contourClr>
                <a:srgbClr val="FFFF00"/>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0" name="Rectangle 12">
              <a:extLst>
                <a:ext uri="{FF2B5EF4-FFF2-40B4-BE49-F238E27FC236}">
                  <a16:creationId xmlns:a16="http://schemas.microsoft.com/office/drawing/2014/main" id="{C5E8F328-0C81-4931-BBB8-2D440DA240AB}"/>
                </a:ext>
              </a:extLst>
            </p:cNvPr>
            <p:cNvSpPr>
              <a:spLocks noChangeArrowheads="1"/>
            </p:cNvSpPr>
            <p:nvPr/>
          </p:nvSpPr>
          <p:spPr bwMode="auto">
            <a:xfrm>
              <a:off x="862" y="2313"/>
              <a:ext cx="590" cy="227"/>
            </a:xfrm>
            <a:prstGeom prst="rect">
              <a:avLst/>
            </a:prstGeom>
            <a:solidFill>
              <a:srgbClr val="FFFF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FF00"/>
              </a:extrusionClr>
              <a:contourClr>
                <a:srgbClr val="FFFF00"/>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1" name="Rectangle 13">
              <a:extLst>
                <a:ext uri="{FF2B5EF4-FFF2-40B4-BE49-F238E27FC236}">
                  <a16:creationId xmlns:a16="http://schemas.microsoft.com/office/drawing/2014/main" id="{539E1C71-D085-4922-B1C1-92F26CD3B94C}"/>
                </a:ext>
              </a:extLst>
            </p:cNvPr>
            <p:cNvSpPr>
              <a:spLocks noChangeArrowheads="1"/>
            </p:cNvSpPr>
            <p:nvPr/>
          </p:nvSpPr>
          <p:spPr bwMode="auto">
            <a:xfrm>
              <a:off x="862" y="2585"/>
              <a:ext cx="590" cy="227"/>
            </a:xfrm>
            <a:prstGeom prst="rect">
              <a:avLst/>
            </a:prstGeom>
            <a:solidFill>
              <a:srgbClr val="FFFF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FF00"/>
              </a:extrusionClr>
              <a:contourClr>
                <a:srgbClr val="FFFF00"/>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2" name="Rectangle 14">
              <a:extLst>
                <a:ext uri="{FF2B5EF4-FFF2-40B4-BE49-F238E27FC236}">
                  <a16:creationId xmlns:a16="http://schemas.microsoft.com/office/drawing/2014/main" id="{2259F0D0-F1A5-4CB3-919E-6E911764A181}"/>
                </a:ext>
              </a:extLst>
            </p:cNvPr>
            <p:cNvSpPr>
              <a:spLocks noChangeArrowheads="1"/>
            </p:cNvSpPr>
            <p:nvPr/>
          </p:nvSpPr>
          <p:spPr bwMode="auto">
            <a:xfrm>
              <a:off x="862" y="2857"/>
              <a:ext cx="590" cy="227"/>
            </a:xfrm>
            <a:prstGeom prst="rect">
              <a:avLst/>
            </a:prstGeom>
            <a:solidFill>
              <a:srgbClr val="FFFF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FF00"/>
              </a:extrusionClr>
              <a:contourClr>
                <a:srgbClr val="FFFF00"/>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3" name="Rectangle 15">
              <a:extLst>
                <a:ext uri="{FF2B5EF4-FFF2-40B4-BE49-F238E27FC236}">
                  <a16:creationId xmlns:a16="http://schemas.microsoft.com/office/drawing/2014/main" id="{F8D6CA2F-ED19-4F88-8B9C-8DB46230CB7A}"/>
                </a:ext>
              </a:extLst>
            </p:cNvPr>
            <p:cNvSpPr>
              <a:spLocks noChangeArrowheads="1"/>
            </p:cNvSpPr>
            <p:nvPr/>
          </p:nvSpPr>
          <p:spPr bwMode="auto">
            <a:xfrm>
              <a:off x="862" y="3130"/>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4" name="Text Box 16">
              <a:extLst>
                <a:ext uri="{FF2B5EF4-FFF2-40B4-BE49-F238E27FC236}">
                  <a16:creationId xmlns:a16="http://schemas.microsoft.com/office/drawing/2014/main" id="{D3A6144B-CB1B-43FD-A0B6-10E0295F37F6}"/>
                </a:ext>
              </a:extLst>
            </p:cNvPr>
            <p:cNvSpPr txBox="1">
              <a:spLocks noChangeArrowheads="1"/>
            </p:cNvSpPr>
            <p:nvPr/>
          </p:nvSpPr>
          <p:spPr bwMode="auto">
            <a:xfrm>
              <a:off x="635" y="0"/>
              <a:ext cx="9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CC0000"/>
                  </a:solidFill>
                  <a:ea typeface="楷体_GB2312" pitchFamily="49" charset="-122"/>
                </a:rPr>
                <a:t>存储器</a:t>
              </a:r>
            </a:p>
          </p:txBody>
        </p:sp>
        <p:sp>
          <p:nvSpPr>
            <p:cNvPr id="37905" name="Rectangle 17">
              <a:extLst>
                <a:ext uri="{FF2B5EF4-FFF2-40B4-BE49-F238E27FC236}">
                  <a16:creationId xmlns:a16="http://schemas.microsoft.com/office/drawing/2014/main" id="{6726FB1F-F5FC-4FDF-B692-F7CBBC46CD77}"/>
                </a:ext>
              </a:extLst>
            </p:cNvPr>
            <p:cNvSpPr>
              <a:spLocks noChangeArrowheads="1"/>
            </p:cNvSpPr>
            <p:nvPr/>
          </p:nvSpPr>
          <p:spPr bwMode="auto">
            <a:xfrm>
              <a:off x="862" y="3401"/>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6" name="Rectangle 18">
              <a:extLst>
                <a:ext uri="{FF2B5EF4-FFF2-40B4-BE49-F238E27FC236}">
                  <a16:creationId xmlns:a16="http://schemas.microsoft.com/office/drawing/2014/main" id="{10E807F6-4BFD-417B-81F6-3C5D51F9A663}"/>
                </a:ext>
              </a:extLst>
            </p:cNvPr>
            <p:cNvSpPr>
              <a:spLocks noChangeArrowheads="1"/>
            </p:cNvSpPr>
            <p:nvPr/>
          </p:nvSpPr>
          <p:spPr bwMode="auto">
            <a:xfrm>
              <a:off x="862" y="3674"/>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7" name="AutoShape 19">
              <a:extLst>
                <a:ext uri="{FF2B5EF4-FFF2-40B4-BE49-F238E27FC236}">
                  <a16:creationId xmlns:a16="http://schemas.microsoft.com/office/drawing/2014/main" id="{603ABEDE-2636-4B7A-BA24-B84CF7A1DDD4}"/>
                </a:ext>
              </a:extLst>
            </p:cNvPr>
            <p:cNvSpPr>
              <a:spLocks/>
            </p:cNvSpPr>
            <p:nvPr/>
          </p:nvSpPr>
          <p:spPr bwMode="auto">
            <a:xfrm>
              <a:off x="1588" y="1225"/>
              <a:ext cx="45" cy="1724"/>
            </a:xfrm>
            <a:prstGeom prst="rightBrace">
              <a:avLst>
                <a:gd name="adj1" fmla="val 319259"/>
                <a:gd name="adj2" fmla="val 50000"/>
              </a:avLst>
            </a:prstGeom>
            <a:solidFill>
              <a:srgbClr val="FFFF00"/>
            </a:solidFill>
            <a:ln w="12700" cap="sq">
              <a:solidFill>
                <a:schemeClr val="tx1"/>
              </a:solidFill>
              <a:round/>
              <a:headEnd/>
              <a:tailEnd/>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8" name="Text Box 20">
              <a:extLst>
                <a:ext uri="{FF2B5EF4-FFF2-40B4-BE49-F238E27FC236}">
                  <a16:creationId xmlns:a16="http://schemas.microsoft.com/office/drawing/2014/main" id="{6D351981-E95F-42C3-841A-143353AA78AF}"/>
                </a:ext>
              </a:extLst>
            </p:cNvPr>
            <p:cNvSpPr txBox="1">
              <a:spLocks noChangeArrowheads="1"/>
            </p:cNvSpPr>
            <p:nvPr/>
          </p:nvSpPr>
          <p:spPr bwMode="auto">
            <a:xfrm>
              <a:off x="1588" y="1905"/>
              <a:ext cx="30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3300"/>
                  </a:solidFill>
                  <a:ea typeface="楷体_GB2312" pitchFamily="49" charset="-122"/>
                </a:rPr>
                <a:t>堆栈段</a:t>
              </a:r>
            </a:p>
          </p:txBody>
        </p:sp>
        <p:sp>
          <p:nvSpPr>
            <p:cNvPr id="37909" name="Text Box 21">
              <a:extLst>
                <a:ext uri="{FF2B5EF4-FFF2-40B4-BE49-F238E27FC236}">
                  <a16:creationId xmlns:a16="http://schemas.microsoft.com/office/drawing/2014/main" id="{B58F1475-43E0-4462-A8B5-0AC20CCF361B}"/>
                </a:ext>
              </a:extLst>
            </p:cNvPr>
            <p:cNvSpPr txBox="1">
              <a:spLocks noChangeArrowheads="1"/>
            </p:cNvSpPr>
            <p:nvPr/>
          </p:nvSpPr>
          <p:spPr bwMode="auto">
            <a:xfrm>
              <a:off x="363" y="2858"/>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003300"/>
                  </a:solidFill>
                  <a:ea typeface="楷体_GB2312" pitchFamily="49" charset="-122"/>
                </a:rPr>
                <a:t>栈底</a:t>
              </a:r>
            </a:p>
          </p:txBody>
        </p:sp>
        <p:sp>
          <p:nvSpPr>
            <p:cNvPr id="37910" name="Line 22">
              <a:extLst>
                <a:ext uri="{FF2B5EF4-FFF2-40B4-BE49-F238E27FC236}">
                  <a16:creationId xmlns:a16="http://schemas.microsoft.com/office/drawing/2014/main" id="{0FEB6D9D-FD37-4DB2-B282-C40FC8E2C0E3}"/>
                </a:ext>
              </a:extLst>
            </p:cNvPr>
            <p:cNvSpPr>
              <a:spLocks noChangeShapeType="1"/>
            </p:cNvSpPr>
            <p:nvPr/>
          </p:nvSpPr>
          <p:spPr bwMode="auto">
            <a:xfrm>
              <a:off x="499" y="1815"/>
              <a:ext cx="363"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7911" name="Text Box 23">
              <a:extLst>
                <a:ext uri="{FF2B5EF4-FFF2-40B4-BE49-F238E27FC236}">
                  <a16:creationId xmlns:a16="http://schemas.microsoft.com/office/drawing/2014/main" id="{52D0ACCF-E9EA-4800-A834-E09924DCC0E2}"/>
                </a:ext>
              </a:extLst>
            </p:cNvPr>
            <p:cNvSpPr txBox="1">
              <a:spLocks noChangeArrowheads="1"/>
            </p:cNvSpPr>
            <p:nvPr/>
          </p:nvSpPr>
          <p:spPr bwMode="auto">
            <a:xfrm>
              <a:off x="0" y="1769"/>
              <a:ext cx="454" cy="258"/>
            </a:xfrm>
            <a:prstGeom prst="rect">
              <a:avLst/>
            </a:prstGeom>
            <a:solidFill>
              <a:srgbClr val="FF6600"/>
            </a:solidFill>
            <a:ln w="12700" cap="sq">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000" b="1">
                  <a:solidFill>
                    <a:srgbClr val="003300"/>
                  </a:solidFill>
                  <a:ea typeface="楷体_GB2312" pitchFamily="49" charset="-122"/>
                </a:rPr>
                <a:t>SP</a:t>
              </a:r>
            </a:p>
          </p:txBody>
        </p:sp>
        <p:sp>
          <p:nvSpPr>
            <p:cNvPr id="37912" name="Text Box 24">
              <a:extLst>
                <a:ext uri="{FF2B5EF4-FFF2-40B4-BE49-F238E27FC236}">
                  <a16:creationId xmlns:a16="http://schemas.microsoft.com/office/drawing/2014/main" id="{5DBEE712-9D60-4DE3-A7CC-942F8BCA0769}"/>
                </a:ext>
              </a:extLst>
            </p:cNvPr>
            <p:cNvSpPr txBox="1">
              <a:spLocks noChangeArrowheads="1"/>
            </p:cNvSpPr>
            <p:nvPr/>
          </p:nvSpPr>
          <p:spPr bwMode="auto">
            <a:xfrm>
              <a:off x="499" y="1860"/>
              <a:ext cx="36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003300"/>
                  </a:solidFill>
                  <a:ea typeface="楷体_GB2312" pitchFamily="49" charset="-122"/>
                </a:rPr>
                <a:t>栈顶</a:t>
              </a:r>
            </a:p>
          </p:txBody>
        </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499AFF4D-F0AC-4CFD-A21E-BABAABD27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8208962" cy="437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a:extLst>
              <a:ext uri="{FF2B5EF4-FFF2-40B4-BE49-F238E27FC236}">
                <a16:creationId xmlns:a16="http://schemas.microsoft.com/office/drawing/2014/main" id="{5196885E-8CBE-4707-94BE-7CE618BE3083}"/>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solidFill>
                  <a:schemeClr val="tx2"/>
                </a:solidFill>
                <a:latin typeface="Times New Roman" panose="02020603050405020304" pitchFamily="18" charset="0"/>
                <a:cs typeface="Times New Roman" panose="02020603050405020304" pitchFamily="18" charset="0"/>
              </a:rPr>
              <a:t>第</a:t>
            </a:r>
            <a:r>
              <a:rPr lang="en-US" altLang="zh-CN" sz="4200" b="1">
                <a:solidFill>
                  <a:schemeClr val="tx2"/>
                </a:solidFill>
                <a:latin typeface="Times New Roman" panose="02020603050405020304" pitchFamily="18" charset="0"/>
                <a:cs typeface="Times New Roman" panose="02020603050405020304" pitchFamily="18" charset="0"/>
              </a:rPr>
              <a:t>4</a:t>
            </a:r>
            <a:r>
              <a:rPr lang="zh-CN" altLang="en-US" sz="4200" b="1">
                <a:solidFill>
                  <a:schemeClr val="tx2"/>
                </a:solidFill>
                <a:latin typeface="Times New Roman" panose="02020603050405020304" pitchFamily="18" charset="0"/>
                <a:cs typeface="Times New Roman" panose="02020603050405020304" pitchFamily="18" charset="0"/>
              </a:rPr>
              <a:t>章   </a:t>
            </a:r>
            <a:r>
              <a:rPr lang="zh-CN" altLang="en-US" sz="4200" b="1">
                <a:solidFill>
                  <a:schemeClr val="tx2"/>
                </a:solidFill>
                <a:latin typeface="宋体" panose="02010600030101010101" pitchFamily="2" charset="-122"/>
              </a:rPr>
              <a:t>典型习题与解答</a:t>
            </a:r>
            <a:endParaRPr lang="zh-CN" altLang="en-US" sz="4200" b="1">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79DFF65-DFFB-4E12-86EF-1B4BD09D8C6C}"/>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solidFill>
                  <a:schemeClr val="tx2"/>
                </a:solidFill>
                <a:latin typeface="Times New Roman" panose="02020603050405020304" pitchFamily="18" charset="0"/>
                <a:cs typeface="Times New Roman" panose="02020603050405020304" pitchFamily="18" charset="0"/>
              </a:rPr>
              <a:t>第</a:t>
            </a:r>
            <a:r>
              <a:rPr lang="en-US" altLang="zh-CN" sz="4200" b="1">
                <a:solidFill>
                  <a:schemeClr val="tx2"/>
                </a:solidFill>
                <a:latin typeface="Times New Roman" panose="02020603050405020304" pitchFamily="18" charset="0"/>
                <a:cs typeface="Times New Roman" panose="02020603050405020304" pitchFamily="18" charset="0"/>
              </a:rPr>
              <a:t>4</a:t>
            </a:r>
            <a:r>
              <a:rPr lang="zh-CN" altLang="en-US" sz="4200" b="1">
                <a:solidFill>
                  <a:schemeClr val="tx2"/>
                </a:solidFill>
                <a:latin typeface="Times New Roman" panose="02020603050405020304" pitchFamily="18" charset="0"/>
                <a:cs typeface="Times New Roman" panose="02020603050405020304" pitchFamily="18" charset="0"/>
              </a:rPr>
              <a:t>章   </a:t>
            </a:r>
            <a:r>
              <a:rPr lang="zh-CN" altLang="en-US" sz="4200" b="1">
                <a:solidFill>
                  <a:schemeClr val="tx2"/>
                </a:solidFill>
                <a:latin typeface="宋体" panose="02010600030101010101" pitchFamily="2" charset="-122"/>
              </a:rPr>
              <a:t>典型例题</a:t>
            </a:r>
            <a:endParaRPr lang="zh-CN" altLang="en-US" sz="4200" b="1">
              <a:solidFill>
                <a:schemeClr val="tx2"/>
              </a:solidFill>
              <a:latin typeface="Times New Roman" panose="02020603050405020304" pitchFamily="18" charset="0"/>
              <a:cs typeface="Times New Roman" panose="02020603050405020304" pitchFamily="18" charset="0"/>
            </a:endParaRPr>
          </a:p>
        </p:txBody>
      </p:sp>
      <p:pic>
        <p:nvPicPr>
          <p:cNvPr id="39939" name="Picture 3">
            <a:extLst>
              <a:ext uri="{FF2B5EF4-FFF2-40B4-BE49-F238E27FC236}">
                <a16:creationId xmlns:a16="http://schemas.microsoft.com/office/drawing/2014/main" id="{7995F683-E0DA-4090-ADB8-B5A2974FE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8353425"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AA69A032-B42B-48F1-829D-00255BC464D8}"/>
              </a:ext>
            </a:extLst>
          </p:cNvPr>
          <p:cNvSpPr>
            <a:spLocks noGrp="1" noChangeArrowheads="1"/>
          </p:cNvSpPr>
          <p:nvPr>
            <p:ph type="body" idx="4294967295"/>
          </p:nvPr>
        </p:nvSpPr>
        <p:spPr/>
        <p:txBody>
          <a:bodyPr/>
          <a:lstStyle/>
          <a:p>
            <a:pPr algn="just" eaLnBrk="1" hangingPunct="1"/>
            <a:r>
              <a:rPr lang="en-US" altLang="zh-CN" sz="2400" b="1">
                <a:latin typeface="宋体" panose="02010600030101010101" pitchFamily="2" charset="-122"/>
              </a:rPr>
              <a:t>【</a:t>
            </a:r>
            <a:r>
              <a:rPr lang="zh-CN" altLang="en-US" sz="2400" b="1">
                <a:latin typeface="宋体" panose="02010600030101010101" pitchFamily="2" charset="-122"/>
              </a:rPr>
              <a:t>例</a:t>
            </a:r>
            <a:r>
              <a:rPr lang="en-US" altLang="zh-CN" sz="2400" b="1">
                <a:latin typeface="Times New Roman" panose="02020603050405020304" pitchFamily="18" charset="0"/>
                <a:cs typeface="Times New Roman" panose="02020603050405020304" pitchFamily="18" charset="0"/>
              </a:rPr>
              <a:t>4.1</a:t>
            </a:r>
            <a:r>
              <a:rPr lang="en-US" altLang="zh-CN" sz="2400" b="1">
                <a:latin typeface="宋体" panose="02010600030101010101" pitchFamily="2" charset="-122"/>
              </a:rPr>
              <a:t>】</a:t>
            </a:r>
            <a:r>
              <a:rPr lang="zh-CN" altLang="en-US" sz="2400" b="1">
                <a:latin typeface="宋体" panose="02010600030101010101" pitchFamily="2" charset="-122"/>
              </a:rPr>
              <a:t>指令格式如下所示，其中</a:t>
            </a:r>
            <a:r>
              <a:rPr lang="en-US" altLang="zh-CN" sz="2400" b="1">
                <a:latin typeface="Times New Roman" panose="02020603050405020304" pitchFamily="18" charset="0"/>
                <a:cs typeface="Times New Roman" panose="02020603050405020304" pitchFamily="18" charset="0"/>
              </a:rPr>
              <a:t>OP</a:t>
            </a:r>
            <a:r>
              <a:rPr lang="zh-CN" altLang="en-US" sz="2400" b="1">
                <a:latin typeface="宋体" panose="02010600030101010101" pitchFamily="2" charset="-122"/>
              </a:rPr>
              <a:t>为操作码，试分析指令格式的特点。</a:t>
            </a:r>
            <a:endParaRPr lang="zh-CN" altLang="en-US" sz="2400" b="1"/>
          </a:p>
        </p:txBody>
      </p:sp>
      <p:graphicFrame>
        <p:nvGraphicFramePr>
          <p:cNvPr id="32771" name="Group 3">
            <a:extLst>
              <a:ext uri="{FF2B5EF4-FFF2-40B4-BE49-F238E27FC236}">
                <a16:creationId xmlns:a16="http://schemas.microsoft.com/office/drawing/2014/main" id="{A552185E-4699-4B85-A600-C736AA5E40A9}"/>
              </a:ext>
            </a:extLst>
          </p:cNvPr>
          <p:cNvGraphicFramePr>
            <a:graphicFrameLocks noGrp="1"/>
          </p:cNvGraphicFramePr>
          <p:nvPr/>
        </p:nvGraphicFramePr>
        <p:xfrm>
          <a:off x="1600200" y="3170238"/>
          <a:ext cx="6400800" cy="517525"/>
        </p:xfrm>
        <a:graphic>
          <a:graphicData uri="http://schemas.openxmlformats.org/drawingml/2006/table">
            <a:tbl>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OP</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源寄存器</a:t>
                      </a:r>
                      <a:r>
                        <a:rPr kumimoji="0" lang="zh-CN" altLang="en-US" sz="24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目标寄存器</a:t>
                      </a:r>
                      <a:r>
                        <a:rPr kumimoji="0" lang="zh-CN" altLang="en-US" sz="24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32783" name="Group 15">
            <a:extLst>
              <a:ext uri="{FF2B5EF4-FFF2-40B4-BE49-F238E27FC236}">
                <a16:creationId xmlns:a16="http://schemas.microsoft.com/office/drawing/2014/main" id="{8B23651D-6022-4E2E-9B2C-6EC294C55248}"/>
              </a:ext>
            </a:extLst>
          </p:cNvPr>
          <p:cNvGraphicFramePr>
            <a:graphicFrameLocks noGrp="1"/>
          </p:cNvGraphicFramePr>
          <p:nvPr/>
        </p:nvGraphicFramePr>
        <p:xfrm>
          <a:off x="1600200" y="2743200"/>
          <a:ext cx="6400800" cy="381000"/>
        </p:xfrm>
        <a:graphic>
          <a:graphicData uri="http://schemas.openxmlformats.org/drawingml/2006/table">
            <a:tbl>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15               9</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zh-CN" altLang="en-US" sz="1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7                 4</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3                       0</a:t>
                      </a:r>
                    </a:p>
                  </a:txBody>
                  <a:tcPr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0987" name="Rectangle 70">
            <a:extLst>
              <a:ext uri="{FF2B5EF4-FFF2-40B4-BE49-F238E27FC236}">
                <a16:creationId xmlns:a16="http://schemas.microsoft.com/office/drawing/2014/main" id="{1A3037CC-9661-44FA-A9FD-CB8B96F706C1}"/>
              </a:ext>
            </a:extLst>
          </p:cNvPr>
          <p:cNvSpPr>
            <a:spLocks noChangeArrowheads="1"/>
          </p:cNvSpPr>
          <p:nvPr/>
        </p:nvSpPr>
        <p:spPr bwMode="auto">
          <a:xfrm>
            <a:off x="457200" y="37338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hlink"/>
                </a:solidFill>
                <a:latin typeface="宋体" panose="02010600030101010101" pitchFamily="2" charset="-122"/>
              </a:rPr>
              <a:t>答</a:t>
            </a:r>
            <a:r>
              <a:rPr lang="en-US" altLang="zh-CN" sz="2400" b="1">
                <a:solidFill>
                  <a:schemeClr val="hlink"/>
                </a:solidFill>
                <a:latin typeface="宋体" panose="02010600030101010101" pitchFamily="2" charset="-122"/>
              </a:rPr>
              <a:t>:</a:t>
            </a:r>
            <a:r>
              <a:rPr lang="en-US" altLang="zh-CN" sz="2800" b="1">
                <a:solidFill>
                  <a:schemeClr val="hlink"/>
                </a:solidFill>
                <a:latin typeface="宋体" panose="02010600030101010101" pitchFamily="2" charset="-122"/>
              </a:rPr>
              <a:t> </a:t>
            </a:r>
          </a:p>
        </p:txBody>
      </p:sp>
      <p:sp>
        <p:nvSpPr>
          <p:cNvPr id="40988" name="Rectangle 71">
            <a:extLst>
              <a:ext uri="{FF2B5EF4-FFF2-40B4-BE49-F238E27FC236}">
                <a16:creationId xmlns:a16="http://schemas.microsoft.com/office/drawing/2014/main" id="{047A9655-4BE0-4BB3-8A00-7F2838D8991E}"/>
              </a:ext>
            </a:extLst>
          </p:cNvPr>
          <p:cNvSpPr>
            <a:spLocks noChangeArrowheads="1"/>
          </p:cNvSpPr>
          <p:nvPr/>
        </p:nvSpPr>
        <p:spPr bwMode="auto">
          <a:xfrm>
            <a:off x="1143000" y="3886200"/>
            <a:ext cx="670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宋体" panose="02010600030101010101" pitchFamily="2" charset="-122"/>
              </a:rPr>
              <a:t>① 所示指令是</a:t>
            </a:r>
            <a:r>
              <a:rPr lang="zh-CN" altLang="en-US" b="1">
                <a:solidFill>
                  <a:srgbClr val="0000FF"/>
                </a:solidFill>
                <a:latin typeface="宋体" panose="02010600030101010101" pitchFamily="2" charset="-122"/>
              </a:rPr>
              <a:t>单字长二地址指令。</a:t>
            </a:r>
            <a:r>
              <a:rPr lang="zh-CN" altLang="en-US" sz="1600" b="1">
                <a:latin typeface="宋体" panose="02010600030101010101" pitchFamily="2" charset="-122"/>
              </a:rPr>
              <a:t> </a:t>
            </a:r>
            <a:endParaRPr lang="zh-CN" altLang="en-US" sz="1600" b="1"/>
          </a:p>
        </p:txBody>
      </p:sp>
      <p:sp>
        <p:nvSpPr>
          <p:cNvPr id="40989" name="Rectangle 72">
            <a:extLst>
              <a:ext uri="{FF2B5EF4-FFF2-40B4-BE49-F238E27FC236}">
                <a16:creationId xmlns:a16="http://schemas.microsoft.com/office/drawing/2014/main" id="{412EEA8A-9FB1-453F-B1CB-ECB36FABCB33}"/>
              </a:ext>
            </a:extLst>
          </p:cNvPr>
          <p:cNvSpPr>
            <a:spLocks noChangeArrowheads="1"/>
          </p:cNvSpPr>
          <p:nvPr/>
        </p:nvSpPr>
        <p:spPr bwMode="auto">
          <a:xfrm>
            <a:off x="990600" y="4343400"/>
            <a:ext cx="716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宋体" panose="02010600030101010101" pitchFamily="2" charset="-122"/>
              </a:rPr>
              <a:t> </a:t>
            </a:r>
            <a:r>
              <a:rPr lang="zh-CN" altLang="en-US" b="1">
                <a:latin typeface="宋体" panose="02010600030101010101" pitchFamily="2" charset="-122"/>
              </a:rPr>
              <a:t>② 操作码字段</a:t>
            </a:r>
            <a:r>
              <a:rPr lang="en-US" altLang="zh-CN" b="1">
                <a:latin typeface="Times New Roman" panose="02020603050405020304" pitchFamily="18" charset="0"/>
              </a:rPr>
              <a:t>OP</a:t>
            </a:r>
            <a:r>
              <a:rPr lang="zh-CN" altLang="en-US" b="1">
                <a:latin typeface="Times New Roman" panose="02020603050405020304" pitchFamily="18" charset="0"/>
              </a:rPr>
              <a:t>有</a:t>
            </a:r>
            <a:r>
              <a:rPr lang="en-US" altLang="zh-CN" b="1">
                <a:latin typeface="Times New Roman" panose="02020603050405020304" pitchFamily="18" charset="0"/>
              </a:rPr>
              <a:t>7</a:t>
            </a:r>
            <a:r>
              <a:rPr lang="zh-CN" altLang="en-US" b="1">
                <a:latin typeface="Times New Roman" panose="02020603050405020304" pitchFamily="18" charset="0"/>
              </a:rPr>
              <a:t>位</a:t>
            </a:r>
            <a:r>
              <a:rPr lang="zh-CN" altLang="en-US" b="1">
                <a:latin typeface="宋体" panose="02010600030101010101" pitchFamily="2" charset="-122"/>
              </a:rPr>
              <a:t>，可以指定</a:t>
            </a:r>
            <a:r>
              <a:rPr lang="en-US" altLang="zh-CN" b="1">
                <a:solidFill>
                  <a:srgbClr val="0000FF"/>
                </a:solidFill>
                <a:latin typeface="宋体" panose="02010600030101010101" pitchFamily="2" charset="-122"/>
              </a:rPr>
              <a:t>2</a:t>
            </a:r>
            <a:r>
              <a:rPr lang="en-US" altLang="zh-CN" b="1" baseline="30000">
                <a:solidFill>
                  <a:srgbClr val="0000FF"/>
                </a:solidFill>
              </a:rPr>
              <a:t>7</a:t>
            </a:r>
            <a:r>
              <a:rPr lang="zh-CN" altLang="en-US" b="1">
                <a:solidFill>
                  <a:srgbClr val="0000FF"/>
                </a:solidFill>
                <a:latin typeface="宋体" panose="02010600030101010101" pitchFamily="2" charset="-122"/>
              </a:rPr>
              <a:t>＝</a:t>
            </a:r>
            <a:r>
              <a:rPr lang="en-US" altLang="zh-CN" b="1">
                <a:solidFill>
                  <a:srgbClr val="0000FF"/>
                </a:solidFill>
                <a:latin typeface="宋体" panose="02010600030101010101" pitchFamily="2" charset="-122"/>
              </a:rPr>
              <a:t>128</a:t>
            </a:r>
            <a:r>
              <a:rPr lang="zh-CN" altLang="en-US" b="1">
                <a:solidFill>
                  <a:srgbClr val="0000FF"/>
                </a:solidFill>
                <a:latin typeface="宋体" panose="02010600030101010101" pitchFamily="2" charset="-122"/>
              </a:rPr>
              <a:t>条</a:t>
            </a:r>
            <a:r>
              <a:rPr lang="zh-CN" altLang="en-US" b="1">
                <a:latin typeface="宋体" panose="02010600030101010101" pitchFamily="2" charset="-122"/>
              </a:rPr>
              <a:t>指令。 </a:t>
            </a:r>
            <a:endParaRPr lang="zh-CN" altLang="en-US" b="1"/>
          </a:p>
        </p:txBody>
      </p:sp>
      <p:sp>
        <p:nvSpPr>
          <p:cNvPr id="40990" name="Rectangle 73">
            <a:extLst>
              <a:ext uri="{FF2B5EF4-FFF2-40B4-BE49-F238E27FC236}">
                <a16:creationId xmlns:a16="http://schemas.microsoft.com/office/drawing/2014/main" id="{D7D18402-3F3C-44E0-A0B4-A8810775C8EB}"/>
              </a:ext>
            </a:extLst>
          </p:cNvPr>
          <p:cNvSpPr>
            <a:spLocks noChangeArrowheads="1"/>
          </p:cNvSpPr>
          <p:nvPr/>
        </p:nvSpPr>
        <p:spPr bwMode="auto">
          <a:xfrm>
            <a:off x="990600" y="4876800"/>
            <a:ext cx="7010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宋体" panose="02010600030101010101" pitchFamily="2" charset="-122"/>
              </a:rPr>
              <a:t> </a:t>
            </a:r>
            <a:r>
              <a:rPr lang="zh-CN" altLang="en-US" b="1">
                <a:latin typeface="宋体" panose="02010600030101010101" pitchFamily="2" charset="-122"/>
              </a:rPr>
              <a:t>③ 源寄存器和目标寄存器都是通用寄存器（可分别指定</a:t>
            </a:r>
            <a:r>
              <a:rPr lang="en-US" altLang="zh-CN" b="1">
                <a:latin typeface="宋体" panose="02010600030101010101" pitchFamily="2" charset="-122"/>
              </a:rPr>
              <a:t>16</a:t>
            </a:r>
            <a:r>
              <a:rPr lang="zh-CN" altLang="en-US" b="1">
                <a:latin typeface="宋体" panose="02010600030101010101" pitchFamily="2" charset="-122"/>
              </a:rPr>
              <a:t>个），   所以是</a:t>
            </a:r>
            <a:r>
              <a:rPr lang="en-US" altLang="zh-CN" b="1">
                <a:latin typeface="宋体" panose="02010600030101010101" pitchFamily="2" charset="-122"/>
              </a:rPr>
              <a:t>RR</a:t>
            </a:r>
            <a:r>
              <a:rPr lang="zh-CN" altLang="en-US" b="1">
                <a:latin typeface="宋体" panose="02010600030101010101" pitchFamily="2" charset="-122"/>
              </a:rPr>
              <a:t>型指令，两个操作数均在寄存器中。</a:t>
            </a:r>
            <a:r>
              <a:rPr lang="zh-CN" altLang="en-US" sz="1600" b="1">
                <a:latin typeface="宋体" panose="02010600030101010101" pitchFamily="2" charset="-122"/>
              </a:rPr>
              <a:t> </a:t>
            </a:r>
            <a:endParaRPr lang="zh-CN" altLang="en-US" sz="1600" b="1"/>
          </a:p>
        </p:txBody>
      </p:sp>
      <p:sp>
        <p:nvSpPr>
          <p:cNvPr id="40991" name="Rectangle 2">
            <a:extLst>
              <a:ext uri="{FF2B5EF4-FFF2-40B4-BE49-F238E27FC236}">
                <a16:creationId xmlns:a16="http://schemas.microsoft.com/office/drawing/2014/main" id="{256BD2A8-B958-45B4-9469-AF69F8A087CA}"/>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solidFill>
                  <a:schemeClr val="tx2"/>
                </a:solidFill>
                <a:latin typeface="Times New Roman" panose="02020603050405020304" pitchFamily="18" charset="0"/>
                <a:cs typeface="Times New Roman" panose="02020603050405020304" pitchFamily="18" charset="0"/>
              </a:rPr>
              <a:t>第</a:t>
            </a:r>
            <a:r>
              <a:rPr lang="en-US" altLang="zh-CN" sz="4200" b="1">
                <a:solidFill>
                  <a:schemeClr val="tx2"/>
                </a:solidFill>
                <a:latin typeface="Times New Roman" panose="02020603050405020304" pitchFamily="18" charset="0"/>
                <a:cs typeface="Times New Roman" panose="02020603050405020304" pitchFamily="18" charset="0"/>
              </a:rPr>
              <a:t>4</a:t>
            </a:r>
            <a:r>
              <a:rPr lang="zh-CN" altLang="en-US" sz="4200" b="1">
                <a:solidFill>
                  <a:schemeClr val="tx2"/>
                </a:solidFill>
                <a:latin typeface="Times New Roman" panose="02020603050405020304" pitchFamily="18" charset="0"/>
                <a:cs typeface="Times New Roman" panose="02020603050405020304" pitchFamily="18" charset="0"/>
              </a:rPr>
              <a:t>章   </a:t>
            </a:r>
            <a:r>
              <a:rPr lang="zh-CN" altLang="en-US" sz="4200" b="1">
                <a:solidFill>
                  <a:schemeClr val="tx2"/>
                </a:solidFill>
                <a:latin typeface="宋体" panose="02010600030101010101" pitchFamily="2" charset="-122"/>
              </a:rPr>
              <a:t>典型例题</a:t>
            </a:r>
          </a:p>
        </p:txBody>
      </p:sp>
    </p:spTree>
  </p:cSld>
  <p:clrMapOvr>
    <a:masterClrMapping/>
  </p:clrMapOvr>
  <p:transition>
    <p:random/>
    <p:sndAc>
      <p:stSnd>
        <p:snd r:embed="rId2" name="type.wav"/>
      </p:stSnd>
    </p:sndAc>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E61A4716-C8A3-47DC-9F99-36A605FF3AF1}"/>
              </a:ext>
            </a:extLst>
          </p:cNvPr>
          <p:cNvSpPr>
            <a:spLocks noGrp="1" noChangeArrowheads="1"/>
          </p:cNvSpPr>
          <p:nvPr>
            <p:ph type="body" idx="4294967295"/>
          </p:nvPr>
        </p:nvSpPr>
        <p:spPr>
          <a:xfrm>
            <a:off x="539750" y="1557338"/>
            <a:ext cx="7488238" cy="935037"/>
          </a:xfrm>
        </p:spPr>
        <p:txBody>
          <a:bodyPr/>
          <a:lstStyle/>
          <a:p>
            <a:pPr algn="just" eaLnBrk="1" hangingPunct="1">
              <a:lnSpc>
                <a:spcPct val="90000"/>
              </a:lnSpc>
              <a:buFontTx/>
              <a:buNone/>
            </a:pPr>
            <a:r>
              <a:rPr lang="en-US" altLang="zh-CN" sz="2400" b="1">
                <a:latin typeface="宋体" panose="02010600030101010101" pitchFamily="2" charset="-122"/>
              </a:rPr>
              <a:t>【</a:t>
            </a:r>
            <a:r>
              <a:rPr lang="zh-CN" altLang="en-US" sz="2400" b="1">
                <a:latin typeface="宋体" panose="02010600030101010101" pitchFamily="2" charset="-122"/>
              </a:rPr>
              <a:t>题</a:t>
            </a:r>
            <a:r>
              <a:rPr lang="en-US" altLang="zh-CN" sz="2400" b="1">
                <a:latin typeface="Times New Roman" panose="02020603050405020304" pitchFamily="18" charset="0"/>
                <a:cs typeface="Times New Roman" panose="02020603050405020304" pitchFamily="18" charset="0"/>
              </a:rPr>
              <a:t>4-4</a:t>
            </a:r>
            <a:r>
              <a:rPr lang="en-US" altLang="zh-CN" sz="2400" b="1">
                <a:latin typeface="宋体" panose="02010600030101010101" pitchFamily="2" charset="-122"/>
              </a:rPr>
              <a:t>】</a:t>
            </a:r>
            <a:r>
              <a:rPr lang="zh-CN" altLang="en-US" sz="2400" b="1">
                <a:latin typeface="宋体" panose="02010600030101010101" pitchFamily="2" charset="-122"/>
              </a:rPr>
              <a:t>指令格式结构如下所示，试分析指令格式及 </a:t>
            </a:r>
          </a:p>
          <a:p>
            <a:pPr algn="just" eaLnBrk="1" hangingPunct="1">
              <a:lnSpc>
                <a:spcPct val="90000"/>
              </a:lnSpc>
              <a:buFontTx/>
              <a:buNone/>
            </a:pPr>
            <a:r>
              <a:rPr lang="zh-CN" altLang="en-US" sz="2400" b="1">
                <a:solidFill>
                  <a:srgbClr val="FF0000"/>
                </a:solidFill>
                <a:latin typeface="宋体" panose="02010600030101010101" pitchFamily="2" charset="-122"/>
              </a:rPr>
              <a:t>         寻址方式</a:t>
            </a:r>
            <a:r>
              <a:rPr lang="zh-CN" altLang="en-US" sz="2400" b="1">
                <a:latin typeface="宋体" panose="02010600030101010101" pitchFamily="2" charset="-122"/>
              </a:rPr>
              <a:t>的特点。</a:t>
            </a:r>
            <a:endParaRPr lang="zh-CN" altLang="en-US" sz="2400" b="1"/>
          </a:p>
        </p:txBody>
      </p:sp>
      <p:graphicFrame>
        <p:nvGraphicFramePr>
          <p:cNvPr id="33795" name="Group 3">
            <a:extLst>
              <a:ext uri="{FF2B5EF4-FFF2-40B4-BE49-F238E27FC236}">
                <a16:creationId xmlns:a16="http://schemas.microsoft.com/office/drawing/2014/main" id="{E6DA7932-8685-483F-91EA-0B681254D4D6}"/>
              </a:ext>
            </a:extLst>
          </p:cNvPr>
          <p:cNvGraphicFramePr>
            <a:graphicFrameLocks noGrp="1"/>
          </p:cNvGraphicFramePr>
          <p:nvPr/>
        </p:nvGraphicFramePr>
        <p:xfrm>
          <a:off x="1476375" y="2954338"/>
          <a:ext cx="6400800" cy="517525"/>
        </p:xfrm>
        <a:graphic>
          <a:graphicData uri="http://schemas.openxmlformats.org/drawingml/2006/table">
            <a:tbl>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OP</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源寄存器</a:t>
                      </a:r>
                      <a:r>
                        <a:rPr kumimoji="0" lang="zh-CN" altLang="en-US"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变址寄存器</a:t>
                      </a:r>
                      <a:r>
                        <a:rPr kumimoji="0" lang="zh-CN" altLang="en-US" sz="24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位移量</a:t>
                      </a:r>
                      <a:endParaRPr kumimoji="0" lang="zh-CN" altLang="en-US" sz="2400" b="1" i="0" u="none" strike="noStrike" cap="none" normalizeH="0" baseline="0">
                        <a:ln>
                          <a:noFill/>
                        </a:ln>
                        <a:solidFill>
                          <a:schemeClr val="tx1"/>
                        </a:solidFill>
                        <a:effectLst/>
                        <a:latin typeface="Arial" charset="0"/>
                        <a:ea typeface="宋体" pitchFamily="2" charset="-122"/>
                      </a:endParaRPr>
                    </a:p>
                  </a:txBody>
                  <a:tcPr marT="45664" marB="456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33807" name="Group 15">
            <a:extLst>
              <a:ext uri="{FF2B5EF4-FFF2-40B4-BE49-F238E27FC236}">
                <a16:creationId xmlns:a16="http://schemas.microsoft.com/office/drawing/2014/main" id="{63912C8E-DE91-4198-B079-059D0965294F}"/>
              </a:ext>
            </a:extLst>
          </p:cNvPr>
          <p:cNvGraphicFramePr>
            <a:graphicFrameLocks noGrp="1"/>
          </p:cNvGraphicFramePr>
          <p:nvPr/>
        </p:nvGraphicFramePr>
        <p:xfrm>
          <a:off x="1476375" y="2565400"/>
          <a:ext cx="6400800" cy="365125"/>
        </p:xfrm>
        <a:graphic>
          <a:graphicData uri="http://schemas.openxmlformats.org/drawingml/2006/table">
            <a:tbl>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6</a:t>
                      </a:r>
                      <a:r>
                        <a:rPr kumimoji="0" lang="zh-CN" altLang="en-US" sz="1800" b="1" i="0" u="none" strike="noStrike" cap="none" normalizeH="0" baseline="0">
                          <a:ln>
                            <a:noFill/>
                          </a:ln>
                          <a:solidFill>
                            <a:schemeClr val="tx1"/>
                          </a:solidFill>
                          <a:effectLst/>
                          <a:latin typeface="Arial" charset="0"/>
                          <a:ea typeface="宋体" pitchFamily="2" charset="-122"/>
                        </a:rPr>
                        <a:t>位</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5</a:t>
                      </a:r>
                      <a:r>
                        <a:rPr kumimoji="0" lang="zh-CN" altLang="en-US" sz="1800" b="1" i="0" u="none" strike="noStrike" cap="none" normalizeH="0" baseline="0">
                          <a:ln>
                            <a:noFill/>
                          </a:ln>
                          <a:solidFill>
                            <a:schemeClr val="tx1"/>
                          </a:solidFill>
                          <a:effectLst/>
                          <a:latin typeface="Arial" charset="0"/>
                          <a:ea typeface="宋体" pitchFamily="2" charset="-122"/>
                        </a:rPr>
                        <a:t>位</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5</a:t>
                      </a:r>
                      <a:r>
                        <a:rPr kumimoji="0" lang="zh-CN" altLang="en-US" sz="1800" b="1" i="0" u="none" strike="noStrike" cap="none" normalizeH="0" baseline="0">
                          <a:ln>
                            <a:noFill/>
                          </a:ln>
                          <a:solidFill>
                            <a:schemeClr val="tx1"/>
                          </a:solidFill>
                          <a:effectLst/>
                          <a:latin typeface="Arial" charset="0"/>
                          <a:ea typeface="宋体" pitchFamily="2" charset="-122"/>
                        </a:rPr>
                        <a:t>位</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16</a:t>
                      </a:r>
                      <a:r>
                        <a:rPr kumimoji="0" lang="zh-CN" altLang="en-US" sz="1800" b="1" i="0" u="none" strike="noStrike" cap="none" normalizeH="0" baseline="0">
                          <a:ln>
                            <a:noFill/>
                          </a:ln>
                          <a:solidFill>
                            <a:schemeClr val="tx1"/>
                          </a:solidFill>
                          <a:effectLst/>
                          <a:latin typeface="Arial" charset="0"/>
                          <a:ea typeface="宋体" pitchFamily="2" charset="-122"/>
                        </a:rPr>
                        <a:t>位</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2011" name="Rectangle 70">
            <a:extLst>
              <a:ext uri="{FF2B5EF4-FFF2-40B4-BE49-F238E27FC236}">
                <a16:creationId xmlns:a16="http://schemas.microsoft.com/office/drawing/2014/main" id="{9A2CEAFC-B43A-4084-9044-8871C66E0F5B}"/>
              </a:ext>
            </a:extLst>
          </p:cNvPr>
          <p:cNvSpPr>
            <a:spLocks noChangeArrowheads="1"/>
          </p:cNvSpPr>
          <p:nvPr/>
        </p:nvSpPr>
        <p:spPr bwMode="auto">
          <a:xfrm>
            <a:off x="457200" y="3733800"/>
            <a:ext cx="7138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hlink"/>
                </a:solidFill>
                <a:latin typeface="宋体" panose="02010600030101010101" pitchFamily="2" charset="-122"/>
              </a:rPr>
              <a:t>答</a:t>
            </a:r>
            <a:r>
              <a:rPr lang="en-US" altLang="zh-CN" sz="2400" b="1">
                <a:solidFill>
                  <a:schemeClr val="hlink"/>
                </a:solidFill>
                <a:latin typeface="宋体" panose="02010600030101010101" pitchFamily="2" charset="-122"/>
              </a:rPr>
              <a:t>:</a:t>
            </a:r>
            <a:r>
              <a:rPr lang="en-US" altLang="zh-CN" sz="2800" b="1">
                <a:solidFill>
                  <a:schemeClr val="hlink"/>
                </a:solidFill>
                <a:latin typeface="宋体" panose="02010600030101010101" pitchFamily="2" charset="-122"/>
              </a:rPr>
              <a:t> </a:t>
            </a:r>
          </a:p>
        </p:txBody>
      </p:sp>
      <p:sp>
        <p:nvSpPr>
          <p:cNvPr id="42012" name="Rectangle 71">
            <a:extLst>
              <a:ext uri="{FF2B5EF4-FFF2-40B4-BE49-F238E27FC236}">
                <a16:creationId xmlns:a16="http://schemas.microsoft.com/office/drawing/2014/main" id="{2997F048-DAB0-4022-B833-F36B63D43207}"/>
              </a:ext>
            </a:extLst>
          </p:cNvPr>
          <p:cNvSpPr>
            <a:spLocks noChangeArrowheads="1"/>
          </p:cNvSpPr>
          <p:nvPr/>
        </p:nvSpPr>
        <p:spPr bwMode="auto">
          <a:xfrm>
            <a:off x="1143000" y="3886200"/>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① 所示指令是</a:t>
            </a:r>
            <a:r>
              <a:rPr lang="zh-CN" altLang="en-US" sz="2000" b="1">
                <a:solidFill>
                  <a:srgbClr val="0000FF"/>
                </a:solidFill>
                <a:latin typeface="宋体" panose="02010600030101010101" pitchFamily="2" charset="-122"/>
              </a:rPr>
              <a:t>单字长二地址指令。</a:t>
            </a:r>
            <a:r>
              <a:rPr lang="zh-CN" altLang="en-US" sz="1600" b="1">
                <a:latin typeface="宋体" panose="02010600030101010101" pitchFamily="2" charset="-122"/>
              </a:rPr>
              <a:t> </a:t>
            </a:r>
            <a:endParaRPr lang="zh-CN" altLang="en-US" sz="1600" b="1"/>
          </a:p>
        </p:txBody>
      </p:sp>
      <p:sp>
        <p:nvSpPr>
          <p:cNvPr id="42013" name="Rectangle 72">
            <a:extLst>
              <a:ext uri="{FF2B5EF4-FFF2-40B4-BE49-F238E27FC236}">
                <a16:creationId xmlns:a16="http://schemas.microsoft.com/office/drawing/2014/main" id="{76816793-748A-439A-8D06-CA6BE3062EC7}"/>
              </a:ext>
            </a:extLst>
          </p:cNvPr>
          <p:cNvSpPr>
            <a:spLocks noChangeArrowheads="1"/>
          </p:cNvSpPr>
          <p:nvPr/>
        </p:nvSpPr>
        <p:spPr bwMode="auto">
          <a:xfrm>
            <a:off x="1042988" y="4365625"/>
            <a:ext cx="716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 ② 操作码字段</a:t>
            </a:r>
            <a:r>
              <a:rPr lang="en-US" altLang="zh-CN" sz="2000" b="1">
                <a:latin typeface="Times New Roman" panose="02020603050405020304" pitchFamily="18" charset="0"/>
              </a:rPr>
              <a:t>OP</a:t>
            </a:r>
            <a:r>
              <a:rPr lang="zh-CN" altLang="en-US" sz="2000" b="1">
                <a:latin typeface="Times New Roman" panose="02020603050405020304" pitchFamily="18" charset="0"/>
              </a:rPr>
              <a:t>有</a:t>
            </a:r>
            <a:r>
              <a:rPr lang="en-US" altLang="zh-CN" sz="2000" b="1">
                <a:solidFill>
                  <a:srgbClr val="0000FF"/>
                </a:solidFill>
                <a:latin typeface="宋体" panose="02010600030101010101" pitchFamily="2" charset="-122"/>
              </a:rPr>
              <a:t>6</a:t>
            </a:r>
            <a:r>
              <a:rPr lang="zh-CN" altLang="en-US" sz="2000" b="1">
                <a:latin typeface="Times New Roman" panose="02020603050405020304" pitchFamily="18" charset="0"/>
              </a:rPr>
              <a:t>位</a:t>
            </a:r>
            <a:r>
              <a:rPr lang="zh-CN" altLang="en-US" sz="2000" b="1">
                <a:latin typeface="宋体" panose="02010600030101010101" pitchFamily="2" charset="-122"/>
              </a:rPr>
              <a:t>，可以指定</a:t>
            </a:r>
            <a:r>
              <a:rPr lang="en-US" altLang="zh-CN" sz="2000" b="1">
                <a:solidFill>
                  <a:srgbClr val="0000FF"/>
                </a:solidFill>
                <a:latin typeface="宋体" panose="02010600030101010101" pitchFamily="2" charset="-122"/>
              </a:rPr>
              <a:t>2</a:t>
            </a:r>
            <a:r>
              <a:rPr lang="en-US" altLang="zh-CN" sz="2000" b="1" baseline="30000">
                <a:solidFill>
                  <a:srgbClr val="0000FF"/>
                </a:solidFill>
              </a:rPr>
              <a:t>6</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64</a:t>
            </a:r>
            <a:r>
              <a:rPr lang="zh-CN" altLang="en-US" sz="2000" b="1">
                <a:latin typeface="宋体" panose="02010600030101010101" pitchFamily="2" charset="-122"/>
              </a:rPr>
              <a:t>条指令</a:t>
            </a:r>
            <a:r>
              <a:rPr lang="zh-CN" altLang="en-US" b="1">
                <a:latin typeface="宋体" panose="02010600030101010101" pitchFamily="2" charset="-122"/>
              </a:rPr>
              <a:t>。 </a:t>
            </a:r>
            <a:endParaRPr lang="zh-CN" altLang="en-US" b="1"/>
          </a:p>
        </p:txBody>
      </p:sp>
      <p:sp>
        <p:nvSpPr>
          <p:cNvPr id="42014" name="Rectangle 73">
            <a:extLst>
              <a:ext uri="{FF2B5EF4-FFF2-40B4-BE49-F238E27FC236}">
                <a16:creationId xmlns:a16="http://schemas.microsoft.com/office/drawing/2014/main" id="{FA369FDD-0A0C-4307-91C3-141F2FD8D2E1}"/>
              </a:ext>
            </a:extLst>
          </p:cNvPr>
          <p:cNvSpPr>
            <a:spLocks noChangeArrowheads="1"/>
          </p:cNvSpPr>
          <p:nvPr/>
        </p:nvSpPr>
        <p:spPr bwMode="auto">
          <a:xfrm>
            <a:off x="1042988" y="4797425"/>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 ③ 寻址方式是变址寻址：一个操作数在通用寄存器中</a:t>
            </a:r>
            <a:r>
              <a:rPr lang="en-US" altLang="zh-CN" sz="2000" b="1">
                <a:latin typeface="宋体" panose="02010600030101010101" pitchFamily="2" charset="-122"/>
              </a:rPr>
              <a:t>,</a:t>
            </a:r>
            <a:endParaRPr lang="en-US" altLang="zh-CN" sz="1600" b="1"/>
          </a:p>
        </p:txBody>
      </p:sp>
      <p:sp>
        <p:nvSpPr>
          <p:cNvPr id="42015" name="Rectangle 74">
            <a:extLst>
              <a:ext uri="{FF2B5EF4-FFF2-40B4-BE49-F238E27FC236}">
                <a16:creationId xmlns:a16="http://schemas.microsoft.com/office/drawing/2014/main" id="{C16C2B2B-E971-413D-8411-60016AF5A93D}"/>
              </a:ext>
            </a:extLst>
          </p:cNvPr>
          <p:cNvSpPr>
            <a:spLocks noChangeArrowheads="1"/>
          </p:cNvSpPr>
          <p:nvPr/>
        </p:nvSpPr>
        <p:spPr bwMode="auto">
          <a:xfrm>
            <a:off x="1547813" y="5229225"/>
            <a:ext cx="678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另一个操作数 在存储器中</a:t>
            </a:r>
            <a:r>
              <a:rPr lang="en-US" altLang="zh-CN" sz="2000" b="1">
                <a:latin typeface="宋体" panose="02010600030101010101" pitchFamily="2" charset="-122"/>
              </a:rPr>
              <a:t>,</a:t>
            </a:r>
            <a:r>
              <a:rPr lang="zh-CN" altLang="en-US" sz="2000" b="1">
                <a:latin typeface="宋体" panose="02010600030101010101" pitchFamily="2" charset="-122"/>
              </a:rPr>
              <a:t>所以是</a:t>
            </a:r>
            <a:r>
              <a:rPr lang="en-US" altLang="zh-CN" sz="2000" b="1">
                <a:latin typeface="宋体" panose="02010600030101010101" pitchFamily="2" charset="-122"/>
              </a:rPr>
              <a:t>RS</a:t>
            </a:r>
            <a:r>
              <a:rPr lang="zh-CN" altLang="en-US" sz="2000" b="1">
                <a:latin typeface="宋体" panose="02010600030101010101" pitchFamily="2" charset="-122"/>
              </a:rPr>
              <a:t>型指令。</a:t>
            </a:r>
          </a:p>
        </p:txBody>
      </p:sp>
      <p:sp>
        <p:nvSpPr>
          <p:cNvPr id="42016" name="Rectangle 2">
            <a:extLst>
              <a:ext uri="{FF2B5EF4-FFF2-40B4-BE49-F238E27FC236}">
                <a16:creationId xmlns:a16="http://schemas.microsoft.com/office/drawing/2014/main" id="{92203198-7F0D-4ED8-BE1A-F9EF80055D5A}"/>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solidFill>
                  <a:schemeClr val="tx2"/>
                </a:solidFill>
                <a:latin typeface="Times New Roman" panose="02020603050405020304" pitchFamily="18" charset="0"/>
                <a:cs typeface="Times New Roman" panose="02020603050405020304" pitchFamily="18" charset="0"/>
              </a:rPr>
              <a:t>第</a:t>
            </a:r>
            <a:r>
              <a:rPr lang="en-US" altLang="zh-CN" sz="4200" b="1">
                <a:solidFill>
                  <a:schemeClr val="tx2"/>
                </a:solidFill>
                <a:latin typeface="Times New Roman" panose="02020603050405020304" pitchFamily="18" charset="0"/>
                <a:cs typeface="Times New Roman" panose="02020603050405020304" pitchFamily="18" charset="0"/>
              </a:rPr>
              <a:t>4</a:t>
            </a:r>
            <a:r>
              <a:rPr lang="zh-CN" altLang="en-US" sz="4200" b="1">
                <a:solidFill>
                  <a:schemeClr val="tx2"/>
                </a:solidFill>
                <a:latin typeface="Times New Roman" panose="02020603050405020304" pitchFamily="18" charset="0"/>
                <a:cs typeface="Times New Roman" panose="02020603050405020304" pitchFamily="18" charset="0"/>
              </a:rPr>
              <a:t>章   </a:t>
            </a:r>
            <a:r>
              <a:rPr lang="zh-CN" altLang="en-US" sz="4200" b="1">
                <a:solidFill>
                  <a:schemeClr val="tx2"/>
                </a:solidFill>
                <a:latin typeface="宋体" panose="02010600030101010101" pitchFamily="2" charset="-122"/>
              </a:rPr>
              <a:t>习题讲解</a:t>
            </a:r>
          </a:p>
        </p:txBody>
      </p:sp>
    </p:spTree>
  </p:cSld>
  <p:clrMapOvr>
    <a:masterClrMapping/>
  </p:clrMapOvr>
  <p:transition>
    <p:random/>
    <p:sndAc>
      <p:stSnd>
        <p:snd r:embed="rId2" name="type.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a:extLst>
              <a:ext uri="{FF2B5EF4-FFF2-40B4-BE49-F238E27FC236}">
                <a16:creationId xmlns:a16="http://schemas.microsoft.com/office/drawing/2014/main" id="{C100C0AB-0101-4413-A640-8A0135280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373" t="2951" r="29866" b="34050"/>
          <a:stretch>
            <a:fillRect/>
          </a:stretch>
        </p:blipFill>
        <p:spPr bwMode="auto">
          <a:xfrm>
            <a:off x="0" y="0"/>
            <a:ext cx="9144000"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3">
            <a:extLst>
              <a:ext uri="{FF2B5EF4-FFF2-40B4-BE49-F238E27FC236}">
                <a16:creationId xmlns:a16="http://schemas.microsoft.com/office/drawing/2014/main" id="{4689D3AA-9658-48F9-919D-0D5810CFB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076700"/>
            <a:ext cx="334803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F359AB6A-CD3E-4C20-B264-C65A96DCDD63}"/>
              </a:ext>
            </a:extLst>
          </p:cNvPr>
          <p:cNvSpPr>
            <a:spLocks noGrp="1" noChangeArrowheads="1"/>
          </p:cNvSpPr>
          <p:nvPr>
            <p:ph type="body" idx="4294967295"/>
          </p:nvPr>
        </p:nvSpPr>
        <p:spPr>
          <a:xfrm>
            <a:off x="539750" y="1557338"/>
            <a:ext cx="7488238" cy="935037"/>
          </a:xfrm>
        </p:spPr>
        <p:txBody>
          <a:bodyPr/>
          <a:lstStyle/>
          <a:p>
            <a:pPr algn="just" eaLnBrk="1" hangingPunct="1">
              <a:lnSpc>
                <a:spcPct val="90000"/>
              </a:lnSpc>
              <a:buFontTx/>
              <a:buNone/>
            </a:pPr>
            <a:r>
              <a:rPr lang="en-US" altLang="zh-CN" sz="2400" b="1">
                <a:latin typeface="宋体" panose="02010600030101010101" pitchFamily="2" charset="-122"/>
              </a:rPr>
              <a:t>【</a:t>
            </a:r>
            <a:r>
              <a:rPr lang="zh-CN" altLang="en-US" sz="2400" b="1">
                <a:latin typeface="宋体" panose="02010600030101010101" pitchFamily="2" charset="-122"/>
              </a:rPr>
              <a:t>题</a:t>
            </a:r>
            <a:r>
              <a:rPr lang="en-US" altLang="zh-CN" sz="2400" b="1">
                <a:latin typeface="Times New Roman" panose="02020603050405020304" pitchFamily="18" charset="0"/>
                <a:cs typeface="Times New Roman" panose="02020603050405020304" pitchFamily="18" charset="0"/>
              </a:rPr>
              <a:t>4-5</a:t>
            </a:r>
            <a:r>
              <a:rPr lang="en-US" altLang="zh-CN" sz="2400" b="1">
                <a:latin typeface="宋体" panose="02010600030101010101" pitchFamily="2" charset="-122"/>
              </a:rPr>
              <a:t>】</a:t>
            </a:r>
            <a:r>
              <a:rPr lang="zh-CN" altLang="en-US" sz="2400" b="1">
                <a:latin typeface="宋体" panose="02010600030101010101" pitchFamily="2" charset="-122"/>
              </a:rPr>
              <a:t>指令格式结构如下所示，试分析指令格式及 </a:t>
            </a:r>
          </a:p>
          <a:p>
            <a:pPr algn="just" eaLnBrk="1" hangingPunct="1">
              <a:lnSpc>
                <a:spcPct val="90000"/>
              </a:lnSpc>
              <a:buFontTx/>
              <a:buNone/>
            </a:pPr>
            <a:r>
              <a:rPr lang="zh-CN" altLang="en-US" sz="2400" b="1">
                <a:solidFill>
                  <a:srgbClr val="FF0000"/>
                </a:solidFill>
                <a:latin typeface="宋体" panose="02010600030101010101" pitchFamily="2" charset="-122"/>
              </a:rPr>
              <a:t>         寻址方式</a:t>
            </a:r>
            <a:r>
              <a:rPr lang="zh-CN" altLang="en-US" sz="2400" b="1">
                <a:latin typeface="宋体" panose="02010600030101010101" pitchFamily="2" charset="-122"/>
              </a:rPr>
              <a:t>的特点。</a:t>
            </a:r>
            <a:endParaRPr lang="zh-CN" altLang="en-US" sz="2400" b="1"/>
          </a:p>
        </p:txBody>
      </p:sp>
      <p:graphicFrame>
        <p:nvGraphicFramePr>
          <p:cNvPr id="34819" name="Group 3">
            <a:extLst>
              <a:ext uri="{FF2B5EF4-FFF2-40B4-BE49-F238E27FC236}">
                <a16:creationId xmlns:a16="http://schemas.microsoft.com/office/drawing/2014/main" id="{C4A6A59B-61D0-47DC-A781-30085A93B7E5}"/>
              </a:ext>
            </a:extLst>
          </p:cNvPr>
          <p:cNvGraphicFramePr>
            <a:graphicFrameLocks noGrp="1"/>
          </p:cNvGraphicFramePr>
          <p:nvPr/>
        </p:nvGraphicFramePr>
        <p:xfrm>
          <a:off x="827088" y="2997200"/>
          <a:ext cx="7200900" cy="517525"/>
        </p:xfrm>
        <a:graphic>
          <a:graphicData uri="http://schemas.openxmlformats.org/drawingml/2006/table">
            <a:tbl>
              <a:tblPr/>
              <a:tblGrid>
                <a:gridCol w="1600200">
                  <a:extLst>
                    <a:ext uri="{9D8B030D-6E8A-4147-A177-3AD203B41FA5}">
                      <a16:colId xmlns:a16="http://schemas.microsoft.com/office/drawing/2014/main" val="20000"/>
                    </a:ext>
                  </a:extLst>
                </a:gridCol>
                <a:gridCol w="1423987">
                  <a:extLst>
                    <a:ext uri="{9D8B030D-6E8A-4147-A177-3AD203B41FA5}">
                      <a16:colId xmlns:a16="http://schemas.microsoft.com/office/drawing/2014/main" val="20001"/>
                    </a:ext>
                  </a:extLst>
                </a:gridCol>
                <a:gridCol w="1439863">
                  <a:extLst>
                    <a:ext uri="{9D8B030D-6E8A-4147-A177-3AD203B41FA5}">
                      <a16:colId xmlns:a16="http://schemas.microsoft.com/office/drawing/2014/main" val="20002"/>
                    </a:ext>
                  </a:extLst>
                </a:gridCol>
                <a:gridCol w="1296987">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OP</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寻址方式</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寄存器</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寻址方式</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寄存器</a:t>
                      </a:r>
                      <a:endParaRPr kumimoji="0" lang="zh-CN" altLang="en-US" sz="2400" b="1" i="0" u="none" strike="noStrike" cap="none" normalizeH="0" baseline="0">
                        <a:ln>
                          <a:noFill/>
                        </a:ln>
                        <a:solidFill>
                          <a:schemeClr val="tx1"/>
                        </a:solidFill>
                        <a:effectLst/>
                        <a:latin typeface="Arial" charset="0"/>
                        <a:ea typeface="宋体" pitchFamily="2" charset="-122"/>
                      </a:endParaRPr>
                    </a:p>
                  </a:txBody>
                  <a:tcPr marT="45664" marB="456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34833" name="Group 17">
            <a:extLst>
              <a:ext uri="{FF2B5EF4-FFF2-40B4-BE49-F238E27FC236}">
                <a16:creationId xmlns:a16="http://schemas.microsoft.com/office/drawing/2014/main" id="{9DC66677-5264-4B35-9202-A9FA8EB5BA15}"/>
              </a:ext>
            </a:extLst>
          </p:cNvPr>
          <p:cNvGraphicFramePr>
            <a:graphicFrameLocks noGrp="1"/>
          </p:cNvGraphicFramePr>
          <p:nvPr/>
        </p:nvGraphicFramePr>
        <p:xfrm>
          <a:off x="827088" y="2636838"/>
          <a:ext cx="7200900" cy="365125"/>
        </p:xfrm>
        <a:graphic>
          <a:graphicData uri="http://schemas.openxmlformats.org/drawingml/2006/table">
            <a:tbl>
              <a:tblPr/>
              <a:tblGrid>
                <a:gridCol w="1584325">
                  <a:extLst>
                    <a:ext uri="{9D8B030D-6E8A-4147-A177-3AD203B41FA5}">
                      <a16:colId xmlns:a16="http://schemas.microsoft.com/office/drawing/2014/main" val="20000"/>
                    </a:ext>
                  </a:extLst>
                </a:gridCol>
                <a:gridCol w="1468437">
                  <a:extLst>
                    <a:ext uri="{9D8B030D-6E8A-4147-A177-3AD203B41FA5}">
                      <a16:colId xmlns:a16="http://schemas.microsoft.com/office/drawing/2014/main" val="20001"/>
                    </a:ext>
                  </a:extLst>
                </a:gridCol>
                <a:gridCol w="1411288">
                  <a:extLst>
                    <a:ext uri="{9D8B030D-6E8A-4147-A177-3AD203B41FA5}">
                      <a16:colId xmlns:a16="http://schemas.microsoft.com/office/drawing/2014/main" val="20002"/>
                    </a:ext>
                  </a:extLst>
                </a:gridCol>
                <a:gridCol w="1277937">
                  <a:extLst>
                    <a:ext uri="{9D8B030D-6E8A-4147-A177-3AD203B41FA5}">
                      <a16:colId xmlns:a16="http://schemas.microsoft.com/office/drawing/2014/main" val="20003"/>
                    </a:ext>
                  </a:extLst>
                </a:gridCol>
                <a:gridCol w="1458913">
                  <a:extLst>
                    <a:ext uri="{9D8B030D-6E8A-4147-A177-3AD203B41FA5}">
                      <a16:colId xmlns:a16="http://schemas.microsoft.com/office/drawing/2014/main" val="20004"/>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15              12</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11              9</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8               6</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5             3</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2                0</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3039" name="Rectangle 70">
            <a:extLst>
              <a:ext uri="{FF2B5EF4-FFF2-40B4-BE49-F238E27FC236}">
                <a16:creationId xmlns:a16="http://schemas.microsoft.com/office/drawing/2014/main" id="{14F6C1AC-9AC2-4514-9BC1-72037035F5DD}"/>
              </a:ext>
            </a:extLst>
          </p:cNvPr>
          <p:cNvSpPr>
            <a:spLocks noChangeArrowheads="1"/>
          </p:cNvSpPr>
          <p:nvPr/>
        </p:nvSpPr>
        <p:spPr bwMode="auto">
          <a:xfrm>
            <a:off x="457200" y="3733800"/>
            <a:ext cx="7138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hlink"/>
                </a:solidFill>
                <a:latin typeface="宋体" panose="02010600030101010101" pitchFamily="2" charset="-122"/>
              </a:rPr>
              <a:t>答</a:t>
            </a:r>
            <a:r>
              <a:rPr lang="en-US" altLang="zh-CN" sz="2400" b="1">
                <a:solidFill>
                  <a:schemeClr val="hlink"/>
                </a:solidFill>
                <a:latin typeface="宋体" panose="02010600030101010101" pitchFamily="2" charset="-122"/>
              </a:rPr>
              <a:t>:</a:t>
            </a:r>
            <a:r>
              <a:rPr lang="en-US" altLang="zh-CN" sz="2800" b="1">
                <a:solidFill>
                  <a:schemeClr val="hlink"/>
                </a:solidFill>
                <a:latin typeface="宋体" panose="02010600030101010101" pitchFamily="2" charset="-122"/>
              </a:rPr>
              <a:t> </a:t>
            </a:r>
          </a:p>
        </p:txBody>
      </p:sp>
      <p:sp>
        <p:nvSpPr>
          <p:cNvPr id="43040" name="Rectangle 71">
            <a:extLst>
              <a:ext uri="{FF2B5EF4-FFF2-40B4-BE49-F238E27FC236}">
                <a16:creationId xmlns:a16="http://schemas.microsoft.com/office/drawing/2014/main" id="{33C50C82-AB5B-43C0-AB5C-EC0245574B57}"/>
              </a:ext>
            </a:extLst>
          </p:cNvPr>
          <p:cNvSpPr>
            <a:spLocks noChangeArrowheads="1"/>
          </p:cNvSpPr>
          <p:nvPr/>
        </p:nvSpPr>
        <p:spPr bwMode="auto">
          <a:xfrm>
            <a:off x="1143000" y="3886200"/>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① 所示指令是</a:t>
            </a:r>
            <a:r>
              <a:rPr lang="zh-CN" altLang="en-US" sz="2000" b="1">
                <a:solidFill>
                  <a:srgbClr val="0000FF"/>
                </a:solidFill>
                <a:latin typeface="宋体" panose="02010600030101010101" pitchFamily="2" charset="-122"/>
              </a:rPr>
              <a:t>单字长二地址指令。</a:t>
            </a:r>
            <a:r>
              <a:rPr lang="zh-CN" altLang="en-US" sz="1600" b="1">
                <a:latin typeface="宋体" panose="02010600030101010101" pitchFamily="2" charset="-122"/>
              </a:rPr>
              <a:t> </a:t>
            </a:r>
            <a:endParaRPr lang="zh-CN" altLang="en-US" sz="1600" b="1"/>
          </a:p>
        </p:txBody>
      </p:sp>
      <p:sp>
        <p:nvSpPr>
          <p:cNvPr id="43041" name="Rectangle 72">
            <a:extLst>
              <a:ext uri="{FF2B5EF4-FFF2-40B4-BE49-F238E27FC236}">
                <a16:creationId xmlns:a16="http://schemas.microsoft.com/office/drawing/2014/main" id="{51C34D45-6991-48DF-8F5F-F5CCE83B2032}"/>
              </a:ext>
            </a:extLst>
          </p:cNvPr>
          <p:cNvSpPr>
            <a:spLocks noChangeArrowheads="1"/>
          </p:cNvSpPr>
          <p:nvPr/>
        </p:nvSpPr>
        <p:spPr bwMode="auto">
          <a:xfrm>
            <a:off x="1042988" y="4365625"/>
            <a:ext cx="716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 ② 操作码字段</a:t>
            </a:r>
            <a:r>
              <a:rPr lang="en-US" altLang="zh-CN" sz="2000" b="1">
                <a:latin typeface="Times New Roman" panose="02020603050405020304" pitchFamily="18" charset="0"/>
              </a:rPr>
              <a:t>OP</a:t>
            </a:r>
            <a:r>
              <a:rPr lang="zh-CN" altLang="en-US" sz="2000" b="1">
                <a:latin typeface="Times New Roman" panose="02020603050405020304" pitchFamily="18" charset="0"/>
              </a:rPr>
              <a:t>有</a:t>
            </a:r>
            <a:r>
              <a:rPr lang="en-US" altLang="zh-CN" sz="2000" b="1">
                <a:solidFill>
                  <a:srgbClr val="0000FF"/>
                </a:solidFill>
                <a:latin typeface="宋体" panose="02010600030101010101" pitchFamily="2" charset="-122"/>
              </a:rPr>
              <a:t>4</a:t>
            </a:r>
            <a:r>
              <a:rPr lang="zh-CN" altLang="en-US" sz="2000" b="1">
                <a:latin typeface="Times New Roman" panose="02020603050405020304" pitchFamily="18" charset="0"/>
              </a:rPr>
              <a:t>位</a:t>
            </a:r>
            <a:r>
              <a:rPr lang="zh-CN" altLang="en-US" sz="2000" b="1">
                <a:latin typeface="宋体" panose="02010600030101010101" pitchFamily="2" charset="-122"/>
              </a:rPr>
              <a:t>，可以指定</a:t>
            </a:r>
            <a:r>
              <a:rPr lang="en-US" altLang="zh-CN" sz="2000" b="1">
                <a:solidFill>
                  <a:srgbClr val="0000FF"/>
                </a:solidFill>
                <a:latin typeface="宋体" panose="02010600030101010101" pitchFamily="2" charset="-122"/>
              </a:rPr>
              <a:t>2</a:t>
            </a:r>
            <a:r>
              <a:rPr lang="en-US" altLang="zh-CN" sz="2000" b="1" baseline="30000">
                <a:solidFill>
                  <a:srgbClr val="0000FF"/>
                </a:solidFill>
              </a:rPr>
              <a:t>4</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16</a:t>
            </a:r>
            <a:r>
              <a:rPr lang="zh-CN" altLang="en-US" sz="2000" b="1">
                <a:latin typeface="宋体" panose="02010600030101010101" pitchFamily="2" charset="-122"/>
              </a:rPr>
              <a:t>条指令</a:t>
            </a:r>
            <a:r>
              <a:rPr lang="zh-CN" altLang="en-US" b="1">
                <a:latin typeface="宋体" panose="02010600030101010101" pitchFamily="2" charset="-122"/>
              </a:rPr>
              <a:t>。 </a:t>
            </a:r>
            <a:endParaRPr lang="zh-CN" altLang="en-US" b="1"/>
          </a:p>
        </p:txBody>
      </p:sp>
      <p:sp>
        <p:nvSpPr>
          <p:cNvPr id="43042" name="Rectangle 2">
            <a:extLst>
              <a:ext uri="{FF2B5EF4-FFF2-40B4-BE49-F238E27FC236}">
                <a16:creationId xmlns:a16="http://schemas.microsoft.com/office/drawing/2014/main" id="{224E810E-D037-4EE6-A0DF-1EF5089AC0B3}"/>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solidFill>
                  <a:schemeClr val="tx2"/>
                </a:solidFill>
                <a:latin typeface="Times New Roman" panose="02020603050405020304" pitchFamily="18" charset="0"/>
                <a:cs typeface="Times New Roman" panose="02020603050405020304" pitchFamily="18" charset="0"/>
              </a:rPr>
              <a:t>第</a:t>
            </a:r>
            <a:r>
              <a:rPr lang="en-US" altLang="zh-CN" sz="4200" b="1">
                <a:solidFill>
                  <a:schemeClr val="tx2"/>
                </a:solidFill>
                <a:latin typeface="Times New Roman" panose="02020603050405020304" pitchFamily="18" charset="0"/>
                <a:cs typeface="Times New Roman" panose="02020603050405020304" pitchFamily="18" charset="0"/>
              </a:rPr>
              <a:t>4</a:t>
            </a:r>
            <a:r>
              <a:rPr lang="zh-CN" altLang="en-US" sz="4200" b="1">
                <a:solidFill>
                  <a:schemeClr val="tx2"/>
                </a:solidFill>
                <a:latin typeface="Times New Roman" panose="02020603050405020304" pitchFamily="18" charset="0"/>
                <a:cs typeface="Times New Roman" panose="02020603050405020304" pitchFamily="18" charset="0"/>
              </a:rPr>
              <a:t>章   </a:t>
            </a:r>
            <a:r>
              <a:rPr lang="zh-CN" altLang="en-US" sz="4200" b="1">
                <a:solidFill>
                  <a:schemeClr val="tx2"/>
                </a:solidFill>
                <a:latin typeface="宋体" panose="02010600030101010101" pitchFamily="2" charset="-122"/>
              </a:rPr>
              <a:t>习题讲解</a:t>
            </a:r>
          </a:p>
        </p:txBody>
      </p:sp>
      <p:sp>
        <p:nvSpPr>
          <p:cNvPr id="43043" name="Rectangle 35">
            <a:extLst>
              <a:ext uri="{FF2B5EF4-FFF2-40B4-BE49-F238E27FC236}">
                <a16:creationId xmlns:a16="http://schemas.microsoft.com/office/drawing/2014/main" id="{AD91DDDC-5F7C-451E-994C-BCAE4731184D}"/>
              </a:ext>
            </a:extLst>
          </p:cNvPr>
          <p:cNvSpPr>
            <a:spLocks noChangeArrowheads="1"/>
          </p:cNvSpPr>
          <p:nvPr/>
        </p:nvSpPr>
        <p:spPr bwMode="auto">
          <a:xfrm>
            <a:off x="1042988" y="4797425"/>
            <a:ext cx="716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 ③ 寻址方式有</a:t>
            </a:r>
            <a:r>
              <a:rPr lang="en-US" altLang="zh-CN" sz="2000" b="1">
                <a:solidFill>
                  <a:srgbClr val="0000FF"/>
                </a:solidFill>
                <a:latin typeface="宋体" panose="02010600030101010101" pitchFamily="2" charset="-122"/>
              </a:rPr>
              <a:t>2</a:t>
            </a:r>
            <a:r>
              <a:rPr lang="en-US" altLang="zh-CN" sz="2000" b="1" baseline="30000">
                <a:solidFill>
                  <a:srgbClr val="0000FF"/>
                </a:solidFill>
              </a:rPr>
              <a:t>3</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8</a:t>
            </a:r>
            <a:r>
              <a:rPr lang="zh-CN" altLang="en-US" sz="2000" b="1">
                <a:latin typeface="宋体" panose="02010600030101010101" pitchFamily="2" charset="-122"/>
              </a:rPr>
              <a:t>种，可以是</a:t>
            </a:r>
            <a:r>
              <a:rPr lang="en-US" altLang="zh-CN" sz="2000" b="1">
                <a:latin typeface="宋体" panose="02010600030101010101" pitchFamily="2" charset="-122"/>
              </a:rPr>
              <a:t>RR</a:t>
            </a:r>
            <a:r>
              <a:rPr lang="zh-CN" altLang="en-US" sz="2000" b="1">
                <a:latin typeface="宋体" panose="02010600030101010101" pitchFamily="2" charset="-122"/>
              </a:rPr>
              <a:t>、</a:t>
            </a:r>
            <a:r>
              <a:rPr lang="en-US" altLang="zh-CN" sz="2000" b="1">
                <a:latin typeface="宋体" panose="02010600030101010101" pitchFamily="2" charset="-122"/>
              </a:rPr>
              <a:t>RS</a:t>
            </a:r>
            <a:r>
              <a:rPr lang="zh-CN" altLang="en-US" sz="2000" b="1">
                <a:latin typeface="宋体" panose="02010600030101010101" pitchFamily="2" charset="-122"/>
              </a:rPr>
              <a:t>或</a:t>
            </a:r>
            <a:r>
              <a:rPr lang="en-US" altLang="zh-CN" sz="2000" b="1">
                <a:latin typeface="宋体" panose="02010600030101010101" pitchFamily="2" charset="-122"/>
              </a:rPr>
              <a:t>SS</a:t>
            </a:r>
            <a:r>
              <a:rPr lang="zh-CN" altLang="en-US" sz="2000" b="1">
                <a:latin typeface="宋体" panose="02010600030101010101" pitchFamily="2" charset="-122"/>
              </a:rPr>
              <a:t>型指令。</a:t>
            </a:r>
            <a:r>
              <a:rPr lang="zh-CN" altLang="en-US" b="1">
                <a:latin typeface="宋体" panose="02010600030101010101" pitchFamily="2" charset="-122"/>
              </a:rPr>
              <a:t> </a:t>
            </a:r>
          </a:p>
        </p:txBody>
      </p:sp>
    </p:spTree>
  </p:cSld>
  <p:clrMapOvr>
    <a:masterClrMapping/>
  </p:clrMapOvr>
  <p:transition>
    <p:random/>
    <p:sndAc>
      <p:stSnd>
        <p:snd r:embed="rId2" name="type.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139F471-6D6C-4157-80F5-9D637160E58F}"/>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solidFill>
                  <a:schemeClr val="tx2"/>
                </a:solidFill>
                <a:latin typeface="Times New Roman" panose="02020603050405020304" pitchFamily="18" charset="0"/>
                <a:cs typeface="Times New Roman" panose="02020603050405020304" pitchFamily="18" charset="0"/>
              </a:rPr>
              <a:t>第</a:t>
            </a:r>
            <a:r>
              <a:rPr lang="en-US" altLang="zh-CN" sz="4200" b="1">
                <a:solidFill>
                  <a:schemeClr val="tx2"/>
                </a:solidFill>
                <a:latin typeface="Times New Roman" panose="02020603050405020304" pitchFamily="18" charset="0"/>
                <a:cs typeface="Times New Roman" panose="02020603050405020304" pitchFamily="18" charset="0"/>
              </a:rPr>
              <a:t>4</a:t>
            </a:r>
            <a:r>
              <a:rPr lang="zh-CN" altLang="en-US" sz="4200" b="1">
                <a:solidFill>
                  <a:schemeClr val="tx2"/>
                </a:solidFill>
                <a:latin typeface="Times New Roman" panose="02020603050405020304" pitchFamily="18" charset="0"/>
                <a:cs typeface="Times New Roman" panose="02020603050405020304" pitchFamily="18" charset="0"/>
              </a:rPr>
              <a:t>章   </a:t>
            </a:r>
            <a:r>
              <a:rPr lang="zh-CN" altLang="en-US" sz="4200" b="1">
                <a:solidFill>
                  <a:schemeClr val="tx2"/>
                </a:solidFill>
                <a:latin typeface="宋体" panose="02010600030101010101" pitchFamily="2" charset="-122"/>
              </a:rPr>
              <a:t>典型例题</a:t>
            </a:r>
            <a:endParaRPr lang="zh-CN" altLang="en-US" sz="4200" b="1">
              <a:solidFill>
                <a:schemeClr val="tx2"/>
              </a:solidFill>
              <a:latin typeface="Times New Roman" panose="02020603050405020304" pitchFamily="18" charset="0"/>
              <a:cs typeface="Times New Roman" panose="02020603050405020304" pitchFamily="18" charset="0"/>
            </a:endParaRPr>
          </a:p>
        </p:txBody>
      </p:sp>
      <p:pic>
        <p:nvPicPr>
          <p:cNvPr id="44035" name="Picture 3">
            <a:extLst>
              <a:ext uri="{FF2B5EF4-FFF2-40B4-BE49-F238E27FC236}">
                <a16:creationId xmlns:a16="http://schemas.microsoft.com/office/drawing/2014/main" id="{F2EC9D7B-B2D6-4A93-9C29-3EF18D93F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8064500" cy="461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936B7D7-CE77-457C-A377-DC1E9F3CE071}"/>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solidFill>
                  <a:schemeClr val="tx2"/>
                </a:solidFill>
                <a:latin typeface="Times New Roman" panose="02020603050405020304" pitchFamily="18" charset="0"/>
                <a:cs typeface="Times New Roman" panose="02020603050405020304" pitchFamily="18" charset="0"/>
              </a:rPr>
              <a:t>第</a:t>
            </a:r>
            <a:r>
              <a:rPr lang="en-US" altLang="zh-CN" sz="4200" b="1">
                <a:solidFill>
                  <a:schemeClr val="tx2"/>
                </a:solidFill>
                <a:latin typeface="Times New Roman" panose="02020603050405020304" pitchFamily="18" charset="0"/>
                <a:cs typeface="Times New Roman" panose="02020603050405020304" pitchFamily="18" charset="0"/>
              </a:rPr>
              <a:t>4</a:t>
            </a:r>
            <a:r>
              <a:rPr lang="zh-CN" altLang="en-US" sz="4200" b="1">
                <a:solidFill>
                  <a:schemeClr val="tx2"/>
                </a:solidFill>
                <a:latin typeface="Times New Roman" panose="02020603050405020304" pitchFamily="18" charset="0"/>
                <a:cs typeface="Times New Roman" panose="02020603050405020304" pitchFamily="18" charset="0"/>
              </a:rPr>
              <a:t>章   </a:t>
            </a:r>
            <a:r>
              <a:rPr lang="zh-CN" altLang="en-US" sz="4200" b="1">
                <a:solidFill>
                  <a:schemeClr val="tx2"/>
                </a:solidFill>
                <a:latin typeface="宋体" panose="02010600030101010101" pitchFamily="2" charset="-122"/>
              </a:rPr>
              <a:t>典型例题</a:t>
            </a:r>
            <a:endParaRPr lang="zh-CN" altLang="en-US" sz="4200" b="1">
              <a:solidFill>
                <a:schemeClr val="tx2"/>
              </a:solidFill>
              <a:latin typeface="Times New Roman" panose="02020603050405020304" pitchFamily="18" charset="0"/>
              <a:cs typeface="Times New Roman" panose="02020603050405020304" pitchFamily="18" charset="0"/>
            </a:endParaRPr>
          </a:p>
        </p:txBody>
      </p:sp>
      <p:pic>
        <p:nvPicPr>
          <p:cNvPr id="45059" name="Picture 3">
            <a:extLst>
              <a:ext uri="{FF2B5EF4-FFF2-40B4-BE49-F238E27FC236}">
                <a16:creationId xmlns:a16="http://schemas.microsoft.com/office/drawing/2014/main" id="{BE2B534C-DBCA-424F-BECC-8D071CFE0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8137525"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368EA4C7-61B7-4855-93D5-8F710EFD875B}"/>
              </a:ext>
            </a:extLst>
          </p:cNvPr>
          <p:cNvSpPr>
            <a:spLocks noChangeArrowheads="1"/>
          </p:cNvSpPr>
          <p:nvPr/>
        </p:nvSpPr>
        <p:spPr bwMode="auto">
          <a:xfrm>
            <a:off x="250825" y="990600"/>
            <a:ext cx="889317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a:latin typeface="Times New Roman" panose="02020603050405020304" pitchFamily="18" charset="0"/>
              </a:rPr>
              <a:t>[</a:t>
            </a:r>
            <a:r>
              <a:rPr lang="zh-CN" altLang="en-US" sz="2400" b="1">
                <a:latin typeface="Times New Roman" panose="02020603050405020304" pitchFamily="18" charset="0"/>
              </a:rPr>
              <a:t>题</a:t>
            </a:r>
            <a:r>
              <a:rPr lang="en-US" altLang="zh-CN" sz="2400" b="1">
                <a:latin typeface="Times New Roman" panose="02020603050405020304" pitchFamily="18" charset="0"/>
              </a:rPr>
              <a:t>4-8]  </a:t>
            </a:r>
            <a:r>
              <a:rPr lang="zh-CN" altLang="en-US" sz="2400" b="1">
                <a:latin typeface="Times New Roman" panose="02020603050405020304" pitchFamily="18" charset="0"/>
              </a:rPr>
              <a:t>某机字长为</a:t>
            </a:r>
            <a:r>
              <a:rPr lang="en-US" altLang="zh-CN" sz="2400" b="1">
                <a:latin typeface="Times New Roman" panose="02020603050405020304" pitchFamily="18" charset="0"/>
              </a:rPr>
              <a:t>32</a:t>
            </a:r>
            <a:r>
              <a:rPr lang="zh-CN" altLang="en-US" sz="2400" b="1">
                <a:latin typeface="Times New Roman" panose="02020603050405020304" pitchFamily="18" charset="0"/>
              </a:rPr>
              <a:t>位，主存容量为</a:t>
            </a:r>
            <a:r>
              <a:rPr lang="en-US" altLang="zh-CN" sz="2400" b="1">
                <a:latin typeface="Times New Roman" panose="02020603050405020304" pitchFamily="18" charset="0"/>
              </a:rPr>
              <a:t>1M</a:t>
            </a:r>
            <a:r>
              <a:rPr lang="zh-CN" altLang="en-US" sz="2400" b="1">
                <a:latin typeface="Times New Roman" panose="02020603050405020304" pitchFamily="18" charset="0"/>
              </a:rPr>
              <a:t>，单字长指令，有</a:t>
            </a:r>
            <a:r>
              <a:rPr lang="en-US" altLang="zh-CN" sz="2400" b="1">
                <a:latin typeface="Times New Roman" panose="02020603050405020304" pitchFamily="18" charset="0"/>
              </a:rPr>
              <a:t>50</a:t>
            </a:r>
            <a:r>
              <a:rPr lang="zh-CN" altLang="en-US" sz="2400" b="1">
                <a:latin typeface="Times New Roman" panose="02020603050405020304" pitchFamily="18" charset="0"/>
              </a:rPr>
              <a:t>种操作码，采用</a:t>
            </a:r>
            <a:r>
              <a:rPr lang="zh-CN" altLang="en-US" sz="2400" b="1">
                <a:solidFill>
                  <a:srgbClr val="FF0000"/>
                </a:solidFill>
                <a:latin typeface="Times New Roman" panose="02020603050405020304" pitchFamily="18" charset="0"/>
              </a:rPr>
              <a:t>寄存器寻址</a:t>
            </a:r>
            <a:r>
              <a:rPr lang="zh-CN" altLang="en-US" sz="2400" b="1">
                <a:latin typeface="Times New Roman" panose="02020603050405020304" pitchFamily="18" charset="0"/>
              </a:rPr>
              <a:t>、</a:t>
            </a:r>
            <a:r>
              <a:rPr lang="zh-CN" altLang="en-US" sz="2400" b="1">
                <a:solidFill>
                  <a:srgbClr val="FF0000"/>
                </a:solidFill>
                <a:latin typeface="Times New Roman" panose="02020603050405020304" pitchFamily="18" charset="0"/>
              </a:rPr>
              <a:t>寄存器间接寻址</a:t>
            </a:r>
            <a:r>
              <a:rPr lang="zh-CN" altLang="en-US" sz="2400" b="1">
                <a:latin typeface="Times New Roman" panose="02020603050405020304" pitchFamily="18" charset="0"/>
              </a:rPr>
              <a:t>、立即、直接等寻址方式。</a:t>
            </a:r>
            <a:r>
              <a:rPr lang="en-US" altLang="zh-CN" sz="2400" b="1">
                <a:latin typeface="Times New Roman" panose="02020603050405020304" pitchFamily="18" charset="0"/>
              </a:rPr>
              <a:t>CPU</a:t>
            </a:r>
            <a:r>
              <a:rPr lang="zh-CN" altLang="en-US" sz="2400" b="1">
                <a:latin typeface="Times New Roman" panose="02020603050405020304" pitchFamily="18" charset="0"/>
              </a:rPr>
              <a:t>中有</a:t>
            </a:r>
            <a:r>
              <a:rPr lang="en-US" altLang="zh-CN" sz="2400" b="1">
                <a:latin typeface="Times New Roman" panose="02020603050405020304" pitchFamily="18" charset="0"/>
              </a:rPr>
              <a:t>PC</a:t>
            </a:r>
            <a:r>
              <a:rPr lang="zh-CN" altLang="en-US" sz="2400" b="1">
                <a:latin typeface="Times New Roman" panose="02020603050405020304" pitchFamily="18" charset="0"/>
              </a:rPr>
              <a:t>、</a:t>
            </a:r>
            <a:r>
              <a:rPr lang="en-US" altLang="zh-CN" sz="2400" b="1">
                <a:latin typeface="Times New Roman" panose="02020603050405020304" pitchFamily="18" charset="0"/>
              </a:rPr>
              <a:t>IR</a:t>
            </a:r>
            <a:r>
              <a:rPr lang="zh-CN" altLang="en-US" sz="2400" b="1">
                <a:latin typeface="Times New Roman" panose="02020603050405020304" pitchFamily="18" charset="0"/>
              </a:rPr>
              <a:t>、</a:t>
            </a:r>
            <a:r>
              <a:rPr lang="en-US" altLang="zh-CN" sz="2400" b="1">
                <a:latin typeface="Times New Roman" panose="02020603050405020304" pitchFamily="18" charset="0"/>
              </a:rPr>
              <a:t>AR</a:t>
            </a:r>
            <a:r>
              <a:rPr lang="zh-CN" altLang="en-US" sz="2400" b="1">
                <a:latin typeface="Times New Roman" panose="02020603050405020304" pitchFamily="18" charset="0"/>
              </a:rPr>
              <a:t>、</a:t>
            </a:r>
            <a:r>
              <a:rPr lang="en-US" altLang="zh-CN" sz="2400" b="1">
                <a:latin typeface="Times New Roman" panose="02020603050405020304" pitchFamily="18" charset="0"/>
              </a:rPr>
              <a:t>DR</a:t>
            </a:r>
            <a:r>
              <a:rPr lang="zh-CN" altLang="en-US" sz="2400" b="1">
                <a:latin typeface="Times New Roman" panose="02020603050405020304" pitchFamily="18" charset="0"/>
              </a:rPr>
              <a:t>和</a:t>
            </a:r>
            <a:r>
              <a:rPr lang="en-US" altLang="zh-CN" sz="2400" b="1">
                <a:solidFill>
                  <a:srgbClr val="FF0000"/>
                </a:solidFill>
                <a:latin typeface="Times New Roman" panose="02020603050405020304" pitchFamily="18" charset="0"/>
              </a:rPr>
              <a:t>32</a:t>
            </a:r>
            <a:r>
              <a:rPr lang="zh-CN" altLang="en-US" sz="2400" b="1">
                <a:solidFill>
                  <a:srgbClr val="FF0000"/>
                </a:solidFill>
                <a:latin typeface="Times New Roman" panose="02020603050405020304" pitchFamily="18" charset="0"/>
              </a:rPr>
              <a:t>个通用寄存器</a:t>
            </a:r>
            <a:r>
              <a:rPr lang="zh-CN" altLang="en-US" sz="2400" b="1">
                <a:latin typeface="Times New Roman" panose="02020603050405020304" pitchFamily="18" charset="0"/>
              </a:rPr>
              <a:t>。问：   （</a:t>
            </a:r>
            <a:r>
              <a:rPr lang="en-US" altLang="zh-CN" sz="2400" b="1">
                <a:latin typeface="Times New Roman" panose="02020603050405020304" pitchFamily="18" charset="0"/>
              </a:rPr>
              <a:t>1</a:t>
            </a:r>
            <a:r>
              <a:rPr lang="zh-CN" altLang="en-US" sz="2400" b="1">
                <a:latin typeface="Times New Roman" panose="02020603050405020304" pitchFamily="18" charset="0"/>
              </a:rPr>
              <a:t>）指令格式如何安排？（</a:t>
            </a:r>
            <a:r>
              <a:rPr lang="en-US" altLang="zh-CN" sz="2400" b="1">
                <a:latin typeface="Times New Roman" panose="02020603050405020304" pitchFamily="18" charset="0"/>
              </a:rPr>
              <a:t>2</a:t>
            </a:r>
            <a:r>
              <a:rPr lang="zh-CN" altLang="en-US" sz="2400" b="1">
                <a:latin typeface="Times New Roman" panose="02020603050405020304" pitchFamily="18" charset="0"/>
              </a:rPr>
              <a:t>）能否增加其它寻址方式？</a:t>
            </a:r>
          </a:p>
        </p:txBody>
      </p:sp>
      <p:sp>
        <p:nvSpPr>
          <p:cNvPr id="46083" name="Rectangle 2">
            <a:extLst>
              <a:ext uri="{FF2B5EF4-FFF2-40B4-BE49-F238E27FC236}">
                <a16:creationId xmlns:a16="http://schemas.microsoft.com/office/drawing/2014/main" id="{5DAE40E0-1465-4601-95F7-DDEAB3B03D88}"/>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latin typeface="Times New Roman" panose="02020603050405020304" pitchFamily="18" charset="0"/>
                <a:cs typeface="Times New Roman" panose="02020603050405020304" pitchFamily="18" charset="0"/>
              </a:rPr>
              <a:t>第</a:t>
            </a:r>
            <a:r>
              <a:rPr lang="en-US" altLang="zh-CN" sz="4200" b="1">
                <a:latin typeface="Times New Roman" panose="02020603050405020304" pitchFamily="18" charset="0"/>
                <a:cs typeface="Times New Roman" panose="02020603050405020304" pitchFamily="18" charset="0"/>
              </a:rPr>
              <a:t>4</a:t>
            </a:r>
            <a:r>
              <a:rPr lang="zh-CN" altLang="en-US" sz="4200" b="1">
                <a:latin typeface="Times New Roman" panose="02020603050405020304" pitchFamily="18" charset="0"/>
                <a:cs typeface="Times New Roman" panose="02020603050405020304" pitchFamily="18" charset="0"/>
              </a:rPr>
              <a:t>章   </a:t>
            </a:r>
            <a:r>
              <a:rPr lang="zh-CN" altLang="en-US" sz="4200" b="1">
                <a:latin typeface="宋体" panose="02010600030101010101" pitchFamily="2" charset="-122"/>
              </a:rPr>
              <a:t>习题讲解</a:t>
            </a:r>
            <a:endParaRPr lang="zh-CN" altLang="en-US" sz="4200" b="1">
              <a:latin typeface="Times New Roman" panose="02020603050405020304" pitchFamily="18" charset="0"/>
              <a:cs typeface="Times New Roman" panose="02020603050405020304" pitchFamily="18" charset="0"/>
            </a:endParaRPr>
          </a:p>
        </p:txBody>
      </p:sp>
      <p:sp>
        <p:nvSpPr>
          <p:cNvPr id="46084" name="Rectangle 207">
            <a:extLst>
              <a:ext uri="{FF2B5EF4-FFF2-40B4-BE49-F238E27FC236}">
                <a16:creationId xmlns:a16="http://schemas.microsoft.com/office/drawing/2014/main" id="{E8A29F1F-FC89-457C-9BFF-3178C0B9C33A}"/>
              </a:ext>
            </a:extLst>
          </p:cNvPr>
          <p:cNvSpPr>
            <a:spLocks noChangeArrowheads="1"/>
          </p:cNvSpPr>
          <p:nvPr/>
        </p:nvSpPr>
        <p:spPr bwMode="auto">
          <a:xfrm>
            <a:off x="179388" y="328453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hlink"/>
                </a:solidFill>
                <a:latin typeface="宋体" panose="02010600030101010101" pitchFamily="2" charset="-122"/>
              </a:rPr>
              <a:t>（</a:t>
            </a:r>
            <a:r>
              <a:rPr lang="en-US" altLang="zh-CN" sz="2400" b="1">
                <a:solidFill>
                  <a:schemeClr val="hlink"/>
                </a:solidFill>
                <a:latin typeface="宋体" panose="02010600030101010101" pitchFamily="2" charset="-122"/>
              </a:rPr>
              <a:t>1</a:t>
            </a:r>
            <a:r>
              <a:rPr lang="zh-CN" altLang="en-US" sz="2400" b="1">
                <a:solidFill>
                  <a:schemeClr val="hlink"/>
                </a:solidFill>
                <a:latin typeface="宋体" panose="02010600030101010101" pitchFamily="2" charset="-122"/>
              </a:rPr>
              <a:t>）解</a:t>
            </a:r>
            <a:r>
              <a:rPr lang="zh-CN" altLang="en-US" sz="2400" b="1">
                <a:solidFill>
                  <a:schemeClr val="hlink"/>
                </a:solidFill>
                <a:latin typeface="宋体" panose="02010600030101010101" pitchFamily="2" charset="-122"/>
                <a:sym typeface="Wingdings" panose="05000000000000000000" pitchFamily="2" charset="2"/>
              </a:rPr>
              <a:t>：</a:t>
            </a:r>
            <a:endParaRPr lang="zh-CN" altLang="en-US" sz="2800" b="1">
              <a:solidFill>
                <a:schemeClr val="hlink"/>
              </a:solidFill>
            </a:endParaRPr>
          </a:p>
        </p:txBody>
      </p:sp>
      <p:sp>
        <p:nvSpPr>
          <p:cNvPr id="46085" name="Rectangle 72">
            <a:extLst>
              <a:ext uri="{FF2B5EF4-FFF2-40B4-BE49-F238E27FC236}">
                <a16:creationId xmlns:a16="http://schemas.microsoft.com/office/drawing/2014/main" id="{5B74F429-D696-4A1B-BC9E-D29181475F58}"/>
              </a:ext>
            </a:extLst>
          </p:cNvPr>
          <p:cNvSpPr>
            <a:spLocks noChangeArrowheads="1"/>
          </p:cNvSpPr>
          <p:nvPr/>
        </p:nvSpPr>
        <p:spPr bwMode="auto">
          <a:xfrm>
            <a:off x="250825" y="3860800"/>
            <a:ext cx="8353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① </a:t>
            </a:r>
            <a:r>
              <a:rPr lang="en-US" altLang="zh-CN" sz="2000" b="1">
                <a:latin typeface="宋体" panose="02010600030101010101" pitchFamily="2" charset="-122"/>
              </a:rPr>
              <a:t>50</a:t>
            </a:r>
            <a:r>
              <a:rPr lang="zh-CN" altLang="en-US" sz="2000" b="1">
                <a:latin typeface="宋体" panose="02010600030101010101" pitchFamily="2" charset="-122"/>
              </a:rPr>
              <a:t>种操作码，则字段</a:t>
            </a:r>
            <a:r>
              <a:rPr lang="en-US" altLang="zh-CN" sz="2000" b="1">
                <a:latin typeface="Times New Roman" panose="02020603050405020304" pitchFamily="18" charset="0"/>
              </a:rPr>
              <a:t>OP</a:t>
            </a:r>
            <a:r>
              <a:rPr lang="zh-CN" altLang="en-US" sz="2000" b="1">
                <a:latin typeface="Times New Roman" panose="02020603050405020304" pitchFamily="18" charset="0"/>
              </a:rPr>
              <a:t>必须有</a:t>
            </a:r>
            <a:r>
              <a:rPr lang="en-US" altLang="zh-CN" sz="2000" b="1">
                <a:solidFill>
                  <a:srgbClr val="0000FF"/>
                </a:solidFill>
                <a:latin typeface="宋体" panose="02010600030101010101" pitchFamily="2" charset="-122"/>
              </a:rPr>
              <a:t>6</a:t>
            </a:r>
            <a:r>
              <a:rPr lang="zh-CN" altLang="en-US" sz="2000" b="1">
                <a:latin typeface="Times New Roman" panose="02020603050405020304" pitchFamily="18" charset="0"/>
              </a:rPr>
              <a:t>位</a:t>
            </a:r>
            <a:r>
              <a:rPr lang="zh-CN" altLang="en-US" sz="2000" b="1">
                <a:latin typeface="宋体" panose="02010600030101010101" pitchFamily="2" charset="-122"/>
              </a:rPr>
              <a:t>，可以指定</a:t>
            </a:r>
            <a:r>
              <a:rPr lang="en-US" altLang="zh-CN" sz="2000" b="1">
                <a:solidFill>
                  <a:srgbClr val="0000FF"/>
                </a:solidFill>
                <a:latin typeface="宋体" panose="02010600030101010101" pitchFamily="2" charset="-122"/>
              </a:rPr>
              <a:t>2</a:t>
            </a:r>
            <a:r>
              <a:rPr lang="en-US" altLang="zh-CN" sz="2000" b="1" baseline="30000">
                <a:solidFill>
                  <a:srgbClr val="0000FF"/>
                </a:solidFill>
              </a:rPr>
              <a:t>6</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64</a:t>
            </a:r>
            <a:r>
              <a:rPr lang="zh-CN" altLang="en-US" sz="2000" b="1">
                <a:latin typeface="宋体" panose="02010600030101010101" pitchFamily="2" charset="-122"/>
              </a:rPr>
              <a:t>条指令</a:t>
            </a:r>
            <a:r>
              <a:rPr lang="zh-CN" altLang="en-US" b="1">
                <a:latin typeface="宋体" panose="02010600030101010101" pitchFamily="2" charset="-122"/>
              </a:rPr>
              <a:t>。 </a:t>
            </a:r>
          </a:p>
        </p:txBody>
      </p:sp>
      <p:sp>
        <p:nvSpPr>
          <p:cNvPr id="46086" name="Rectangle 6">
            <a:extLst>
              <a:ext uri="{FF2B5EF4-FFF2-40B4-BE49-F238E27FC236}">
                <a16:creationId xmlns:a16="http://schemas.microsoft.com/office/drawing/2014/main" id="{134C07A6-0659-40A6-A559-28158DAB51F2}"/>
              </a:ext>
            </a:extLst>
          </p:cNvPr>
          <p:cNvSpPr>
            <a:spLocks noChangeArrowheads="1"/>
          </p:cNvSpPr>
          <p:nvPr/>
        </p:nvSpPr>
        <p:spPr bwMode="auto">
          <a:xfrm>
            <a:off x="250825" y="4292600"/>
            <a:ext cx="8748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② </a:t>
            </a:r>
            <a:r>
              <a:rPr lang="en-US" altLang="zh-CN" sz="2000" b="1">
                <a:latin typeface="宋体" panose="02010600030101010101" pitchFamily="2" charset="-122"/>
              </a:rPr>
              <a:t>32</a:t>
            </a:r>
            <a:r>
              <a:rPr lang="zh-CN" altLang="en-US" sz="2000" b="1">
                <a:latin typeface="宋体" panose="02010600030101010101" pitchFamily="2" charset="-122"/>
              </a:rPr>
              <a:t>个通用寄存器，则寄存器标志</a:t>
            </a:r>
            <a:r>
              <a:rPr lang="zh-CN" altLang="en-US" sz="2000" b="1">
                <a:latin typeface="Times New Roman" panose="02020603050405020304" pitchFamily="18" charset="0"/>
              </a:rPr>
              <a:t>必须有</a:t>
            </a:r>
            <a:r>
              <a:rPr lang="en-US" altLang="zh-CN" sz="2000" b="1">
                <a:solidFill>
                  <a:srgbClr val="0000FF"/>
                </a:solidFill>
                <a:latin typeface="宋体" panose="02010600030101010101" pitchFamily="2" charset="-122"/>
              </a:rPr>
              <a:t>5</a:t>
            </a:r>
            <a:r>
              <a:rPr lang="zh-CN" altLang="en-US" sz="2000" b="1">
                <a:latin typeface="Times New Roman" panose="02020603050405020304" pitchFamily="18" charset="0"/>
              </a:rPr>
              <a:t>位</a:t>
            </a:r>
            <a:r>
              <a:rPr lang="zh-CN" altLang="en-US" sz="2000" b="1">
                <a:latin typeface="宋体" panose="02010600030101010101" pitchFamily="2" charset="-122"/>
              </a:rPr>
              <a:t>，可以指定</a:t>
            </a:r>
            <a:r>
              <a:rPr lang="en-US" altLang="zh-CN" sz="2000" b="1">
                <a:solidFill>
                  <a:srgbClr val="0000FF"/>
                </a:solidFill>
                <a:latin typeface="宋体" panose="02010600030101010101" pitchFamily="2" charset="-122"/>
              </a:rPr>
              <a:t>2</a:t>
            </a:r>
            <a:r>
              <a:rPr lang="en-US" altLang="zh-CN" sz="2000" b="1" baseline="30000">
                <a:solidFill>
                  <a:srgbClr val="0000FF"/>
                </a:solidFill>
              </a:rPr>
              <a:t>5</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32</a:t>
            </a:r>
            <a:r>
              <a:rPr lang="zh-CN" altLang="en-US" sz="2000" b="1">
                <a:latin typeface="宋体" panose="02010600030101010101" pitchFamily="2" charset="-122"/>
              </a:rPr>
              <a:t>个寄存器</a:t>
            </a:r>
            <a:r>
              <a:rPr lang="zh-CN" altLang="en-US" b="1">
                <a:latin typeface="宋体" panose="02010600030101010101" pitchFamily="2" charset="-122"/>
              </a:rPr>
              <a:t>。 </a:t>
            </a:r>
          </a:p>
        </p:txBody>
      </p:sp>
      <p:sp>
        <p:nvSpPr>
          <p:cNvPr id="46087" name="Rectangle 7">
            <a:extLst>
              <a:ext uri="{FF2B5EF4-FFF2-40B4-BE49-F238E27FC236}">
                <a16:creationId xmlns:a16="http://schemas.microsoft.com/office/drawing/2014/main" id="{2991047E-C93B-4A03-AC79-EE3519B03176}"/>
              </a:ext>
            </a:extLst>
          </p:cNvPr>
          <p:cNvSpPr>
            <a:spLocks noChangeArrowheads="1"/>
          </p:cNvSpPr>
          <p:nvPr/>
        </p:nvSpPr>
        <p:spPr bwMode="auto">
          <a:xfrm>
            <a:off x="250825" y="4797425"/>
            <a:ext cx="8748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③</a:t>
            </a:r>
            <a:r>
              <a:rPr lang="zh-CN" altLang="en-US" sz="2400" b="1">
                <a:latin typeface="宋体" panose="02010600030101010101" pitchFamily="2" charset="-122"/>
              </a:rPr>
              <a:t> </a:t>
            </a:r>
            <a:r>
              <a:rPr lang="zh-CN" altLang="en-US" sz="2000" b="1">
                <a:latin typeface="宋体" panose="02010600030101010101" pitchFamily="2" charset="-122"/>
              </a:rPr>
              <a:t>至少</a:t>
            </a:r>
            <a:r>
              <a:rPr lang="en-US" altLang="zh-CN" sz="2000" b="1">
                <a:latin typeface="宋体" panose="02010600030101010101" pitchFamily="2" charset="-122"/>
              </a:rPr>
              <a:t>4</a:t>
            </a:r>
            <a:r>
              <a:rPr lang="zh-CN" altLang="en-US" sz="2000" b="1">
                <a:latin typeface="宋体" panose="02010600030101010101" pitchFamily="2" charset="-122"/>
              </a:rPr>
              <a:t>种寻址方式，则寻址标志</a:t>
            </a:r>
            <a:r>
              <a:rPr lang="zh-CN" altLang="en-US" sz="2000" b="1">
                <a:latin typeface="Times New Roman" panose="02020603050405020304" pitchFamily="18" charset="0"/>
              </a:rPr>
              <a:t>必须有</a:t>
            </a:r>
            <a:r>
              <a:rPr lang="en-US" altLang="zh-CN" sz="2000" b="1">
                <a:solidFill>
                  <a:srgbClr val="0000FF"/>
                </a:solidFill>
                <a:latin typeface="宋体" panose="02010600030101010101" pitchFamily="2" charset="-122"/>
              </a:rPr>
              <a:t>2</a:t>
            </a:r>
            <a:r>
              <a:rPr lang="zh-CN" altLang="en-US" sz="2000" b="1">
                <a:latin typeface="Times New Roman" panose="02020603050405020304" pitchFamily="18" charset="0"/>
              </a:rPr>
              <a:t>位</a:t>
            </a:r>
            <a:r>
              <a:rPr lang="zh-CN" altLang="en-US" sz="2000" b="1">
                <a:latin typeface="宋体" panose="02010600030101010101" pitchFamily="2" charset="-122"/>
              </a:rPr>
              <a:t>，可以指定</a:t>
            </a:r>
            <a:r>
              <a:rPr lang="en-US" altLang="zh-CN" sz="2000" b="1">
                <a:solidFill>
                  <a:srgbClr val="0000FF"/>
                </a:solidFill>
                <a:latin typeface="宋体" panose="02010600030101010101" pitchFamily="2" charset="-122"/>
              </a:rPr>
              <a:t>2</a:t>
            </a:r>
            <a:r>
              <a:rPr lang="en-US" altLang="zh-CN" sz="2000" b="1" baseline="30000">
                <a:solidFill>
                  <a:srgbClr val="0000FF"/>
                </a:solidFill>
              </a:rPr>
              <a:t>2</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4</a:t>
            </a:r>
            <a:r>
              <a:rPr lang="zh-CN" altLang="en-US" sz="2000" b="1">
                <a:latin typeface="宋体" panose="02010600030101010101" pitchFamily="2" charset="-122"/>
              </a:rPr>
              <a:t>种寻址方式</a:t>
            </a:r>
            <a:r>
              <a:rPr lang="zh-CN" altLang="en-US" b="1">
                <a:latin typeface="宋体" panose="02010600030101010101" pitchFamily="2" charset="-122"/>
              </a:rPr>
              <a:t>。 </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1">
            <a:extLst>
              <a:ext uri="{FF2B5EF4-FFF2-40B4-BE49-F238E27FC236}">
                <a16:creationId xmlns:a16="http://schemas.microsoft.com/office/drawing/2014/main" id="{B6EAE74D-EFAA-4C5F-BFD2-F07AEC1503B2}"/>
              </a:ext>
            </a:extLst>
          </p:cNvPr>
          <p:cNvSpPr>
            <a:spLocks noChangeArrowheads="1"/>
          </p:cNvSpPr>
          <p:nvPr/>
        </p:nvSpPr>
        <p:spPr bwMode="auto">
          <a:xfrm>
            <a:off x="323850" y="2420938"/>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FF"/>
                </a:solidFill>
                <a:latin typeface="宋体" panose="02010600030101010101" pitchFamily="2" charset="-122"/>
              </a:rPr>
              <a:t>单字长二地址指令：</a:t>
            </a:r>
            <a:r>
              <a:rPr lang="zh-CN" altLang="en-US" sz="1600" b="1">
                <a:latin typeface="宋体" panose="02010600030101010101" pitchFamily="2" charset="-122"/>
              </a:rPr>
              <a:t> </a:t>
            </a:r>
            <a:endParaRPr lang="zh-CN" altLang="en-US" sz="1600" b="1"/>
          </a:p>
        </p:txBody>
      </p:sp>
      <p:graphicFrame>
        <p:nvGraphicFramePr>
          <p:cNvPr id="38915" name="Group 3">
            <a:extLst>
              <a:ext uri="{FF2B5EF4-FFF2-40B4-BE49-F238E27FC236}">
                <a16:creationId xmlns:a16="http://schemas.microsoft.com/office/drawing/2014/main" id="{694F0BA7-48D9-4209-9B53-B7A5945921AD}"/>
              </a:ext>
            </a:extLst>
          </p:cNvPr>
          <p:cNvGraphicFramePr>
            <a:graphicFrameLocks noGrp="1"/>
          </p:cNvGraphicFramePr>
          <p:nvPr/>
        </p:nvGraphicFramePr>
        <p:xfrm>
          <a:off x="2195513" y="1657350"/>
          <a:ext cx="6400800" cy="517525"/>
        </p:xfrm>
        <a:graphic>
          <a:graphicData uri="http://schemas.openxmlformats.org/drawingml/2006/table">
            <a:tbl>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OP</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寻址方式</a:t>
                      </a:r>
                      <a:r>
                        <a:rPr kumimoji="0" lang="zh-CN" altLang="en-US"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寄存器</a:t>
                      </a:r>
                      <a:r>
                        <a:rPr kumimoji="0" lang="zh-CN" altLang="en-US" sz="24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位移量</a:t>
                      </a:r>
                      <a:r>
                        <a:rPr kumimoji="0" lang="en-US" altLang="zh-CN" sz="2000" b="1" i="0" u="none" strike="noStrike" cap="none" normalizeH="0" baseline="0">
                          <a:ln>
                            <a:noFill/>
                          </a:ln>
                          <a:solidFill>
                            <a:schemeClr val="tx1"/>
                          </a:solidFill>
                          <a:effectLst/>
                          <a:latin typeface="宋体" pitchFamily="2" charset="-122"/>
                          <a:ea typeface="宋体" pitchFamily="2" charset="-122"/>
                        </a:rPr>
                        <a:t>D</a:t>
                      </a:r>
                      <a:endParaRPr kumimoji="0" lang="en-US" altLang="zh-CN" sz="2400" b="1" i="0" u="none" strike="noStrike" cap="none" normalizeH="0" baseline="0">
                        <a:ln>
                          <a:noFill/>
                        </a:ln>
                        <a:solidFill>
                          <a:schemeClr val="tx1"/>
                        </a:solidFill>
                        <a:effectLst/>
                        <a:latin typeface="Arial" charset="0"/>
                        <a:ea typeface="宋体" pitchFamily="2" charset="-122"/>
                      </a:endParaRPr>
                    </a:p>
                  </a:txBody>
                  <a:tcPr marT="45664" marB="456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38927" name="Group 15">
            <a:extLst>
              <a:ext uri="{FF2B5EF4-FFF2-40B4-BE49-F238E27FC236}">
                <a16:creationId xmlns:a16="http://schemas.microsoft.com/office/drawing/2014/main" id="{34C8B0B6-9434-424F-BF61-C172F26FD73A}"/>
              </a:ext>
            </a:extLst>
          </p:cNvPr>
          <p:cNvGraphicFramePr>
            <a:graphicFrameLocks noGrp="1"/>
          </p:cNvGraphicFramePr>
          <p:nvPr/>
        </p:nvGraphicFramePr>
        <p:xfrm>
          <a:off x="2195513" y="1268413"/>
          <a:ext cx="6400800" cy="365125"/>
        </p:xfrm>
        <a:graphic>
          <a:graphicData uri="http://schemas.openxmlformats.org/drawingml/2006/table">
            <a:tbl>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31              26</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25        24</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23              19</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18                      0</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7131" name="Rectangle 27">
            <a:extLst>
              <a:ext uri="{FF2B5EF4-FFF2-40B4-BE49-F238E27FC236}">
                <a16:creationId xmlns:a16="http://schemas.microsoft.com/office/drawing/2014/main" id="{EF9DECF6-4612-4026-9D84-5AB04FD6F7D1}"/>
              </a:ext>
            </a:extLst>
          </p:cNvPr>
          <p:cNvSpPr>
            <a:spLocks noChangeArrowheads="1"/>
          </p:cNvSpPr>
          <p:nvPr/>
        </p:nvSpPr>
        <p:spPr bwMode="auto">
          <a:xfrm>
            <a:off x="323850" y="5492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FF"/>
                </a:solidFill>
                <a:latin typeface="宋体" panose="02010600030101010101" pitchFamily="2" charset="-122"/>
              </a:rPr>
              <a:t>单字长单地址指令：</a:t>
            </a:r>
            <a:r>
              <a:rPr lang="zh-CN" altLang="en-US" sz="1600" b="1">
                <a:latin typeface="宋体" panose="02010600030101010101" pitchFamily="2" charset="-122"/>
              </a:rPr>
              <a:t> </a:t>
            </a:r>
            <a:endParaRPr lang="zh-CN" altLang="en-US" sz="1600" b="1"/>
          </a:p>
        </p:txBody>
      </p:sp>
      <p:graphicFrame>
        <p:nvGraphicFramePr>
          <p:cNvPr id="38940" name="Group 28">
            <a:extLst>
              <a:ext uri="{FF2B5EF4-FFF2-40B4-BE49-F238E27FC236}">
                <a16:creationId xmlns:a16="http://schemas.microsoft.com/office/drawing/2014/main" id="{D282ED20-E165-4903-A466-FB78D1221CD6}"/>
              </a:ext>
            </a:extLst>
          </p:cNvPr>
          <p:cNvGraphicFramePr>
            <a:graphicFrameLocks noGrp="1"/>
          </p:cNvGraphicFramePr>
          <p:nvPr/>
        </p:nvGraphicFramePr>
        <p:xfrm>
          <a:off x="1476375" y="3357563"/>
          <a:ext cx="7200900" cy="517525"/>
        </p:xfrm>
        <a:graphic>
          <a:graphicData uri="http://schemas.openxmlformats.org/drawingml/2006/table">
            <a:tbl>
              <a:tblPr/>
              <a:tblGrid>
                <a:gridCol w="1600200">
                  <a:extLst>
                    <a:ext uri="{9D8B030D-6E8A-4147-A177-3AD203B41FA5}">
                      <a16:colId xmlns:a16="http://schemas.microsoft.com/office/drawing/2014/main" val="20000"/>
                    </a:ext>
                  </a:extLst>
                </a:gridCol>
                <a:gridCol w="1208088">
                  <a:extLst>
                    <a:ext uri="{9D8B030D-6E8A-4147-A177-3AD203B41FA5}">
                      <a16:colId xmlns:a16="http://schemas.microsoft.com/office/drawing/2014/main" val="20001"/>
                    </a:ext>
                  </a:extLst>
                </a:gridCol>
                <a:gridCol w="1366837">
                  <a:extLst>
                    <a:ext uri="{9D8B030D-6E8A-4147-A177-3AD203B41FA5}">
                      <a16:colId xmlns:a16="http://schemas.microsoft.com/office/drawing/2014/main" val="20002"/>
                    </a:ext>
                  </a:extLst>
                </a:gridCol>
                <a:gridCol w="1585913">
                  <a:extLst>
                    <a:ext uri="{9D8B030D-6E8A-4147-A177-3AD203B41FA5}">
                      <a16:colId xmlns:a16="http://schemas.microsoft.com/office/drawing/2014/main" val="20003"/>
                    </a:ext>
                  </a:extLst>
                </a:gridCol>
                <a:gridCol w="1439862">
                  <a:extLst>
                    <a:ext uri="{9D8B030D-6E8A-4147-A177-3AD203B41FA5}">
                      <a16:colId xmlns:a16="http://schemas.microsoft.com/office/drawing/2014/main" val="20004"/>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a:ln>
                            <a:noFill/>
                          </a:ln>
                          <a:solidFill>
                            <a:schemeClr val="tx1"/>
                          </a:solidFill>
                          <a:effectLst/>
                          <a:latin typeface="宋体" pitchFamily="2" charset="-122"/>
                          <a:ea typeface="宋体" pitchFamily="2" charset="-122"/>
                        </a:rPr>
                        <a:t>OP</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寻址方式</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源寄存器</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目的寄存器</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位移量</a:t>
                      </a:r>
                      <a:r>
                        <a:rPr kumimoji="0" lang="en-US" altLang="zh-CN" sz="2000" b="1" i="0" u="none" strike="noStrike" cap="none" normalizeH="0" baseline="0">
                          <a:ln>
                            <a:noFill/>
                          </a:ln>
                          <a:solidFill>
                            <a:schemeClr val="tx1"/>
                          </a:solidFill>
                          <a:effectLst/>
                          <a:latin typeface="宋体" pitchFamily="2" charset="-122"/>
                          <a:ea typeface="宋体" pitchFamily="2" charset="-122"/>
                        </a:rPr>
                        <a:t>D</a:t>
                      </a:r>
                      <a:endParaRPr kumimoji="0" lang="en-US" altLang="zh-CN" sz="2400" b="1" i="0" u="none" strike="noStrike" cap="none" normalizeH="0" baseline="0">
                        <a:ln>
                          <a:noFill/>
                        </a:ln>
                        <a:solidFill>
                          <a:schemeClr val="tx1"/>
                        </a:solidFill>
                        <a:effectLst/>
                        <a:latin typeface="Arial" charset="0"/>
                        <a:ea typeface="宋体" pitchFamily="2" charset="-122"/>
                      </a:endParaRPr>
                    </a:p>
                  </a:txBody>
                  <a:tcPr marT="45664" marB="456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38954" name="Group 42">
            <a:extLst>
              <a:ext uri="{FF2B5EF4-FFF2-40B4-BE49-F238E27FC236}">
                <a16:creationId xmlns:a16="http://schemas.microsoft.com/office/drawing/2014/main" id="{F372F8C9-3B5D-40C2-B450-C83AECD389B7}"/>
              </a:ext>
            </a:extLst>
          </p:cNvPr>
          <p:cNvGraphicFramePr>
            <a:graphicFrameLocks noGrp="1"/>
          </p:cNvGraphicFramePr>
          <p:nvPr/>
        </p:nvGraphicFramePr>
        <p:xfrm>
          <a:off x="1476375" y="2997200"/>
          <a:ext cx="7200900" cy="365125"/>
        </p:xfrm>
        <a:graphic>
          <a:graphicData uri="http://schemas.openxmlformats.org/drawingml/2006/table">
            <a:tbl>
              <a:tblPr/>
              <a:tblGrid>
                <a:gridCol w="1584325">
                  <a:extLst>
                    <a:ext uri="{9D8B030D-6E8A-4147-A177-3AD203B41FA5}">
                      <a16:colId xmlns:a16="http://schemas.microsoft.com/office/drawing/2014/main" val="20000"/>
                    </a:ext>
                  </a:extLst>
                </a:gridCol>
                <a:gridCol w="1223963">
                  <a:extLst>
                    <a:ext uri="{9D8B030D-6E8A-4147-A177-3AD203B41FA5}">
                      <a16:colId xmlns:a16="http://schemas.microsoft.com/office/drawing/2014/main" val="20001"/>
                    </a:ext>
                  </a:extLst>
                </a:gridCol>
                <a:gridCol w="1366837">
                  <a:extLst>
                    <a:ext uri="{9D8B030D-6E8A-4147-A177-3AD203B41FA5}">
                      <a16:colId xmlns:a16="http://schemas.microsoft.com/office/drawing/2014/main" val="20002"/>
                    </a:ext>
                  </a:extLst>
                </a:gridCol>
                <a:gridCol w="1566863">
                  <a:extLst>
                    <a:ext uri="{9D8B030D-6E8A-4147-A177-3AD203B41FA5}">
                      <a16:colId xmlns:a16="http://schemas.microsoft.com/office/drawing/2014/main" val="20003"/>
                    </a:ext>
                  </a:extLst>
                </a:gridCol>
                <a:gridCol w="1458912">
                  <a:extLst>
                    <a:ext uri="{9D8B030D-6E8A-4147-A177-3AD203B41FA5}">
                      <a16:colId xmlns:a16="http://schemas.microsoft.com/office/drawing/2014/main" val="20004"/>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31              26</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25        24</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23          19</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18            14</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13              0</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7160" name="Rectangle 207">
            <a:extLst>
              <a:ext uri="{FF2B5EF4-FFF2-40B4-BE49-F238E27FC236}">
                <a16:creationId xmlns:a16="http://schemas.microsoft.com/office/drawing/2014/main" id="{22FDF867-BDCC-4529-9899-3DAB0FD4EE11}"/>
              </a:ext>
            </a:extLst>
          </p:cNvPr>
          <p:cNvSpPr>
            <a:spLocks noChangeArrowheads="1"/>
          </p:cNvSpPr>
          <p:nvPr/>
        </p:nvSpPr>
        <p:spPr bwMode="auto">
          <a:xfrm>
            <a:off x="250825" y="4149725"/>
            <a:ext cx="88931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hlink"/>
                </a:solidFill>
                <a:latin typeface="宋体" panose="02010600030101010101" pitchFamily="2" charset="-122"/>
              </a:rPr>
              <a:t>（</a:t>
            </a:r>
            <a:r>
              <a:rPr lang="en-US" altLang="zh-CN" sz="2400" b="1">
                <a:solidFill>
                  <a:schemeClr val="hlink"/>
                </a:solidFill>
                <a:latin typeface="宋体" panose="02010600030101010101" pitchFamily="2" charset="-122"/>
              </a:rPr>
              <a:t>2</a:t>
            </a:r>
            <a:r>
              <a:rPr lang="zh-CN" altLang="en-US" sz="2400" b="1">
                <a:solidFill>
                  <a:schemeClr val="hlink"/>
                </a:solidFill>
                <a:latin typeface="宋体" panose="02010600030101010101" pitchFamily="2" charset="-122"/>
              </a:rPr>
              <a:t>）解</a:t>
            </a:r>
            <a:r>
              <a:rPr lang="zh-CN" altLang="en-US" sz="2400" b="1">
                <a:solidFill>
                  <a:schemeClr val="hlink"/>
                </a:solidFill>
                <a:latin typeface="宋体" panose="02010600030101010101" pitchFamily="2" charset="-122"/>
                <a:sym typeface="Wingdings" panose="05000000000000000000" pitchFamily="2" charset="2"/>
              </a:rPr>
              <a:t>：</a:t>
            </a:r>
            <a:r>
              <a:rPr lang="zh-CN" altLang="en-US" sz="2000" b="1">
                <a:latin typeface="宋体" panose="02010600030101010101" pitchFamily="2" charset="-122"/>
                <a:sym typeface="Wingdings" panose="05000000000000000000" pitchFamily="2" charset="2"/>
              </a:rPr>
              <a:t>可以增加其他寻址方式，寻址标志位扩充到</a:t>
            </a:r>
            <a:r>
              <a:rPr lang="en-US" altLang="zh-CN" sz="2000" b="1">
                <a:latin typeface="宋体" panose="02010600030101010101" pitchFamily="2" charset="-122"/>
                <a:sym typeface="Wingdings" panose="05000000000000000000" pitchFamily="2" charset="2"/>
              </a:rPr>
              <a:t>2</a:t>
            </a:r>
            <a:r>
              <a:rPr lang="zh-CN" altLang="en-US" sz="2000" b="1">
                <a:latin typeface="宋体" panose="02010600030101010101" pitchFamily="2" charset="-122"/>
                <a:sym typeface="Wingdings" panose="05000000000000000000" pitchFamily="2" charset="2"/>
              </a:rPr>
              <a:t>位以上，</a:t>
            </a:r>
          </a:p>
          <a:p>
            <a:pPr eaLnBrk="1" hangingPunct="1"/>
            <a:r>
              <a:rPr lang="zh-CN" altLang="en-US" sz="2000" b="1">
                <a:latin typeface="宋体" panose="02010600030101010101" pitchFamily="2" charset="-122"/>
                <a:sym typeface="Wingdings" panose="05000000000000000000" pitchFamily="2" charset="2"/>
              </a:rPr>
              <a:t>          位移量</a:t>
            </a:r>
            <a:r>
              <a:rPr lang="en-US" altLang="zh-CN" sz="2000" b="1">
                <a:latin typeface="宋体" panose="02010600030101010101" pitchFamily="2" charset="-122"/>
                <a:sym typeface="Wingdings" panose="05000000000000000000" pitchFamily="2" charset="2"/>
              </a:rPr>
              <a:t>D</a:t>
            </a:r>
            <a:r>
              <a:rPr lang="zh-CN" altLang="en-US" sz="2000" b="1">
                <a:latin typeface="宋体" panose="02010600030101010101" pitchFamily="2" charset="-122"/>
                <a:sym typeface="Wingdings" panose="05000000000000000000" pitchFamily="2" charset="2"/>
              </a:rPr>
              <a:t>在</a:t>
            </a:r>
            <a:r>
              <a:rPr lang="en-US" altLang="zh-CN" sz="2000" b="1">
                <a:latin typeface="宋体" panose="02010600030101010101" pitchFamily="2" charset="-122"/>
                <a:sym typeface="Wingdings" panose="05000000000000000000" pitchFamily="2" charset="2"/>
              </a:rPr>
              <a:t>14</a:t>
            </a:r>
            <a:r>
              <a:rPr lang="zh-CN" altLang="en-US" sz="2000" b="1">
                <a:latin typeface="宋体" panose="02010600030101010101" pitchFamily="2" charset="-122"/>
                <a:sym typeface="Wingdings" panose="05000000000000000000" pitchFamily="2" charset="2"/>
              </a:rPr>
              <a:t>位以下。原因如下：</a:t>
            </a:r>
          </a:p>
        </p:txBody>
      </p:sp>
      <p:sp>
        <p:nvSpPr>
          <p:cNvPr id="47161" name="Rectangle 72">
            <a:extLst>
              <a:ext uri="{FF2B5EF4-FFF2-40B4-BE49-F238E27FC236}">
                <a16:creationId xmlns:a16="http://schemas.microsoft.com/office/drawing/2014/main" id="{1DABC190-3EB1-4608-B52F-AA5B90BBE55B}"/>
              </a:ext>
            </a:extLst>
          </p:cNvPr>
          <p:cNvSpPr>
            <a:spLocks noChangeArrowheads="1"/>
          </p:cNvSpPr>
          <p:nvPr/>
        </p:nvSpPr>
        <p:spPr bwMode="auto">
          <a:xfrm>
            <a:off x="539750" y="5516563"/>
            <a:ext cx="8353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② 寄存器字长</a:t>
            </a:r>
            <a:r>
              <a:rPr lang="en-US" altLang="zh-CN" sz="2000" b="1">
                <a:latin typeface="宋体" panose="02010600030101010101" pitchFamily="2" charset="-122"/>
              </a:rPr>
              <a:t>32</a:t>
            </a:r>
            <a:r>
              <a:rPr lang="zh-CN" altLang="en-US" sz="2000" b="1">
                <a:latin typeface="宋体" panose="02010600030101010101" pitchFamily="2" charset="-122"/>
              </a:rPr>
              <a:t>位，可以寻址空间</a:t>
            </a:r>
            <a:r>
              <a:rPr lang="en-US" altLang="zh-CN" sz="2000" b="1">
                <a:solidFill>
                  <a:srgbClr val="0000FF"/>
                </a:solidFill>
                <a:latin typeface="宋体" panose="02010600030101010101" pitchFamily="2" charset="-122"/>
              </a:rPr>
              <a:t>2</a:t>
            </a:r>
            <a:r>
              <a:rPr lang="en-US" altLang="zh-CN" sz="2000" b="1" baseline="30000">
                <a:solidFill>
                  <a:srgbClr val="0000FF"/>
                </a:solidFill>
              </a:rPr>
              <a:t>32</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4G</a:t>
            </a:r>
            <a:r>
              <a:rPr lang="en-US" altLang="zh-CN" sz="2000" b="1">
                <a:latin typeface="宋体" panose="02010600030101010101" pitchFamily="2" charset="-122"/>
              </a:rPr>
              <a:t>B</a:t>
            </a:r>
            <a:r>
              <a:rPr lang="zh-CN" altLang="en-US" b="1">
                <a:latin typeface="宋体" panose="02010600030101010101" pitchFamily="2" charset="-122"/>
              </a:rPr>
              <a:t>；可以满足题目的要求 </a:t>
            </a:r>
          </a:p>
        </p:txBody>
      </p:sp>
      <p:sp>
        <p:nvSpPr>
          <p:cNvPr id="47162" name="Rectangle 58">
            <a:extLst>
              <a:ext uri="{FF2B5EF4-FFF2-40B4-BE49-F238E27FC236}">
                <a16:creationId xmlns:a16="http://schemas.microsoft.com/office/drawing/2014/main" id="{5BA98036-9A43-48CC-AC66-CA1922D827C6}"/>
              </a:ext>
            </a:extLst>
          </p:cNvPr>
          <p:cNvSpPr>
            <a:spLocks noChangeArrowheads="1"/>
          </p:cNvSpPr>
          <p:nvPr/>
        </p:nvSpPr>
        <p:spPr bwMode="auto">
          <a:xfrm>
            <a:off x="539750" y="5013325"/>
            <a:ext cx="8353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① 主存容量</a:t>
            </a:r>
            <a:r>
              <a:rPr lang="en-US" altLang="zh-CN" sz="2000" b="1">
                <a:latin typeface="宋体" panose="02010600030101010101" pitchFamily="2" charset="-122"/>
              </a:rPr>
              <a:t>1M</a:t>
            </a:r>
            <a:r>
              <a:rPr lang="zh-CN" altLang="en-US" sz="2000" b="1">
                <a:latin typeface="宋体" panose="02010600030101010101" pitchFamily="2" charset="-122"/>
              </a:rPr>
              <a:t>，要求寻址空间</a:t>
            </a:r>
            <a:r>
              <a:rPr lang="en-US" altLang="zh-CN" sz="2000" b="1">
                <a:solidFill>
                  <a:srgbClr val="0000FF"/>
                </a:solidFill>
                <a:latin typeface="宋体" panose="02010600030101010101" pitchFamily="2" charset="-122"/>
              </a:rPr>
              <a:t>2</a:t>
            </a:r>
            <a:r>
              <a:rPr lang="en-US" altLang="zh-CN" sz="2000" b="1" baseline="30000">
                <a:solidFill>
                  <a:srgbClr val="0000FF"/>
                </a:solidFill>
              </a:rPr>
              <a:t>20</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1M</a:t>
            </a:r>
            <a:r>
              <a:rPr lang="en-US" altLang="zh-CN" sz="2000" b="1">
                <a:latin typeface="宋体" panose="02010600030101010101" pitchFamily="2" charset="-122"/>
              </a:rPr>
              <a:t>B</a:t>
            </a:r>
            <a:r>
              <a:rPr lang="zh-CN" altLang="en-US" b="1">
                <a:latin typeface="宋体" panose="02010600030101010101" pitchFamily="2" charset="-122"/>
              </a:rPr>
              <a:t>。 </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2">
            <a:extLst>
              <a:ext uri="{FF2B5EF4-FFF2-40B4-BE49-F238E27FC236}">
                <a16:creationId xmlns:a16="http://schemas.microsoft.com/office/drawing/2014/main" id="{0093C9B4-5771-4DEC-BAC9-859987F90B93}"/>
              </a:ext>
            </a:extLst>
          </p:cNvPr>
          <p:cNvGrpSpPr>
            <a:grpSpLocks/>
          </p:cNvGrpSpPr>
          <p:nvPr/>
        </p:nvGrpSpPr>
        <p:grpSpPr bwMode="auto">
          <a:xfrm>
            <a:off x="611188" y="1341438"/>
            <a:ext cx="5472112" cy="1682750"/>
            <a:chOff x="0" y="0"/>
            <a:chExt cx="3447" cy="1060"/>
          </a:xfrm>
        </p:grpSpPr>
        <p:sp>
          <p:nvSpPr>
            <p:cNvPr id="48159" name="Text Box 3">
              <a:extLst>
                <a:ext uri="{FF2B5EF4-FFF2-40B4-BE49-F238E27FC236}">
                  <a16:creationId xmlns:a16="http://schemas.microsoft.com/office/drawing/2014/main" id="{44ACB5D9-3F39-4199-9A31-A9C3F531B36E}"/>
                </a:ext>
              </a:extLst>
            </p:cNvPr>
            <p:cNvSpPr txBox="1">
              <a:spLocks noChangeArrowheads="1"/>
            </p:cNvSpPr>
            <p:nvPr/>
          </p:nvSpPr>
          <p:spPr bwMode="auto">
            <a:xfrm>
              <a:off x="363" y="543"/>
              <a:ext cx="817" cy="258"/>
            </a:xfrm>
            <a:prstGeom prst="rect">
              <a:avLst/>
            </a:prstGeom>
            <a:solidFill>
              <a:srgbClr val="FF9900"/>
            </a:solidFill>
            <a:ln w="12700" cap="sq">
              <a:solidFill>
                <a:srgbClr val="003300"/>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003300"/>
                  </a:solidFill>
                  <a:ea typeface="楷体_GB2312" pitchFamily="49" charset="-122"/>
                </a:rPr>
                <a:t>寄存器号</a:t>
              </a:r>
            </a:p>
          </p:txBody>
        </p:sp>
        <p:sp>
          <p:nvSpPr>
            <p:cNvPr id="48160" name="Text Box 4">
              <a:extLst>
                <a:ext uri="{FF2B5EF4-FFF2-40B4-BE49-F238E27FC236}">
                  <a16:creationId xmlns:a16="http://schemas.microsoft.com/office/drawing/2014/main" id="{B31C5CAB-4A59-43A4-8925-49D7E9981BD5}"/>
                </a:ext>
              </a:extLst>
            </p:cNvPr>
            <p:cNvSpPr txBox="1">
              <a:spLocks noChangeArrowheads="1"/>
            </p:cNvSpPr>
            <p:nvPr/>
          </p:nvSpPr>
          <p:spPr bwMode="auto">
            <a:xfrm>
              <a:off x="499" y="317"/>
              <a:ext cx="6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003300"/>
                  </a:solidFill>
                  <a:ea typeface="楷体_GB2312" pitchFamily="49" charset="-122"/>
                </a:rPr>
                <a:t>指令</a:t>
              </a:r>
            </a:p>
          </p:txBody>
        </p:sp>
        <p:sp>
          <p:nvSpPr>
            <p:cNvPr id="48161" name="Rectangle 5">
              <a:extLst>
                <a:ext uri="{FF2B5EF4-FFF2-40B4-BE49-F238E27FC236}">
                  <a16:creationId xmlns:a16="http://schemas.microsoft.com/office/drawing/2014/main" id="{B0831351-FF9B-4655-8C5A-681546C2D1EB}"/>
                </a:ext>
              </a:extLst>
            </p:cNvPr>
            <p:cNvSpPr>
              <a:spLocks noChangeArrowheads="1"/>
            </p:cNvSpPr>
            <p:nvPr/>
          </p:nvSpPr>
          <p:spPr bwMode="auto">
            <a:xfrm>
              <a:off x="2178" y="226"/>
              <a:ext cx="590"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62" name="Rectangle 6">
              <a:extLst>
                <a:ext uri="{FF2B5EF4-FFF2-40B4-BE49-F238E27FC236}">
                  <a16:creationId xmlns:a16="http://schemas.microsoft.com/office/drawing/2014/main" id="{57AAE916-6DF7-4E75-8B71-C90E8DD44306}"/>
                </a:ext>
              </a:extLst>
            </p:cNvPr>
            <p:cNvSpPr>
              <a:spLocks noChangeArrowheads="1"/>
            </p:cNvSpPr>
            <p:nvPr/>
          </p:nvSpPr>
          <p:spPr bwMode="auto">
            <a:xfrm>
              <a:off x="2178" y="498"/>
              <a:ext cx="590"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63" name="Rectangle 7">
              <a:extLst>
                <a:ext uri="{FF2B5EF4-FFF2-40B4-BE49-F238E27FC236}">
                  <a16:creationId xmlns:a16="http://schemas.microsoft.com/office/drawing/2014/main" id="{5F6DC890-E56E-42C3-BF9D-B85F632C6B88}"/>
                </a:ext>
              </a:extLst>
            </p:cNvPr>
            <p:cNvSpPr>
              <a:spLocks noChangeArrowheads="1"/>
            </p:cNvSpPr>
            <p:nvPr/>
          </p:nvSpPr>
          <p:spPr bwMode="auto">
            <a:xfrm>
              <a:off x="2178" y="770"/>
              <a:ext cx="590"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64" name="Text Box 8">
              <a:extLst>
                <a:ext uri="{FF2B5EF4-FFF2-40B4-BE49-F238E27FC236}">
                  <a16:creationId xmlns:a16="http://schemas.microsoft.com/office/drawing/2014/main" id="{E895EA9E-39B2-4C61-B548-42A93760D571}"/>
                </a:ext>
              </a:extLst>
            </p:cNvPr>
            <p:cNvSpPr txBox="1">
              <a:spLocks noChangeArrowheads="1"/>
            </p:cNvSpPr>
            <p:nvPr/>
          </p:nvSpPr>
          <p:spPr bwMode="auto">
            <a:xfrm>
              <a:off x="2178" y="499"/>
              <a:ext cx="590" cy="231"/>
            </a:xfrm>
            <a:prstGeom prst="rect">
              <a:avLst/>
            </a:prstGeom>
            <a:solidFill>
              <a:srgbClr val="66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chemeClr val="bg1"/>
                  </a:solidFill>
                  <a:ea typeface="楷体_GB2312" pitchFamily="49" charset="-122"/>
                </a:rPr>
                <a:t>操作数</a:t>
              </a:r>
            </a:p>
          </p:txBody>
        </p:sp>
        <p:sp>
          <p:nvSpPr>
            <p:cNvPr id="48165" name="Line 9">
              <a:extLst>
                <a:ext uri="{FF2B5EF4-FFF2-40B4-BE49-F238E27FC236}">
                  <a16:creationId xmlns:a16="http://schemas.microsoft.com/office/drawing/2014/main" id="{3DBF6AB2-BD2A-4B71-8FFF-CE4C78AB3965}"/>
                </a:ext>
              </a:extLst>
            </p:cNvPr>
            <p:cNvSpPr>
              <a:spLocks noChangeShapeType="1"/>
            </p:cNvSpPr>
            <p:nvPr/>
          </p:nvSpPr>
          <p:spPr bwMode="auto">
            <a:xfrm>
              <a:off x="1180" y="679"/>
              <a:ext cx="953" cy="0"/>
            </a:xfrm>
            <a:prstGeom prst="line">
              <a:avLst/>
            </a:prstGeom>
            <a:noFill/>
            <a:ln w="28575" cap="sq">
              <a:solidFill>
                <a:srgbClr val="00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8166" name="Text Box 10">
              <a:extLst>
                <a:ext uri="{FF2B5EF4-FFF2-40B4-BE49-F238E27FC236}">
                  <a16:creationId xmlns:a16="http://schemas.microsoft.com/office/drawing/2014/main" id="{B5E7CE21-D22C-417A-939D-8F1BC488495F}"/>
                </a:ext>
              </a:extLst>
            </p:cNvPr>
            <p:cNvSpPr txBox="1">
              <a:spLocks noChangeArrowheads="1"/>
            </p:cNvSpPr>
            <p:nvPr/>
          </p:nvSpPr>
          <p:spPr bwMode="auto">
            <a:xfrm>
              <a:off x="3175" y="226"/>
              <a:ext cx="272" cy="834"/>
            </a:xfrm>
            <a:prstGeom prst="rect">
              <a:avLst/>
            </a:prstGeom>
            <a:noFill/>
            <a:ln w="12700" cap="sq">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CC0000"/>
                  </a:solidFill>
                  <a:ea typeface="楷体_GB2312" pitchFamily="49" charset="-122"/>
                </a:rPr>
                <a:t>寄存器堆</a:t>
              </a:r>
            </a:p>
          </p:txBody>
        </p:sp>
        <p:sp>
          <p:nvSpPr>
            <p:cNvPr id="48167" name="AutoShape 11">
              <a:extLst>
                <a:ext uri="{FF2B5EF4-FFF2-40B4-BE49-F238E27FC236}">
                  <a16:creationId xmlns:a16="http://schemas.microsoft.com/office/drawing/2014/main" id="{E8C71A6C-DDBF-465E-B8D5-8CDB2E32238F}"/>
                </a:ext>
              </a:extLst>
            </p:cNvPr>
            <p:cNvSpPr>
              <a:spLocks/>
            </p:cNvSpPr>
            <p:nvPr/>
          </p:nvSpPr>
          <p:spPr bwMode="auto">
            <a:xfrm>
              <a:off x="2949" y="226"/>
              <a:ext cx="136" cy="726"/>
            </a:xfrm>
            <a:prstGeom prst="rightBrace">
              <a:avLst>
                <a:gd name="adj1" fmla="val 44485"/>
                <a:gd name="adj2" fmla="val 50000"/>
              </a:avLst>
            </a:prstGeom>
            <a:noFill/>
            <a:ln w="28575" cap="sq">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948" name="Text Box 12">
              <a:extLst>
                <a:ext uri="{FF2B5EF4-FFF2-40B4-BE49-F238E27FC236}">
                  <a16:creationId xmlns:a16="http://schemas.microsoft.com/office/drawing/2014/main" id="{995D1101-0806-48A8-8AB1-97601B60F677}"/>
                </a:ext>
              </a:extLst>
            </p:cNvPr>
            <p:cNvSpPr txBox="1">
              <a:spLocks noChangeArrowheads="1"/>
            </p:cNvSpPr>
            <p:nvPr/>
          </p:nvSpPr>
          <p:spPr bwMode="auto">
            <a:xfrm>
              <a:off x="0" y="0"/>
              <a:ext cx="1724" cy="288"/>
            </a:xfrm>
            <a:prstGeom prst="rect">
              <a:avLst/>
            </a:prstGeom>
            <a:noFill/>
            <a:ln w="9525">
              <a:noFill/>
              <a:miter lim="800000"/>
              <a:headEnd/>
              <a:tailEnd/>
            </a:ln>
            <a:effectLst/>
          </p:spPr>
          <p:txBody>
            <a:bodyPr>
              <a:spAutoFit/>
            </a:bodyPr>
            <a:lstStyle/>
            <a:p>
              <a:pPr>
                <a:spcBef>
                  <a:spcPct val="50000"/>
                </a:spcBef>
                <a:defRPr/>
              </a:pPr>
              <a:r>
                <a:rPr lang="zh-CN" altLang="en-US" sz="2400" b="1">
                  <a:solidFill>
                    <a:srgbClr val="006600"/>
                  </a:solidFill>
                  <a:effectLst>
                    <a:outerShdw blurRad="38100" dist="38100" dir="2700000" algn="tl">
                      <a:srgbClr val="C0C0C0"/>
                    </a:outerShdw>
                  </a:effectLst>
                  <a:latin typeface="Arial" charset="0"/>
                  <a:ea typeface="楷体_GB2312" pitchFamily="49" charset="-122"/>
                </a:rPr>
                <a:t>寄存器寻址方式：</a:t>
              </a:r>
            </a:p>
          </p:txBody>
        </p:sp>
      </p:grpSp>
      <p:grpSp>
        <p:nvGrpSpPr>
          <p:cNvPr id="48131" name="Group 13">
            <a:extLst>
              <a:ext uri="{FF2B5EF4-FFF2-40B4-BE49-F238E27FC236}">
                <a16:creationId xmlns:a16="http://schemas.microsoft.com/office/drawing/2014/main" id="{B7DB725A-D326-4211-BE7C-1EFC99886E8B}"/>
              </a:ext>
            </a:extLst>
          </p:cNvPr>
          <p:cNvGrpSpPr>
            <a:grpSpLocks/>
          </p:cNvGrpSpPr>
          <p:nvPr/>
        </p:nvGrpSpPr>
        <p:grpSpPr bwMode="auto">
          <a:xfrm>
            <a:off x="755650" y="2924175"/>
            <a:ext cx="5975350" cy="3349625"/>
            <a:chOff x="0" y="0"/>
            <a:chExt cx="3764" cy="2110"/>
          </a:xfrm>
        </p:grpSpPr>
        <p:sp>
          <p:nvSpPr>
            <p:cNvPr id="48147" name="AutoShape 14">
              <a:extLst>
                <a:ext uri="{FF2B5EF4-FFF2-40B4-BE49-F238E27FC236}">
                  <a16:creationId xmlns:a16="http://schemas.microsoft.com/office/drawing/2014/main" id="{265CF1C8-99CB-4681-908F-20751CB48A6F}"/>
                </a:ext>
              </a:extLst>
            </p:cNvPr>
            <p:cNvSpPr>
              <a:spLocks/>
            </p:cNvSpPr>
            <p:nvPr/>
          </p:nvSpPr>
          <p:spPr bwMode="auto">
            <a:xfrm>
              <a:off x="1315" y="409"/>
              <a:ext cx="45" cy="816"/>
            </a:xfrm>
            <a:prstGeom prst="leftBrace">
              <a:avLst>
                <a:gd name="adj1" fmla="val 151111"/>
                <a:gd name="adj2" fmla="val 50000"/>
              </a:avLst>
            </a:prstGeom>
            <a:noFill/>
            <a:ln w="28575" cap="sq">
              <a:solidFill>
                <a:srgbClr val="00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8" name="Rectangle 15">
              <a:extLst>
                <a:ext uri="{FF2B5EF4-FFF2-40B4-BE49-F238E27FC236}">
                  <a16:creationId xmlns:a16="http://schemas.microsoft.com/office/drawing/2014/main" id="{1CD63FAD-8A31-47BF-A5F5-FF2EE10D7173}"/>
                </a:ext>
              </a:extLst>
            </p:cNvPr>
            <p:cNvSpPr>
              <a:spLocks noChangeArrowheads="1"/>
            </p:cNvSpPr>
            <p:nvPr/>
          </p:nvSpPr>
          <p:spPr bwMode="auto">
            <a:xfrm>
              <a:off x="1090" y="1643"/>
              <a:ext cx="768" cy="258"/>
            </a:xfrm>
            <a:prstGeom prst="rect">
              <a:avLst/>
            </a:prstGeom>
            <a:solidFill>
              <a:srgbClr val="FF9900"/>
            </a:solidFill>
            <a:ln w="12700" cap="sq">
              <a:solidFill>
                <a:srgbClr val="003300"/>
              </a:solidFill>
              <a:miter lim="800000"/>
              <a:headEnd/>
              <a:tailEnd/>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003300"/>
                  </a:solidFill>
                  <a:ea typeface="楷体_GB2312" pitchFamily="49" charset="-122"/>
                </a:rPr>
                <a:t>寄存器号</a:t>
              </a:r>
            </a:p>
          </p:txBody>
        </p:sp>
        <p:sp>
          <p:nvSpPr>
            <p:cNvPr id="48149" name="Text Box 16">
              <a:extLst>
                <a:ext uri="{FF2B5EF4-FFF2-40B4-BE49-F238E27FC236}">
                  <a16:creationId xmlns:a16="http://schemas.microsoft.com/office/drawing/2014/main" id="{E86A04E4-41E9-4D20-B64C-4F6357452205}"/>
                </a:ext>
              </a:extLst>
            </p:cNvPr>
            <p:cNvSpPr txBox="1">
              <a:spLocks noChangeArrowheads="1"/>
            </p:cNvSpPr>
            <p:nvPr/>
          </p:nvSpPr>
          <p:spPr bwMode="auto">
            <a:xfrm>
              <a:off x="1134" y="1860"/>
              <a:ext cx="6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003300"/>
                  </a:solidFill>
                  <a:ea typeface="楷体_GB2312" pitchFamily="49" charset="-122"/>
                </a:rPr>
                <a:t>指令</a:t>
              </a:r>
            </a:p>
          </p:txBody>
        </p:sp>
        <p:sp>
          <p:nvSpPr>
            <p:cNvPr id="48150" name="Rectangle 17">
              <a:extLst>
                <a:ext uri="{FF2B5EF4-FFF2-40B4-BE49-F238E27FC236}">
                  <a16:creationId xmlns:a16="http://schemas.microsoft.com/office/drawing/2014/main" id="{85B48845-F920-4508-945A-937EEA5859BE}"/>
                </a:ext>
              </a:extLst>
            </p:cNvPr>
            <p:cNvSpPr>
              <a:spLocks noChangeArrowheads="1"/>
            </p:cNvSpPr>
            <p:nvPr/>
          </p:nvSpPr>
          <p:spPr bwMode="auto">
            <a:xfrm>
              <a:off x="1632" y="454"/>
              <a:ext cx="1089"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51" name="Rectangle 18">
              <a:extLst>
                <a:ext uri="{FF2B5EF4-FFF2-40B4-BE49-F238E27FC236}">
                  <a16:creationId xmlns:a16="http://schemas.microsoft.com/office/drawing/2014/main" id="{86CAC848-D571-4BE4-A15D-52B36682F667}"/>
                </a:ext>
              </a:extLst>
            </p:cNvPr>
            <p:cNvSpPr>
              <a:spLocks noChangeArrowheads="1"/>
            </p:cNvSpPr>
            <p:nvPr/>
          </p:nvSpPr>
          <p:spPr bwMode="auto">
            <a:xfrm>
              <a:off x="1632" y="705"/>
              <a:ext cx="1087" cy="239"/>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a:ea typeface="楷体_GB2312" pitchFamily="49" charset="-122"/>
              </a:endParaRPr>
            </a:p>
          </p:txBody>
        </p:sp>
        <p:sp>
          <p:nvSpPr>
            <p:cNvPr id="48152" name="Rectangle 19">
              <a:extLst>
                <a:ext uri="{FF2B5EF4-FFF2-40B4-BE49-F238E27FC236}">
                  <a16:creationId xmlns:a16="http://schemas.microsoft.com/office/drawing/2014/main" id="{7441A52D-3ADA-4C07-860A-CC9903D96F5E}"/>
                </a:ext>
              </a:extLst>
            </p:cNvPr>
            <p:cNvSpPr>
              <a:spLocks noChangeArrowheads="1"/>
            </p:cNvSpPr>
            <p:nvPr/>
          </p:nvSpPr>
          <p:spPr bwMode="auto">
            <a:xfrm>
              <a:off x="1632" y="998"/>
              <a:ext cx="1089" cy="227"/>
            </a:xfrm>
            <a:prstGeom prst="rect">
              <a:avLst/>
            </a:prstGeom>
            <a:solidFill>
              <a:srgbClr val="6600CC"/>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6600CC"/>
              </a:extrusionClr>
              <a:contourClr>
                <a:srgbClr val="6600CC"/>
              </a:contourClr>
            </a:sp3d>
          </p:spPr>
          <p:txBody>
            <a:bodyPr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53" name="Text Box 20">
              <a:extLst>
                <a:ext uri="{FF2B5EF4-FFF2-40B4-BE49-F238E27FC236}">
                  <a16:creationId xmlns:a16="http://schemas.microsoft.com/office/drawing/2014/main" id="{B26EA9EC-B81A-4DDE-AAAB-EB074BBD382C}"/>
                </a:ext>
              </a:extLst>
            </p:cNvPr>
            <p:cNvSpPr txBox="1">
              <a:spLocks noChangeArrowheads="1"/>
            </p:cNvSpPr>
            <p:nvPr/>
          </p:nvSpPr>
          <p:spPr bwMode="auto">
            <a:xfrm>
              <a:off x="998" y="409"/>
              <a:ext cx="226" cy="834"/>
            </a:xfrm>
            <a:prstGeom prst="rect">
              <a:avLst/>
            </a:prstGeom>
            <a:noFill/>
            <a:ln w="12700" cap="sq">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18000" rIns="18000" anchor="ctr" anchorCtr="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solidFill>
                    <a:srgbClr val="CC0000"/>
                  </a:solidFill>
                  <a:ea typeface="楷体_GB2312" pitchFamily="49" charset="-122"/>
                </a:rPr>
                <a:t>寄存器堆</a:t>
              </a:r>
            </a:p>
          </p:txBody>
        </p:sp>
        <p:sp>
          <p:nvSpPr>
            <p:cNvPr id="48154" name="Text Box 21">
              <a:extLst>
                <a:ext uri="{FF2B5EF4-FFF2-40B4-BE49-F238E27FC236}">
                  <a16:creationId xmlns:a16="http://schemas.microsoft.com/office/drawing/2014/main" id="{A7B7D11C-691E-411B-87F2-9908CB1BC583}"/>
                </a:ext>
              </a:extLst>
            </p:cNvPr>
            <p:cNvSpPr txBox="1">
              <a:spLocks noChangeArrowheads="1"/>
            </p:cNvSpPr>
            <p:nvPr/>
          </p:nvSpPr>
          <p:spPr bwMode="auto">
            <a:xfrm>
              <a:off x="1633" y="726"/>
              <a:ext cx="1087" cy="231"/>
            </a:xfrm>
            <a:prstGeom prst="rect">
              <a:avLst/>
            </a:prstGeom>
            <a:solidFill>
              <a:srgbClr val="66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b="1">
                  <a:solidFill>
                    <a:schemeClr val="bg1"/>
                  </a:solidFill>
                  <a:ea typeface="楷体_GB2312" pitchFamily="49" charset="-122"/>
                </a:rPr>
                <a:t>EA</a:t>
              </a:r>
            </a:p>
          </p:txBody>
        </p:sp>
        <p:sp>
          <p:nvSpPr>
            <p:cNvPr id="48155" name="Line 22">
              <a:extLst>
                <a:ext uri="{FF2B5EF4-FFF2-40B4-BE49-F238E27FC236}">
                  <a16:creationId xmlns:a16="http://schemas.microsoft.com/office/drawing/2014/main" id="{395CF6AD-8737-4629-AF93-A746CDF7914E}"/>
                </a:ext>
              </a:extLst>
            </p:cNvPr>
            <p:cNvSpPr>
              <a:spLocks noChangeShapeType="1"/>
            </p:cNvSpPr>
            <p:nvPr/>
          </p:nvSpPr>
          <p:spPr bwMode="auto">
            <a:xfrm>
              <a:off x="2811" y="816"/>
              <a:ext cx="953" cy="0"/>
            </a:xfrm>
            <a:prstGeom prst="line">
              <a:avLst/>
            </a:prstGeom>
            <a:noFill/>
            <a:ln w="28575" cap="sq">
              <a:solidFill>
                <a:srgbClr val="00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8156" name="Line 23">
              <a:extLst>
                <a:ext uri="{FF2B5EF4-FFF2-40B4-BE49-F238E27FC236}">
                  <a16:creationId xmlns:a16="http://schemas.microsoft.com/office/drawing/2014/main" id="{8337BEAF-6293-4C9D-B224-6358DD4E933C}"/>
                </a:ext>
              </a:extLst>
            </p:cNvPr>
            <p:cNvSpPr>
              <a:spLocks noChangeShapeType="1"/>
            </p:cNvSpPr>
            <p:nvPr/>
          </p:nvSpPr>
          <p:spPr bwMode="auto">
            <a:xfrm flipV="1">
              <a:off x="1496" y="817"/>
              <a:ext cx="0" cy="862"/>
            </a:xfrm>
            <a:prstGeom prst="line">
              <a:avLst/>
            </a:prstGeom>
            <a:noFill/>
            <a:ln w="28575" cap="sq">
              <a:solidFill>
                <a:srgbClr val="0033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8157" name="Line 24">
              <a:extLst>
                <a:ext uri="{FF2B5EF4-FFF2-40B4-BE49-F238E27FC236}">
                  <a16:creationId xmlns:a16="http://schemas.microsoft.com/office/drawing/2014/main" id="{50ABD5D9-3ADF-4226-B6EB-CD63AC81EA07}"/>
                </a:ext>
              </a:extLst>
            </p:cNvPr>
            <p:cNvSpPr>
              <a:spLocks noChangeShapeType="1"/>
            </p:cNvSpPr>
            <p:nvPr/>
          </p:nvSpPr>
          <p:spPr bwMode="auto">
            <a:xfrm>
              <a:off x="1496" y="817"/>
              <a:ext cx="136" cy="0"/>
            </a:xfrm>
            <a:prstGeom prst="line">
              <a:avLst/>
            </a:prstGeom>
            <a:noFill/>
            <a:ln w="28575" cap="sq">
              <a:solidFill>
                <a:srgbClr val="0033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9961" name="Text Box 25">
              <a:extLst>
                <a:ext uri="{FF2B5EF4-FFF2-40B4-BE49-F238E27FC236}">
                  <a16:creationId xmlns:a16="http://schemas.microsoft.com/office/drawing/2014/main" id="{12A9493E-9E33-4F5D-A057-EB2FA1AC2B2F}"/>
                </a:ext>
              </a:extLst>
            </p:cNvPr>
            <p:cNvSpPr txBox="1">
              <a:spLocks noChangeArrowheads="1"/>
            </p:cNvSpPr>
            <p:nvPr/>
          </p:nvSpPr>
          <p:spPr bwMode="auto">
            <a:xfrm>
              <a:off x="0" y="0"/>
              <a:ext cx="2086" cy="288"/>
            </a:xfrm>
            <a:prstGeom prst="rect">
              <a:avLst/>
            </a:prstGeom>
            <a:noFill/>
            <a:ln w="9525">
              <a:noFill/>
              <a:miter lim="800000"/>
              <a:headEnd/>
              <a:tailEnd/>
            </a:ln>
            <a:effectLst/>
          </p:spPr>
          <p:txBody>
            <a:bodyPr>
              <a:spAutoFit/>
            </a:bodyPr>
            <a:lstStyle/>
            <a:p>
              <a:pPr>
                <a:spcBef>
                  <a:spcPct val="50000"/>
                </a:spcBef>
                <a:defRPr/>
              </a:pPr>
              <a:r>
                <a:rPr lang="zh-CN" altLang="en-US" sz="2400" b="1">
                  <a:solidFill>
                    <a:srgbClr val="006600"/>
                  </a:solidFill>
                  <a:effectLst>
                    <a:outerShdw blurRad="38100" dist="38100" dir="2700000" algn="tl">
                      <a:srgbClr val="C0C0C0"/>
                    </a:outerShdw>
                  </a:effectLst>
                  <a:latin typeface="Arial" charset="0"/>
                  <a:ea typeface="楷体_GB2312" pitchFamily="49" charset="-122"/>
                </a:rPr>
                <a:t>寄存器间接寻址方式：</a:t>
              </a:r>
            </a:p>
          </p:txBody>
        </p:sp>
      </p:grpSp>
      <p:grpSp>
        <p:nvGrpSpPr>
          <p:cNvPr id="48132" name="Group 26">
            <a:extLst>
              <a:ext uri="{FF2B5EF4-FFF2-40B4-BE49-F238E27FC236}">
                <a16:creationId xmlns:a16="http://schemas.microsoft.com/office/drawing/2014/main" id="{ABDB6D90-8687-459C-98B5-87DE1C98998C}"/>
              </a:ext>
            </a:extLst>
          </p:cNvPr>
          <p:cNvGrpSpPr>
            <a:grpSpLocks/>
          </p:cNvGrpSpPr>
          <p:nvPr/>
        </p:nvGrpSpPr>
        <p:grpSpPr bwMode="auto">
          <a:xfrm>
            <a:off x="6877050" y="1341438"/>
            <a:ext cx="1154113" cy="4752975"/>
            <a:chOff x="0" y="0"/>
            <a:chExt cx="727" cy="2994"/>
          </a:xfrm>
        </p:grpSpPr>
        <p:sp>
          <p:nvSpPr>
            <p:cNvPr id="48135" name="Rectangle 27">
              <a:extLst>
                <a:ext uri="{FF2B5EF4-FFF2-40B4-BE49-F238E27FC236}">
                  <a16:creationId xmlns:a16="http://schemas.microsoft.com/office/drawing/2014/main" id="{7DD585FB-90D1-4A36-AB6C-DB88415A403F}"/>
                </a:ext>
              </a:extLst>
            </p:cNvPr>
            <p:cNvSpPr>
              <a:spLocks noChangeArrowheads="1"/>
            </p:cNvSpPr>
            <p:nvPr/>
          </p:nvSpPr>
          <p:spPr bwMode="auto">
            <a:xfrm>
              <a:off x="0" y="317"/>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6" name="Rectangle 28">
              <a:extLst>
                <a:ext uri="{FF2B5EF4-FFF2-40B4-BE49-F238E27FC236}">
                  <a16:creationId xmlns:a16="http://schemas.microsoft.com/office/drawing/2014/main" id="{B8A01FE5-76C1-4247-BB1A-81BE29710F05}"/>
                </a:ext>
              </a:extLst>
            </p:cNvPr>
            <p:cNvSpPr>
              <a:spLocks noChangeArrowheads="1"/>
            </p:cNvSpPr>
            <p:nvPr/>
          </p:nvSpPr>
          <p:spPr bwMode="auto">
            <a:xfrm>
              <a:off x="0" y="589"/>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7" name="Rectangle 29">
              <a:extLst>
                <a:ext uri="{FF2B5EF4-FFF2-40B4-BE49-F238E27FC236}">
                  <a16:creationId xmlns:a16="http://schemas.microsoft.com/office/drawing/2014/main" id="{341561F7-0E80-4C1D-BBF0-42738DF6A0AE}"/>
                </a:ext>
              </a:extLst>
            </p:cNvPr>
            <p:cNvSpPr>
              <a:spLocks noChangeArrowheads="1"/>
            </p:cNvSpPr>
            <p:nvPr/>
          </p:nvSpPr>
          <p:spPr bwMode="auto">
            <a:xfrm>
              <a:off x="0" y="861"/>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8" name="Rectangle 30">
              <a:extLst>
                <a:ext uri="{FF2B5EF4-FFF2-40B4-BE49-F238E27FC236}">
                  <a16:creationId xmlns:a16="http://schemas.microsoft.com/office/drawing/2014/main" id="{95BD5F87-3EE7-457C-9619-0523A050E39D}"/>
                </a:ext>
              </a:extLst>
            </p:cNvPr>
            <p:cNvSpPr>
              <a:spLocks noChangeArrowheads="1"/>
            </p:cNvSpPr>
            <p:nvPr/>
          </p:nvSpPr>
          <p:spPr bwMode="auto">
            <a:xfrm>
              <a:off x="0" y="1134"/>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39" name="Rectangle 31">
              <a:extLst>
                <a:ext uri="{FF2B5EF4-FFF2-40B4-BE49-F238E27FC236}">
                  <a16:creationId xmlns:a16="http://schemas.microsoft.com/office/drawing/2014/main" id="{8AA058E5-B86A-4CD1-8BF3-FAC331DDBE24}"/>
                </a:ext>
              </a:extLst>
            </p:cNvPr>
            <p:cNvSpPr>
              <a:spLocks noChangeArrowheads="1"/>
            </p:cNvSpPr>
            <p:nvPr/>
          </p:nvSpPr>
          <p:spPr bwMode="auto">
            <a:xfrm>
              <a:off x="0" y="1406"/>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0" name="Rectangle 32">
              <a:extLst>
                <a:ext uri="{FF2B5EF4-FFF2-40B4-BE49-F238E27FC236}">
                  <a16:creationId xmlns:a16="http://schemas.microsoft.com/office/drawing/2014/main" id="{65D65B47-16E3-49C4-ACF1-FA5730908118}"/>
                </a:ext>
              </a:extLst>
            </p:cNvPr>
            <p:cNvSpPr>
              <a:spLocks noChangeArrowheads="1"/>
            </p:cNvSpPr>
            <p:nvPr/>
          </p:nvSpPr>
          <p:spPr bwMode="auto">
            <a:xfrm>
              <a:off x="0" y="1678"/>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1" name="Rectangle 33">
              <a:extLst>
                <a:ext uri="{FF2B5EF4-FFF2-40B4-BE49-F238E27FC236}">
                  <a16:creationId xmlns:a16="http://schemas.microsoft.com/office/drawing/2014/main" id="{AD0A80D7-BAA0-402B-868E-73B3A7DB57D5}"/>
                </a:ext>
              </a:extLst>
            </p:cNvPr>
            <p:cNvSpPr>
              <a:spLocks noChangeArrowheads="1"/>
            </p:cNvSpPr>
            <p:nvPr/>
          </p:nvSpPr>
          <p:spPr bwMode="auto">
            <a:xfrm>
              <a:off x="0" y="1950"/>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2" name="Rectangle 34">
              <a:extLst>
                <a:ext uri="{FF2B5EF4-FFF2-40B4-BE49-F238E27FC236}">
                  <a16:creationId xmlns:a16="http://schemas.microsoft.com/office/drawing/2014/main" id="{F3335084-77DA-4AE8-AF9A-A25364E77C17}"/>
                </a:ext>
              </a:extLst>
            </p:cNvPr>
            <p:cNvSpPr>
              <a:spLocks noChangeArrowheads="1"/>
            </p:cNvSpPr>
            <p:nvPr/>
          </p:nvSpPr>
          <p:spPr bwMode="auto">
            <a:xfrm>
              <a:off x="0" y="2223"/>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3" name="Text Box 35">
              <a:extLst>
                <a:ext uri="{FF2B5EF4-FFF2-40B4-BE49-F238E27FC236}">
                  <a16:creationId xmlns:a16="http://schemas.microsoft.com/office/drawing/2014/main" id="{9BE3651B-EF04-4DE0-B4B6-FAD4756665E0}"/>
                </a:ext>
              </a:extLst>
            </p:cNvPr>
            <p:cNvSpPr txBox="1">
              <a:spLocks noChangeArrowheads="1"/>
            </p:cNvSpPr>
            <p:nvPr/>
          </p:nvSpPr>
          <p:spPr bwMode="auto">
            <a:xfrm>
              <a:off x="0" y="1678"/>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b="1">
                  <a:solidFill>
                    <a:schemeClr val="bg1"/>
                  </a:solidFill>
                  <a:ea typeface="楷体_GB2312" pitchFamily="49" charset="-122"/>
                </a:rPr>
                <a:t>操作数</a:t>
              </a:r>
            </a:p>
          </p:txBody>
        </p:sp>
        <p:sp>
          <p:nvSpPr>
            <p:cNvPr id="48144" name="Rectangle 36">
              <a:extLst>
                <a:ext uri="{FF2B5EF4-FFF2-40B4-BE49-F238E27FC236}">
                  <a16:creationId xmlns:a16="http://schemas.microsoft.com/office/drawing/2014/main" id="{5AA85270-ACB2-40D7-9F71-5C7E961574B1}"/>
                </a:ext>
              </a:extLst>
            </p:cNvPr>
            <p:cNvSpPr>
              <a:spLocks noChangeArrowheads="1"/>
            </p:cNvSpPr>
            <p:nvPr/>
          </p:nvSpPr>
          <p:spPr bwMode="auto">
            <a:xfrm>
              <a:off x="0" y="2494"/>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5" name="Rectangle 37">
              <a:extLst>
                <a:ext uri="{FF2B5EF4-FFF2-40B4-BE49-F238E27FC236}">
                  <a16:creationId xmlns:a16="http://schemas.microsoft.com/office/drawing/2014/main" id="{EEFF4BFF-0700-472F-A25D-1480CD440419}"/>
                </a:ext>
              </a:extLst>
            </p:cNvPr>
            <p:cNvSpPr>
              <a:spLocks noChangeArrowheads="1"/>
            </p:cNvSpPr>
            <p:nvPr/>
          </p:nvSpPr>
          <p:spPr bwMode="auto">
            <a:xfrm>
              <a:off x="0" y="2767"/>
              <a:ext cx="590" cy="227"/>
            </a:xfrm>
            <a:prstGeom prst="rect">
              <a:avLst/>
            </a:prstGeom>
            <a:solidFill>
              <a:schemeClr val="folHlink"/>
            </a:solidFill>
            <a:ln w="9525">
              <a:miter lim="800000"/>
              <a:headEnd/>
              <a:tailEnd/>
            </a:ln>
            <a:scene3d>
              <a:camera prst="legacyPerspectiveTopRight"/>
              <a:lightRig rig="legacyFlat3" dir="b"/>
            </a:scene3d>
            <a:sp3d extrusionH="887400" prstMaterial="legacyMatte">
              <a:bevelT w="13500" h="13500" prst="angle"/>
              <a:bevelB w="13500" h="13500" prst="angle"/>
              <a:extrusionClr>
                <a:schemeClr val="folHlink"/>
              </a:extrusionClr>
              <a:contourClr>
                <a:schemeClr val="folHlink"/>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6" name="Text Box 38">
              <a:extLst>
                <a:ext uri="{FF2B5EF4-FFF2-40B4-BE49-F238E27FC236}">
                  <a16:creationId xmlns:a16="http://schemas.microsoft.com/office/drawing/2014/main" id="{E1F4AF98-8DAE-43B2-A6D8-D0A2DC47C03F}"/>
                </a:ext>
              </a:extLst>
            </p:cNvPr>
            <p:cNvSpPr txBox="1">
              <a:spLocks noChangeArrowheads="1"/>
            </p:cNvSpPr>
            <p:nvPr/>
          </p:nvSpPr>
          <p:spPr bwMode="auto">
            <a:xfrm>
              <a:off x="46" y="0"/>
              <a:ext cx="6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solidFill>
                    <a:srgbClr val="CC0000"/>
                  </a:solidFill>
                  <a:ea typeface="楷体_GB2312" pitchFamily="49" charset="-122"/>
                </a:rPr>
                <a:t>存储器</a:t>
              </a:r>
            </a:p>
          </p:txBody>
        </p:sp>
      </p:grpSp>
      <p:pic>
        <p:nvPicPr>
          <p:cNvPr id="48133" name="Picture 39" descr="back11">
            <a:hlinkClick r:id="rId2" action="ppaction://hlinksldjump"/>
            <a:extLst>
              <a:ext uri="{FF2B5EF4-FFF2-40B4-BE49-F238E27FC236}">
                <a16:creationId xmlns:a16="http://schemas.microsoft.com/office/drawing/2014/main" id="{59820352-9DBD-4CF8-A7D9-7F5B4E29C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6748463"/>
            <a:ext cx="4191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Rectangle 2">
            <a:extLst>
              <a:ext uri="{FF2B5EF4-FFF2-40B4-BE49-F238E27FC236}">
                <a16:creationId xmlns:a16="http://schemas.microsoft.com/office/drawing/2014/main" id="{B870FEA0-3358-46FE-8E5D-0E018BDE4130}"/>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solidFill>
                  <a:schemeClr val="bg1"/>
                </a:solidFill>
                <a:latin typeface="Times New Roman" panose="02020603050405020304" pitchFamily="18" charset="0"/>
                <a:cs typeface="Times New Roman" panose="02020603050405020304" pitchFamily="18" charset="0"/>
              </a:rPr>
              <a:t>第</a:t>
            </a:r>
            <a:r>
              <a:rPr lang="en-US" altLang="zh-CN" sz="4200" b="1">
                <a:solidFill>
                  <a:schemeClr val="bg1"/>
                </a:solidFill>
                <a:latin typeface="Times New Roman" panose="02020603050405020304" pitchFamily="18" charset="0"/>
                <a:cs typeface="Times New Roman" panose="02020603050405020304" pitchFamily="18" charset="0"/>
              </a:rPr>
              <a:t>4</a:t>
            </a:r>
            <a:r>
              <a:rPr lang="zh-CN" altLang="en-US" sz="4200" b="1">
                <a:solidFill>
                  <a:schemeClr val="bg1"/>
                </a:solidFill>
                <a:latin typeface="Times New Roman" panose="02020603050405020304" pitchFamily="18" charset="0"/>
                <a:cs typeface="Times New Roman" panose="02020603050405020304" pitchFamily="18" charset="0"/>
              </a:rPr>
              <a:t>章   </a:t>
            </a:r>
            <a:r>
              <a:rPr lang="zh-CN" altLang="en-US" sz="4200" b="1">
                <a:solidFill>
                  <a:schemeClr val="bg1"/>
                </a:solidFill>
                <a:latin typeface="宋体" panose="02010600030101010101" pitchFamily="2" charset="-122"/>
              </a:rPr>
              <a:t>习题讲解</a:t>
            </a:r>
            <a:endParaRPr lang="zh-CN" altLang="en-US" sz="42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3FA40253-9C45-458F-92B5-0F3B51CB5350}"/>
              </a:ext>
            </a:extLst>
          </p:cNvPr>
          <p:cNvSpPr>
            <a:spLocks noChangeArrowheads="1"/>
          </p:cNvSpPr>
          <p:nvPr/>
        </p:nvSpPr>
        <p:spPr bwMode="auto">
          <a:xfrm>
            <a:off x="250825" y="981075"/>
            <a:ext cx="8713788"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a:latin typeface="Times New Roman" panose="02020603050405020304" pitchFamily="18" charset="0"/>
              </a:rPr>
              <a:t>[</a:t>
            </a:r>
            <a:r>
              <a:rPr lang="zh-CN" altLang="en-US" sz="2400" b="1">
                <a:latin typeface="Times New Roman" panose="02020603050405020304" pitchFamily="18" charset="0"/>
              </a:rPr>
              <a:t>题</a:t>
            </a:r>
            <a:r>
              <a:rPr lang="en-US" altLang="zh-CN" sz="2400" b="1">
                <a:latin typeface="Times New Roman" panose="02020603050405020304" pitchFamily="18" charset="0"/>
              </a:rPr>
              <a:t>4-9]  CPU</a:t>
            </a:r>
            <a:r>
              <a:rPr lang="zh-CN" altLang="en-US" sz="2400" b="1">
                <a:latin typeface="Times New Roman" panose="02020603050405020304" pitchFamily="18" charset="0"/>
              </a:rPr>
              <a:t>中有</a:t>
            </a:r>
            <a:r>
              <a:rPr lang="en-US" altLang="zh-CN" sz="2400" b="1">
                <a:latin typeface="Times New Roman" panose="02020603050405020304" pitchFamily="18" charset="0"/>
              </a:rPr>
              <a:t>16</a:t>
            </a:r>
            <a:r>
              <a:rPr lang="zh-CN" altLang="en-US" sz="2400" b="1">
                <a:latin typeface="Times New Roman" panose="02020603050405020304" pitchFamily="18" charset="0"/>
              </a:rPr>
              <a:t>个</a:t>
            </a:r>
            <a:r>
              <a:rPr lang="en-US" altLang="zh-CN" sz="2400" b="1">
                <a:latin typeface="Times New Roman" panose="02020603050405020304" pitchFamily="18" charset="0"/>
              </a:rPr>
              <a:t>32</a:t>
            </a:r>
            <a:r>
              <a:rPr lang="zh-CN" altLang="en-US" sz="2400" b="1">
                <a:latin typeface="Times New Roman" panose="02020603050405020304" pitchFamily="18" charset="0"/>
              </a:rPr>
              <a:t>位通用寄存器，设计一种能容纳</a:t>
            </a:r>
            <a:r>
              <a:rPr lang="en-US" altLang="zh-CN" sz="2400" b="1">
                <a:latin typeface="Times New Roman" panose="02020603050405020304" pitchFamily="18" charset="0"/>
              </a:rPr>
              <a:t>64</a:t>
            </a:r>
            <a:r>
              <a:rPr lang="zh-CN" altLang="en-US" sz="2400" b="1">
                <a:latin typeface="Times New Roman" panose="02020603050405020304" pitchFamily="18" charset="0"/>
              </a:rPr>
              <a:t>种操作的指令系统。如果采用通用寄存器作</a:t>
            </a:r>
            <a:r>
              <a:rPr lang="zh-CN" altLang="en-US" sz="2400" b="1">
                <a:solidFill>
                  <a:srgbClr val="FF0000"/>
                </a:solidFill>
                <a:latin typeface="Times New Roman" panose="02020603050405020304" pitchFamily="18" charset="0"/>
              </a:rPr>
              <a:t>基址寄存器</a:t>
            </a:r>
            <a:r>
              <a:rPr lang="zh-CN" altLang="en-US" sz="2400" b="1">
                <a:latin typeface="Times New Roman" panose="02020603050405020304" pitchFamily="18" charset="0"/>
              </a:rPr>
              <a:t>，则</a:t>
            </a:r>
            <a:r>
              <a:rPr lang="en-US" altLang="zh-CN" sz="2400" b="1">
                <a:solidFill>
                  <a:srgbClr val="FF0000"/>
                </a:solidFill>
                <a:latin typeface="Times New Roman" panose="02020603050405020304" pitchFamily="18" charset="0"/>
              </a:rPr>
              <a:t>RS</a:t>
            </a:r>
            <a:r>
              <a:rPr lang="zh-CN" altLang="en-US" sz="2400" b="1">
                <a:solidFill>
                  <a:srgbClr val="FF0000"/>
                </a:solidFill>
                <a:latin typeface="Times New Roman" panose="02020603050405020304" pitchFamily="18" charset="0"/>
              </a:rPr>
              <a:t>型</a:t>
            </a:r>
            <a:r>
              <a:rPr lang="zh-CN" altLang="en-US" sz="2400" b="1">
                <a:latin typeface="Times New Roman" panose="02020603050405020304" pitchFamily="18" charset="0"/>
              </a:rPr>
              <a:t>指令的最大存储空间是多少？</a:t>
            </a:r>
          </a:p>
        </p:txBody>
      </p:sp>
      <p:sp>
        <p:nvSpPr>
          <p:cNvPr id="49155" name="Rectangle 2">
            <a:extLst>
              <a:ext uri="{FF2B5EF4-FFF2-40B4-BE49-F238E27FC236}">
                <a16:creationId xmlns:a16="http://schemas.microsoft.com/office/drawing/2014/main" id="{AF271601-AB2B-42E8-B44D-6609156BAC96}"/>
              </a:ext>
            </a:extLst>
          </p:cNvPr>
          <p:cNvSpPr>
            <a:spLocks noChangeArrowheads="1"/>
          </p:cNvSpPr>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200" b="1">
                <a:latin typeface="Times New Roman" panose="02020603050405020304" pitchFamily="18" charset="0"/>
                <a:cs typeface="Times New Roman" panose="02020603050405020304" pitchFamily="18" charset="0"/>
              </a:rPr>
              <a:t>第</a:t>
            </a:r>
            <a:r>
              <a:rPr lang="en-US" altLang="zh-CN" sz="4200" b="1">
                <a:latin typeface="Times New Roman" panose="02020603050405020304" pitchFamily="18" charset="0"/>
                <a:cs typeface="Times New Roman" panose="02020603050405020304" pitchFamily="18" charset="0"/>
              </a:rPr>
              <a:t>4</a:t>
            </a:r>
            <a:r>
              <a:rPr lang="zh-CN" altLang="en-US" sz="4200" b="1">
                <a:latin typeface="Times New Roman" panose="02020603050405020304" pitchFamily="18" charset="0"/>
                <a:cs typeface="Times New Roman" panose="02020603050405020304" pitchFamily="18" charset="0"/>
              </a:rPr>
              <a:t>章   </a:t>
            </a:r>
            <a:r>
              <a:rPr lang="zh-CN" altLang="en-US" sz="4200" b="1">
                <a:latin typeface="宋体" panose="02010600030101010101" pitchFamily="2" charset="-122"/>
              </a:rPr>
              <a:t>习题讲解</a:t>
            </a:r>
            <a:endParaRPr lang="zh-CN" altLang="en-US" sz="4200" b="1">
              <a:latin typeface="Times New Roman" panose="02020603050405020304" pitchFamily="18" charset="0"/>
              <a:cs typeface="Times New Roman" panose="02020603050405020304" pitchFamily="18" charset="0"/>
            </a:endParaRPr>
          </a:p>
        </p:txBody>
      </p:sp>
      <p:sp>
        <p:nvSpPr>
          <p:cNvPr id="49156" name="Rectangle 207">
            <a:extLst>
              <a:ext uri="{FF2B5EF4-FFF2-40B4-BE49-F238E27FC236}">
                <a16:creationId xmlns:a16="http://schemas.microsoft.com/office/drawing/2014/main" id="{78FBDA04-623F-419D-B409-19DA045D2EF9}"/>
              </a:ext>
            </a:extLst>
          </p:cNvPr>
          <p:cNvSpPr>
            <a:spLocks noChangeArrowheads="1"/>
          </p:cNvSpPr>
          <p:nvPr/>
        </p:nvSpPr>
        <p:spPr bwMode="auto">
          <a:xfrm>
            <a:off x="179388" y="27813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hlink"/>
                </a:solidFill>
                <a:latin typeface="宋体" panose="02010600030101010101" pitchFamily="2" charset="-122"/>
              </a:rPr>
              <a:t>解</a:t>
            </a:r>
            <a:r>
              <a:rPr lang="zh-CN" altLang="en-US" sz="2400" b="1">
                <a:solidFill>
                  <a:schemeClr val="hlink"/>
                </a:solidFill>
                <a:latin typeface="宋体" panose="02010600030101010101" pitchFamily="2" charset="-122"/>
                <a:sym typeface="Wingdings" panose="05000000000000000000" pitchFamily="2" charset="2"/>
              </a:rPr>
              <a:t>：</a:t>
            </a:r>
            <a:endParaRPr lang="zh-CN" altLang="en-US" sz="2800" b="1">
              <a:solidFill>
                <a:schemeClr val="hlink"/>
              </a:solidFill>
            </a:endParaRPr>
          </a:p>
        </p:txBody>
      </p:sp>
      <p:sp>
        <p:nvSpPr>
          <p:cNvPr id="49157" name="Rectangle 72">
            <a:extLst>
              <a:ext uri="{FF2B5EF4-FFF2-40B4-BE49-F238E27FC236}">
                <a16:creationId xmlns:a16="http://schemas.microsoft.com/office/drawing/2014/main" id="{A1458A51-A82F-4D5C-81F0-CF4D2BA84223}"/>
              </a:ext>
            </a:extLst>
          </p:cNvPr>
          <p:cNvSpPr>
            <a:spLocks noChangeArrowheads="1"/>
          </p:cNvSpPr>
          <p:nvPr/>
        </p:nvSpPr>
        <p:spPr bwMode="auto">
          <a:xfrm>
            <a:off x="250825" y="3429000"/>
            <a:ext cx="8353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① </a:t>
            </a:r>
            <a:r>
              <a:rPr lang="en-US" altLang="zh-CN" sz="2000" b="1">
                <a:latin typeface="宋体" panose="02010600030101010101" pitchFamily="2" charset="-122"/>
              </a:rPr>
              <a:t>64</a:t>
            </a:r>
            <a:r>
              <a:rPr lang="zh-CN" altLang="en-US" sz="2000" b="1">
                <a:latin typeface="宋体" panose="02010600030101010101" pitchFamily="2" charset="-122"/>
              </a:rPr>
              <a:t>种操作码，则字段</a:t>
            </a:r>
            <a:r>
              <a:rPr lang="en-US" altLang="zh-CN" sz="2000" b="1">
                <a:latin typeface="Times New Roman" panose="02020603050405020304" pitchFamily="18" charset="0"/>
              </a:rPr>
              <a:t>OP</a:t>
            </a:r>
            <a:r>
              <a:rPr lang="zh-CN" altLang="en-US" sz="2000" b="1">
                <a:latin typeface="Times New Roman" panose="02020603050405020304" pitchFamily="18" charset="0"/>
              </a:rPr>
              <a:t>必须有</a:t>
            </a:r>
            <a:r>
              <a:rPr lang="en-US" altLang="zh-CN" sz="2000" b="1">
                <a:solidFill>
                  <a:srgbClr val="0000FF"/>
                </a:solidFill>
                <a:latin typeface="宋体" panose="02010600030101010101" pitchFamily="2" charset="-122"/>
              </a:rPr>
              <a:t>6</a:t>
            </a:r>
            <a:r>
              <a:rPr lang="zh-CN" altLang="en-US" sz="2000" b="1">
                <a:latin typeface="Times New Roman" panose="02020603050405020304" pitchFamily="18" charset="0"/>
              </a:rPr>
              <a:t>位</a:t>
            </a:r>
            <a:r>
              <a:rPr lang="zh-CN" altLang="en-US" sz="2000" b="1">
                <a:latin typeface="宋体" panose="02010600030101010101" pitchFamily="2" charset="-122"/>
              </a:rPr>
              <a:t>，可以指定</a:t>
            </a:r>
            <a:r>
              <a:rPr lang="en-US" altLang="zh-CN" sz="2000" b="1">
                <a:solidFill>
                  <a:srgbClr val="0000FF"/>
                </a:solidFill>
                <a:latin typeface="宋体" panose="02010600030101010101" pitchFamily="2" charset="-122"/>
              </a:rPr>
              <a:t>2</a:t>
            </a:r>
            <a:r>
              <a:rPr lang="en-US" altLang="zh-CN" sz="2000" b="1" baseline="30000">
                <a:solidFill>
                  <a:srgbClr val="0000FF"/>
                </a:solidFill>
              </a:rPr>
              <a:t>6</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64</a:t>
            </a:r>
            <a:r>
              <a:rPr lang="zh-CN" altLang="en-US" sz="2000" b="1">
                <a:latin typeface="宋体" panose="02010600030101010101" pitchFamily="2" charset="-122"/>
              </a:rPr>
              <a:t>条指令</a:t>
            </a:r>
            <a:r>
              <a:rPr lang="zh-CN" altLang="en-US" b="1">
                <a:latin typeface="宋体" panose="02010600030101010101" pitchFamily="2" charset="-122"/>
              </a:rPr>
              <a:t>。 </a:t>
            </a:r>
          </a:p>
        </p:txBody>
      </p:sp>
      <p:sp>
        <p:nvSpPr>
          <p:cNvPr id="49158" name="Rectangle 6">
            <a:extLst>
              <a:ext uri="{FF2B5EF4-FFF2-40B4-BE49-F238E27FC236}">
                <a16:creationId xmlns:a16="http://schemas.microsoft.com/office/drawing/2014/main" id="{0A9F14CD-FA62-4E5D-AEA9-9DD75843D42A}"/>
              </a:ext>
            </a:extLst>
          </p:cNvPr>
          <p:cNvSpPr>
            <a:spLocks noChangeArrowheads="1"/>
          </p:cNvSpPr>
          <p:nvPr/>
        </p:nvSpPr>
        <p:spPr bwMode="auto">
          <a:xfrm>
            <a:off x="395288" y="3933825"/>
            <a:ext cx="8748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 ② </a:t>
            </a:r>
            <a:r>
              <a:rPr lang="en-US" altLang="zh-CN" sz="2000" b="1">
                <a:latin typeface="宋体" panose="02010600030101010101" pitchFamily="2" charset="-122"/>
              </a:rPr>
              <a:t>16</a:t>
            </a:r>
            <a:r>
              <a:rPr lang="zh-CN" altLang="en-US" sz="2000" b="1">
                <a:latin typeface="宋体" panose="02010600030101010101" pitchFamily="2" charset="-122"/>
              </a:rPr>
              <a:t>个通用寄存器，则寄存器标志</a:t>
            </a:r>
            <a:r>
              <a:rPr lang="zh-CN" altLang="en-US" sz="2000" b="1">
                <a:latin typeface="Times New Roman" panose="02020603050405020304" pitchFamily="18" charset="0"/>
              </a:rPr>
              <a:t>必须有</a:t>
            </a:r>
            <a:r>
              <a:rPr lang="en-US" altLang="zh-CN" sz="2000" b="1">
                <a:solidFill>
                  <a:srgbClr val="0000FF"/>
                </a:solidFill>
                <a:latin typeface="宋体" panose="02010600030101010101" pitchFamily="2" charset="-122"/>
              </a:rPr>
              <a:t>4</a:t>
            </a:r>
            <a:r>
              <a:rPr lang="zh-CN" altLang="en-US" sz="2000" b="1">
                <a:latin typeface="Times New Roman" panose="02020603050405020304" pitchFamily="18" charset="0"/>
              </a:rPr>
              <a:t>位</a:t>
            </a:r>
            <a:r>
              <a:rPr lang="zh-CN" altLang="en-US" sz="2000" b="1">
                <a:latin typeface="宋体" panose="02010600030101010101" pitchFamily="2" charset="-122"/>
              </a:rPr>
              <a:t>，可以指定</a:t>
            </a:r>
            <a:r>
              <a:rPr lang="en-US" altLang="zh-CN" sz="2000" b="1">
                <a:solidFill>
                  <a:srgbClr val="0000FF"/>
                </a:solidFill>
                <a:latin typeface="宋体" panose="02010600030101010101" pitchFamily="2" charset="-122"/>
              </a:rPr>
              <a:t>2</a:t>
            </a:r>
            <a:r>
              <a:rPr lang="en-US" altLang="zh-CN" sz="2000" b="1" baseline="30000">
                <a:solidFill>
                  <a:srgbClr val="0000FF"/>
                </a:solidFill>
              </a:rPr>
              <a:t>4</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16</a:t>
            </a:r>
            <a:r>
              <a:rPr lang="zh-CN" altLang="en-US" sz="2000" b="1">
                <a:latin typeface="宋体" panose="02010600030101010101" pitchFamily="2" charset="-122"/>
              </a:rPr>
              <a:t>个寄存器</a:t>
            </a:r>
            <a:r>
              <a:rPr lang="zh-CN" altLang="en-US" b="1">
                <a:latin typeface="宋体" panose="02010600030101010101" pitchFamily="2" charset="-122"/>
              </a:rPr>
              <a:t>。 </a:t>
            </a:r>
          </a:p>
        </p:txBody>
      </p:sp>
      <p:sp>
        <p:nvSpPr>
          <p:cNvPr id="49159" name="Rectangle 7">
            <a:extLst>
              <a:ext uri="{FF2B5EF4-FFF2-40B4-BE49-F238E27FC236}">
                <a16:creationId xmlns:a16="http://schemas.microsoft.com/office/drawing/2014/main" id="{A6DCD987-D788-4CC4-9D3B-065B50991FC0}"/>
              </a:ext>
            </a:extLst>
          </p:cNvPr>
          <p:cNvSpPr>
            <a:spLocks noChangeArrowheads="1"/>
          </p:cNvSpPr>
          <p:nvPr/>
        </p:nvSpPr>
        <p:spPr bwMode="auto">
          <a:xfrm>
            <a:off x="179388" y="4437063"/>
            <a:ext cx="8748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③</a:t>
            </a:r>
            <a:r>
              <a:rPr lang="zh-CN" altLang="en-US" sz="2400" b="1">
                <a:latin typeface="宋体" panose="02010600030101010101" pitchFamily="2" charset="-122"/>
              </a:rPr>
              <a:t> </a:t>
            </a:r>
            <a:r>
              <a:rPr lang="zh-CN" altLang="en-US" sz="2000" b="1">
                <a:latin typeface="宋体" panose="02010600030101010101" pitchFamily="2" charset="-122"/>
              </a:rPr>
              <a:t>题目要求</a:t>
            </a:r>
            <a:r>
              <a:rPr lang="zh-CN" altLang="en-US" sz="2000" b="1">
                <a:solidFill>
                  <a:srgbClr val="FF0000"/>
                </a:solidFill>
                <a:latin typeface="宋体" panose="02010600030101010101" pitchFamily="2" charset="-122"/>
              </a:rPr>
              <a:t>基址寻址</a:t>
            </a:r>
            <a:r>
              <a:rPr lang="zh-CN" altLang="en-US" sz="2000" b="1">
                <a:latin typeface="宋体" panose="02010600030101010101" pitchFamily="2" charset="-122"/>
              </a:rPr>
              <a:t>，而且是</a:t>
            </a:r>
            <a:r>
              <a:rPr lang="en-US" altLang="zh-CN" sz="2000" b="1">
                <a:latin typeface="宋体" panose="02010600030101010101" pitchFamily="2" charset="-122"/>
              </a:rPr>
              <a:t>RS</a:t>
            </a:r>
            <a:r>
              <a:rPr lang="zh-CN" altLang="en-US" sz="2000" b="1">
                <a:latin typeface="宋体" panose="02010600030101010101" pitchFamily="2" charset="-122"/>
              </a:rPr>
              <a:t>型指令，所以肯定是</a:t>
            </a:r>
            <a:r>
              <a:rPr lang="zh-CN" altLang="en-US" sz="2000" b="1">
                <a:solidFill>
                  <a:srgbClr val="FF0000"/>
                </a:solidFill>
                <a:latin typeface="宋体" panose="02010600030101010101" pitchFamily="2" charset="-122"/>
              </a:rPr>
              <a:t>单字长二地址指令</a:t>
            </a:r>
            <a:endParaRPr lang="zh-CN" altLang="en-US" b="1">
              <a:solidFill>
                <a:srgbClr val="FF0000"/>
              </a:solidFill>
              <a:latin typeface="宋体" panose="02010600030101010101" pitchFamily="2"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1">
            <a:extLst>
              <a:ext uri="{FF2B5EF4-FFF2-40B4-BE49-F238E27FC236}">
                <a16:creationId xmlns:a16="http://schemas.microsoft.com/office/drawing/2014/main" id="{A19F8272-4A09-418F-8B8D-93D299C2FD7E}"/>
              </a:ext>
            </a:extLst>
          </p:cNvPr>
          <p:cNvSpPr>
            <a:spLocks noChangeArrowheads="1"/>
          </p:cNvSpPr>
          <p:nvPr/>
        </p:nvSpPr>
        <p:spPr bwMode="auto">
          <a:xfrm>
            <a:off x="323850" y="5492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FF"/>
                </a:solidFill>
                <a:latin typeface="宋体" panose="02010600030101010101" pitchFamily="2" charset="-122"/>
              </a:rPr>
              <a:t>单字长二地址指令：</a:t>
            </a:r>
            <a:r>
              <a:rPr lang="zh-CN" altLang="en-US" sz="1600" b="1">
                <a:latin typeface="宋体" panose="02010600030101010101" pitchFamily="2" charset="-122"/>
              </a:rPr>
              <a:t> </a:t>
            </a:r>
            <a:endParaRPr lang="zh-CN" altLang="en-US" sz="1600" b="1"/>
          </a:p>
        </p:txBody>
      </p:sp>
      <p:sp>
        <p:nvSpPr>
          <p:cNvPr id="3076" name="Rectangle 72">
            <a:extLst>
              <a:ext uri="{FF2B5EF4-FFF2-40B4-BE49-F238E27FC236}">
                <a16:creationId xmlns:a16="http://schemas.microsoft.com/office/drawing/2014/main" id="{F94C7ACB-55FE-4321-BFE2-9C1C23374882}"/>
              </a:ext>
            </a:extLst>
          </p:cNvPr>
          <p:cNvSpPr>
            <a:spLocks noChangeArrowheads="1"/>
          </p:cNvSpPr>
          <p:nvPr/>
        </p:nvSpPr>
        <p:spPr bwMode="auto">
          <a:xfrm>
            <a:off x="395288" y="2205038"/>
            <a:ext cx="8353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① 寄存器字长</a:t>
            </a:r>
            <a:r>
              <a:rPr lang="en-US" altLang="zh-CN" sz="2000" b="1">
                <a:latin typeface="宋体" panose="02010600030101010101" pitchFamily="2" charset="-122"/>
              </a:rPr>
              <a:t>32</a:t>
            </a:r>
            <a:r>
              <a:rPr lang="zh-CN" altLang="en-US" sz="2000" b="1">
                <a:latin typeface="宋体" panose="02010600030101010101" pitchFamily="2" charset="-122"/>
              </a:rPr>
              <a:t>位，可以寻址空间</a:t>
            </a:r>
            <a:r>
              <a:rPr lang="en-US" altLang="zh-CN" sz="2000" b="1">
                <a:solidFill>
                  <a:srgbClr val="0000FF"/>
                </a:solidFill>
                <a:latin typeface="宋体" panose="02010600030101010101" pitchFamily="2" charset="-122"/>
              </a:rPr>
              <a:t>2</a:t>
            </a:r>
            <a:r>
              <a:rPr lang="en-US" altLang="zh-CN" sz="2000" b="1" baseline="30000">
                <a:solidFill>
                  <a:srgbClr val="0000FF"/>
                </a:solidFill>
              </a:rPr>
              <a:t>32</a:t>
            </a:r>
            <a:r>
              <a:rPr lang="en-US" altLang="zh-CN" sz="2000" b="1">
                <a:latin typeface="宋体" panose="02010600030101010101" pitchFamily="2" charset="-122"/>
              </a:rPr>
              <a:t>B</a:t>
            </a:r>
            <a:r>
              <a:rPr lang="zh-CN" altLang="en-US" b="1">
                <a:latin typeface="宋体" panose="02010600030101010101" pitchFamily="2" charset="-122"/>
              </a:rPr>
              <a:t>；</a:t>
            </a:r>
          </a:p>
        </p:txBody>
      </p:sp>
      <p:sp>
        <p:nvSpPr>
          <p:cNvPr id="3077" name="Rectangle 4">
            <a:extLst>
              <a:ext uri="{FF2B5EF4-FFF2-40B4-BE49-F238E27FC236}">
                <a16:creationId xmlns:a16="http://schemas.microsoft.com/office/drawing/2014/main" id="{3138AFD1-B27C-46E8-905E-00259B27B11B}"/>
              </a:ext>
            </a:extLst>
          </p:cNvPr>
          <p:cNvSpPr>
            <a:spLocks noChangeArrowheads="1"/>
          </p:cNvSpPr>
          <p:nvPr/>
        </p:nvSpPr>
        <p:spPr bwMode="auto">
          <a:xfrm>
            <a:off x="468313" y="3068638"/>
            <a:ext cx="8353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③ 所以最大寻址空间</a:t>
            </a:r>
            <a:r>
              <a:rPr lang="en-US" altLang="zh-CN" sz="2000" b="1">
                <a:solidFill>
                  <a:srgbClr val="0000FF"/>
                </a:solidFill>
                <a:latin typeface="宋体" panose="02010600030101010101" pitchFamily="2" charset="-122"/>
              </a:rPr>
              <a:t>2</a:t>
            </a:r>
            <a:r>
              <a:rPr lang="en-US" altLang="zh-CN" sz="2000" b="1" baseline="30000">
                <a:solidFill>
                  <a:srgbClr val="0000FF"/>
                </a:solidFill>
              </a:rPr>
              <a:t>32</a:t>
            </a:r>
            <a:r>
              <a:rPr lang="en-US" altLang="zh-CN" b="1">
                <a:solidFill>
                  <a:srgbClr val="0000FF"/>
                </a:solidFill>
              </a:rPr>
              <a:t>+</a:t>
            </a:r>
            <a:r>
              <a:rPr lang="en-US" altLang="zh-CN" sz="2000" b="1">
                <a:solidFill>
                  <a:srgbClr val="0000FF"/>
                </a:solidFill>
                <a:latin typeface="宋体" panose="02010600030101010101" pitchFamily="2" charset="-122"/>
              </a:rPr>
              <a:t>2</a:t>
            </a:r>
            <a:r>
              <a:rPr lang="en-US" altLang="zh-CN" sz="2000" b="1" baseline="30000">
                <a:solidFill>
                  <a:srgbClr val="0000FF"/>
                </a:solidFill>
              </a:rPr>
              <a:t>18</a:t>
            </a:r>
            <a:r>
              <a:rPr lang="zh-CN" altLang="en-US" sz="2000" b="1">
                <a:solidFill>
                  <a:srgbClr val="0000FF"/>
                </a:solidFill>
                <a:latin typeface="宋体" panose="02010600030101010101" pitchFamily="2" charset="-122"/>
              </a:rPr>
              <a:t>＝</a:t>
            </a:r>
            <a:r>
              <a:rPr lang="en-US" altLang="zh-CN" sz="2000" b="1">
                <a:solidFill>
                  <a:srgbClr val="0000FF"/>
                </a:solidFill>
                <a:latin typeface="宋体" panose="02010600030101010101" pitchFamily="2" charset="-122"/>
              </a:rPr>
              <a:t>4G+256K</a:t>
            </a:r>
            <a:r>
              <a:rPr lang="en-US" altLang="zh-CN" sz="2000" b="1">
                <a:latin typeface="宋体" panose="02010600030101010101" pitchFamily="2" charset="-122"/>
              </a:rPr>
              <a:t>B</a:t>
            </a:r>
            <a:r>
              <a:rPr lang="zh-CN" altLang="en-US" b="1">
                <a:latin typeface="宋体" panose="02010600030101010101" pitchFamily="2" charset="-122"/>
              </a:rPr>
              <a:t>。 </a:t>
            </a:r>
          </a:p>
        </p:txBody>
      </p:sp>
      <p:graphicFrame>
        <p:nvGraphicFramePr>
          <p:cNvPr id="41989" name="Group 5">
            <a:extLst>
              <a:ext uri="{FF2B5EF4-FFF2-40B4-BE49-F238E27FC236}">
                <a16:creationId xmlns:a16="http://schemas.microsoft.com/office/drawing/2014/main" id="{7F1066C7-0025-4FFB-9299-A523B3C7A675}"/>
              </a:ext>
            </a:extLst>
          </p:cNvPr>
          <p:cNvGraphicFramePr>
            <a:graphicFrameLocks noGrp="1"/>
          </p:cNvGraphicFramePr>
          <p:nvPr/>
        </p:nvGraphicFramePr>
        <p:xfrm>
          <a:off x="1116013" y="1441450"/>
          <a:ext cx="6400800" cy="517525"/>
        </p:xfrm>
        <a:graphic>
          <a:graphicData uri="http://schemas.openxmlformats.org/drawingml/2006/table">
            <a:tbl>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5175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OP</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源寄存器</a:t>
                      </a:r>
                      <a:r>
                        <a:rPr kumimoji="0" lang="zh-CN" altLang="en-US"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目的寄存器</a:t>
                      </a:r>
                      <a:r>
                        <a:rPr kumimoji="0" lang="zh-CN" altLang="en-US" sz="24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000" b="1" i="0" u="none" strike="noStrike" cap="none" normalizeH="0" baseline="0">
                          <a:ln>
                            <a:noFill/>
                          </a:ln>
                          <a:solidFill>
                            <a:schemeClr val="tx1"/>
                          </a:solidFill>
                          <a:effectLst/>
                          <a:latin typeface="宋体" pitchFamily="2" charset="-122"/>
                          <a:ea typeface="宋体" pitchFamily="2" charset="-122"/>
                        </a:rPr>
                        <a:t>位移量</a:t>
                      </a:r>
                      <a:r>
                        <a:rPr kumimoji="0" lang="en-US" altLang="zh-CN" sz="2000" b="1" i="0" u="none" strike="noStrike" cap="none" normalizeH="0" baseline="0">
                          <a:ln>
                            <a:noFill/>
                          </a:ln>
                          <a:solidFill>
                            <a:schemeClr val="tx1"/>
                          </a:solidFill>
                          <a:effectLst/>
                          <a:latin typeface="宋体" pitchFamily="2" charset="-122"/>
                          <a:ea typeface="宋体" pitchFamily="2" charset="-122"/>
                        </a:rPr>
                        <a:t>D</a:t>
                      </a:r>
                      <a:endParaRPr kumimoji="0" lang="en-US" altLang="zh-CN" sz="2400" b="1" i="0" u="none" strike="noStrike" cap="none" normalizeH="0" baseline="0">
                        <a:ln>
                          <a:noFill/>
                        </a:ln>
                        <a:solidFill>
                          <a:schemeClr val="tx1"/>
                        </a:solidFill>
                        <a:effectLst/>
                        <a:latin typeface="Arial" charset="0"/>
                        <a:ea typeface="宋体" pitchFamily="2" charset="-122"/>
                      </a:endParaRPr>
                    </a:p>
                  </a:txBody>
                  <a:tcPr marT="45664" marB="456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42001" name="Group 17">
            <a:extLst>
              <a:ext uri="{FF2B5EF4-FFF2-40B4-BE49-F238E27FC236}">
                <a16:creationId xmlns:a16="http://schemas.microsoft.com/office/drawing/2014/main" id="{8E834CF6-6544-4C1D-8BA9-1D12D87E3B7B}"/>
              </a:ext>
            </a:extLst>
          </p:cNvPr>
          <p:cNvGraphicFramePr>
            <a:graphicFrameLocks noGrp="1"/>
          </p:cNvGraphicFramePr>
          <p:nvPr/>
        </p:nvGraphicFramePr>
        <p:xfrm>
          <a:off x="1116013" y="1052513"/>
          <a:ext cx="6400800" cy="365125"/>
        </p:xfrm>
        <a:graphic>
          <a:graphicData uri="http://schemas.openxmlformats.org/drawingml/2006/table">
            <a:tbl>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31              26</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25        22</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21              18</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17                      0</a:t>
                      </a:r>
                    </a:p>
                  </a:txBody>
                  <a:tcPr marT="45641" marB="45641" horzOverflow="overflow">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3074" name="Object 29">
            <a:extLst>
              <a:ext uri="{FF2B5EF4-FFF2-40B4-BE49-F238E27FC236}">
                <a16:creationId xmlns:a16="http://schemas.microsoft.com/office/drawing/2014/main" id="{D4D40094-91DF-4687-BFB1-CDD72CA91BCF}"/>
              </a:ext>
            </a:extLst>
          </p:cNvPr>
          <p:cNvGraphicFramePr>
            <a:graphicFrameLocks noChangeAspect="1"/>
          </p:cNvGraphicFramePr>
          <p:nvPr/>
        </p:nvGraphicFramePr>
        <p:xfrm>
          <a:off x="900113" y="3789363"/>
          <a:ext cx="6391275" cy="2506662"/>
        </p:xfrm>
        <a:graphic>
          <a:graphicData uri="http://schemas.openxmlformats.org/presentationml/2006/ole">
            <mc:AlternateContent xmlns:mc="http://schemas.openxmlformats.org/markup-compatibility/2006">
              <mc:Choice xmlns:v="urn:schemas-microsoft-com:vml" Requires="v">
                <p:oleObj r:id="rId2" imgW="4665960" imgH="1830240" progId="Visio.Drawing.11">
                  <p:embed/>
                </p:oleObj>
              </mc:Choice>
              <mc:Fallback>
                <p:oleObj r:id="rId2" imgW="4665960" imgH="1830240" progId="Visio.Drawing.11">
                  <p:embed/>
                  <p:pic>
                    <p:nvPicPr>
                      <p:cNvPr id="0" name="Object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789363"/>
                        <a:ext cx="6391275"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02" name="Rectangle 30">
            <a:extLst>
              <a:ext uri="{FF2B5EF4-FFF2-40B4-BE49-F238E27FC236}">
                <a16:creationId xmlns:a16="http://schemas.microsoft.com/office/drawing/2014/main" id="{6367789A-550B-42EF-BEB7-B9EDBCA4CFEC}"/>
              </a:ext>
            </a:extLst>
          </p:cNvPr>
          <p:cNvSpPr>
            <a:spLocks noChangeArrowheads="1"/>
          </p:cNvSpPr>
          <p:nvPr/>
        </p:nvSpPr>
        <p:spPr bwMode="auto">
          <a:xfrm>
            <a:off x="395288" y="2636838"/>
            <a:ext cx="8353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② 位移量</a:t>
            </a:r>
            <a:r>
              <a:rPr lang="en-US" altLang="zh-CN" sz="2000" b="1">
                <a:latin typeface="宋体" panose="02010600030101010101" pitchFamily="2" charset="-122"/>
              </a:rPr>
              <a:t>D</a:t>
            </a:r>
            <a:r>
              <a:rPr lang="zh-CN" altLang="en-US" sz="2000" b="1">
                <a:latin typeface="宋体" panose="02010600030101010101" pitchFamily="2" charset="-122"/>
              </a:rPr>
              <a:t>字长</a:t>
            </a:r>
            <a:r>
              <a:rPr lang="en-US" altLang="zh-CN" sz="2000" b="1">
                <a:latin typeface="宋体" panose="02010600030101010101" pitchFamily="2" charset="-122"/>
              </a:rPr>
              <a:t>18</a:t>
            </a:r>
            <a:r>
              <a:rPr lang="zh-CN" altLang="en-US" sz="2000" b="1">
                <a:latin typeface="宋体" panose="02010600030101010101" pitchFamily="2" charset="-122"/>
              </a:rPr>
              <a:t>位，可以寻址空间</a:t>
            </a:r>
            <a:r>
              <a:rPr lang="en-US" altLang="zh-CN" sz="2000" b="1">
                <a:solidFill>
                  <a:srgbClr val="0000FF"/>
                </a:solidFill>
                <a:latin typeface="宋体" panose="02010600030101010101" pitchFamily="2" charset="-122"/>
              </a:rPr>
              <a:t>2</a:t>
            </a:r>
            <a:r>
              <a:rPr lang="en-US" altLang="zh-CN" sz="2000" b="1" baseline="30000">
                <a:solidFill>
                  <a:srgbClr val="0000FF"/>
                </a:solidFill>
              </a:rPr>
              <a:t>18</a:t>
            </a:r>
            <a:r>
              <a:rPr lang="en-US" altLang="zh-CN" sz="2000" b="1">
                <a:latin typeface="宋体" panose="02010600030101010101" pitchFamily="2" charset="-122"/>
              </a:rPr>
              <a:t>B</a:t>
            </a:r>
            <a:r>
              <a:rPr lang="zh-CN" altLang="en-US" b="1">
                <a:latin typeface="宋体" panose="02010600030101010101" pitchFamily="2" charset="-122"/>
              </a:rPr>
              <a: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a:extLst>
              <a:ext uri="{FF2B5EF4-FFF2-40B4-BE49-F238E27FC236}">
                <a16:creationId xmlns:a16="http://schemas.microsoft.com/office/drawing/2014/main" id="{B6A71116-FEE1-4947-A1E8-53CA05702598}"/>
              </a:ext>
            </a:extLst>
          </p:cNvPr>
          <p:cNvSpPr>
            <a:spLocks noChangeArrowheads="1"/>
          </p:cNvSpPr>
          <p:nvPr/>
        </p:nvSpPr>
        <p:spPr bwMode="auto">
          <a:xfrm>
            <a:off x="533400" y="2057400"/>
            <a:ext cx="8229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a:solidFill>
                  <a:schemeClr val="tx2"/>
                </a:solidFill>
                <a:latin typeface="宋体" panose="02010600030101010101" pitchFamily="2" charset="-122"/>
              </a:rPr>
              <a:t>第五章 CPU</a:t>
            </a:r>
            <a:r>
              <a:rPr lang="zh-CN" altLang="en-US" sz="4000" b="1">
                <a:solidFill>
                  <a:schemeClr val="tx2"/>
                </a:solidFill>
                <a:latin typeface="宋体" panose="02010600030101010101" pitchFamily="2" charset="-122"/>
                <a:cs typeface="Times New Roman" panose="02020603050405020304" pitchFamily="18" charset="0"/>
              </a:rPr>
              <a:t> </a:t>
            </a:r>
            <a:r>
              <a:rPr lang="zh-CN" altLang="en-US" sz="5100">
                <a:solidFill>
                  <a:schemeClr val="tx2"/>
                </a:solidFill>
              </a:rPr>
              <a:t>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Oval 2" descr="50%">
            <a:extLst>
              <a:ext uri="{FF2B5EF4-FFF2-40B4-BE49-F238E27FC236}">
                <a16:creationId xmlns:a16="http://schemas.microsoft.com/office/drawing/2014/main" id="{98FB3DEC-582C-49EC-A4A0-8B197B366F1B}"/>
              </a:ext>
            </a:extLst>
          </p:cNvPr>
          <p:cNvSpPr>
            <a:spLocks noChangeArrowheads="1"/>
          </p:cNvSpPr>
          <p:nvPr/>
        </p:nvSpPr>
        <p:spPr bwMode="auto">
          <a:xfrm>
            <a:off x="4419600" y="2209800"/>
            <a:ext cx="4724400" cy="4648200"/>
          </a:xfrm>
          <a:prstGeom prst="ellipse">
            <a:avLst/>
          </a:prstGeom>
          <a:blipFill dpi="0" rotWithShape="0">
            <a:blip r:embed="rId2"/>
            <a:srcRect/>
            <a:tile tx="0" ty="0" sx="100000" sy="100000" flip="none" algn="tl"/>
          </a:blip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GB" altLang="en-US" b="1"/>
          </a:p>
        </p:txBody>
      </p:sp>
      <p:sp>
        <p:nvSpPr>
          <p:cNvPr id="51203" name="Oval 3">
            <a:extLst>
              <a:ext uri="{FF2B5EF4-FFF2-40B4-BE49-F238E27FC236}">
                <a16:creationId xmlns:a16="http://schemas.microsoft.com/office/drawing/2014/main" id="{0CD9A8AC-5252-48E3-8C2B-93C01EC5DAC9}"/>
              </a:ext>
            </a:extLst>
          </p:cNvPr>
          <p:cNvSpPr>
            <a:spLocks noChangeArrowheads="1"/>
          </p:cNvSpPr>
          <p:nvPr/>
        </p:nvSpPr>
        <p:spPr bwMode="auto">
          <a:xfrm>
            <a:off x="5943600" y="3733800"/>
            <a:ext cx="1524000" cy="1524000"/>
          </a:xfrm>
          <a:prstGeom prst="ellipse">
            <a:avLst/>
          </a:prstGeom>
          <a:solidFill>
            <a:schemeClr val="bg1"/>
          </a:solid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4" name="Oval 4">
            <a:extLst>
              <a:ext uri="{FF2B5EF4-FFF2-40B4-BE49-F238E27FC236}">
                <a16:creationId xmlns:a16="http://schemas.microsoft.com/office/drawing/2014/main" id="{57DB2EB9-D416-4AFD-84AC-6137D6CDF34D}"/>
              </a:ext>
            </a:extLst>
          </p:cNvPr>
          <p:cNvSpPr>
            <a:spLocks noChangeArrowheads="1"/>
          </p:cNvSpPr>
          <p:nvPr/>
        </p:nvSpPr>
        <p:spPr bwMode="auto">
          <a:xfrm>
            <a:off x="5181600" y="2895600"/>
            <a:ext cx="1371600" cy="1371600"/>
          </a:xfrm>
          <a:prstGeom prst="ellipse">
            <a:avLst/>
          </a:prstGeom>
          <a:solidFill>
            <a:schemeClr val="bg1"/>
          </a:solid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5" name="Rectangle 5">
            <a:extLst>
              <a:ext uri="{FF2B5EF4-FFF2-40B4-BE49-F238E27FC236}">
                <a16:creationId xmlns:a16="http://schemas.microsoft.com/office/drawing/2014/main" id="{6A7EF92B-B891-4ED9-A9CD-08FC36E466C4}"/>
              </a:ext>
            </a:extLst>
          </p:cNvPr>
          <p:cNvSpPr>
            <a:spLocks noGrp="1" noChangeArrowheads="1"/>
          </p:cNvSpPr>
          <p:nvPr>
            <p:ph type="title"/>
          </p:nvPr>
        </p:nvSpPr>
        <p:spPr>
          <a:noFill/>
          <a:ln cap="flat">
            <a:solidFill>
              <a:srgbClr val="000000"/>
            </a:solidFill>
            <a:miter lim="800000"/>
            <a:headEnd/>
            <a:tailEnd/>
          </a:ln>
        </p:spPr>
        <p:txBody>
          <a:bodyPr lIns="90000" tIns="46800" rIns="90000" bIns="46800"/>
          <a:lstStyle/>
          <a:p>
            <a:pPr eaLnBrk="1" hangingPunct="1"/>
            <a:r>
              <a:rPr lang="en-GB" altLang="en-US"/>
              <a:t>Structure - Top Level</a:t>
            </a:r>
          </a:p>
        </p:txBody>
      </p:sp>
      <p:sp>
        <p:nvSpPr>
          <p:cNvPr id="51206" name="Oval 6">
            <a:extLst>
              <a:ext uri="{FF2B5EF4-FFF2-40B4-BE49-F238E27FC236}">
                <a16:creationId xmlns:a16="http://schemas.microsoft.com/office/drawing/2014/main" id="{E931DEAB-ED8B-43A4-B5B0-A5D001FF1317}"/>
              </a:ext>
            </a:extLst>
          </p:cNvPr>
          <p:cNvSpPr>
            <a:spLocks noChangeArrowheads="1"/>
          </p:cNvSpPr>
          <p:nvPr/>
        </p:nvSpPr>
        <p:spPr bwMode="auto">
          <a:xfrm>
            <a:off x="1066800" y="3810000"/>
            <a:ext cx="1066800" cy="1066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7" name="Oval 7">
            <a:extLst>
              <a:ext uri="{FF2B5EF4-FFF2-40B4-BE49-F238E27FC236}">
                <a16:creationId xmlns:a16="http://schemas.microsoft.com/office/drawing/2014/main" id="{B53FDC09-CD91-44E6-884B-779AEE9FDD35}"/>
              </a:ext>
            </a:extLst>
          </p:cNvPr>
          <p:cNvSpPr>
            <a:spLocks noChangeArrowheads="1"/>
          </p:cNvSpPr>
          <p:nvPr/>
        </p:nvSpPr>
        <p:spPr bwMode="auto">
          <a:xfrm>
            <a:off x="6934200" y="2895600"/>
            <a:ext cx="1371600" cy="1371600"/>
          </a:xfrm>
          <a:prstGeom prst="ellipse">
            <a:avLst/>
          </a:prstGeom>
          <a:solidFill>
            <a:schemeClr val="bg1"/>
          </a:solid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8" name="Oval 8">
            <a:extLst>
              <a:ext uri="{FF2B5EF4-FFF2-40B4-BE49-F238E27FC236}">
                <a16:creationId xmlns:a16="http://schemas.microsoft.com/office/drawing/2014/main" id="{34FD557B-C720-4729-8DD6-961945E76BFD}"/>
              </a:ext>
            </a:extLst>
          </p:cNvPr>
          <p:cNvSpPr>
            <a:spLocks noChangeArrowheads="1"/>
          </p:cNvSpPr>
          <p:nvPr/>
        </p:nvSpPr>
        <p:spPr bwMode="auto">
          <a:xfrm>
            <a:off x="6019800" y="4953000"/>
            <a:ext cx="1371600" cy="1371600"/>
          </a:xfrm>
          <a:prstGeom prst="ellipse">
            <a:avLst/>
          </a:prstGeom>
          <a:solidFill>
            <a:schemeClr val="bg1"/>
          </a:solid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09" name="Text Box 9">
            <a:extLst>
              <a:ext uri="{FF2B5EF4-FFF2-40B4-BE49-F238E27FC236}">
                <a16:creationId xmlns:a16="http://schemas.microsoft.com/office/drawing/2014/main" id="{C15CEF69-780D-441B-9508-C14EB5FF0C0B}"/>
              </a:ext>
            </a:extLst>
          </p:cNvPr>
          <p:cNvSpPr txBox="1">
            <a:spLocks noChangeArrowheads="1"/>
          </p:cNvSpPr>
          <p:nvPr/>
        </p:nvSpPr>
        <p:spPr bwMode="auto">
          <a:xfrm>
            <a:off x="1052513" y="4098925"/>
            <a:ext cx="1073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Computer</a:t>
            </a:r>
            <a:endParaRPr lang="en-GB" altLang="en-US" sz="2400" b="1">
              <a:latin typeface="Times New Roman" panose="02020603050405020304" pitchFamily="18" charset="0"/>
            </a:endParaRPr>
          </a:p>
        </p:txBody>
      </p:sp>
      <p:sp>
        <p:nvSpPr>
          <p:cNvPr id="51210" name="Text Box 10">
            <a:extLst>
              <a:ext uri="{FF2B5EF4-FFF2-40B4-BE49-F238E27FC236}">
                <a16:creationId xmlns:a16="http://schemas.microsoft.com/office/drawing/2014/main" id="{4DC8451B-A0AF-40E3-B28C-00B3BC36414D}"/>
              </a:ext>
            </a:extLst>
          </p:cNvPr>
          <p:cNvSpPr txBox="1">
            <a:spLocks noChangeArrowheads="1"/>
          </p:cNvSpPr>
          <p:nvPr/>
        </p:nvSpPr>
        <p:spPr bwMode="auto">
          <a:xfrm>
            <a:off x="7162800" y="3200400"/>
            <a:ext cx="9159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Main </a:t>
            </a:r>
          </a:p>
          <a:p>
            <a:pPr eaLnBrk="1" hangingPunct="1"/>
            <a:r>
              <a:rPr lang="en-GB" altLang="en-US" b="1"/>
              <a:t>Memory</a:t>
            </a:r>
          </a:p>
        </p:txBody>
      </p:sp>
      <p:sp>
        <p:nvSpPr>
          <p:cNvPr id="51211" name="Text Box 11">
            <a:extLst>
              <a:ext uri="{FF2B5EF4-FFF2-40B4-BE49-F238E27FC236}">
                <a16:creationId xmlns:a16="http://schemas.microsoft.com/office/drawing/2014/main" id="{1153C300-E435-4FE7-A145-7EAA0DCC3A23}"/>
              </a:ext>
            </a:extLst>
          </p:cNvPr>
          <p:cNvSpPr txBox="1">
            <a:spLocks noChangeArrowheads="1"/>
          </p:cNvSpPr>
          <p:nvPr/>
        </p:nvSpPr>
        <p:spPr bwMode="auto">
          <a:xfrm>
            <a:off x="6324600" y="5286375"/>
            <a:ext cx="7921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Input</a:t>
            </a:r>
          </a:p>
          <a:p>
            <a:pPr eaLnBrk="1" hangingPunct="1"/>
            <a:r>
              <a:rPr lang="en-GB" altLang="en-US" b="1"/>
              <a:t>Output</a:t>
            </a:r>
          </a:p>
        </p:txBody>
      </p:sp>
      <p:sp>
        <p:nvSpPr>
          <p:cNvPr id="51212" name="Text Box 12">
            <a:extLst>
              <a:ext uri="{FF2B5EF4-FFF2-40B4-BE49-F238E27FC236}">
                <a16:creationId xmlns:a16="http://schemas.microsoft.com/office/drawing/2014/main" id="{9D34F1BE-9478-4DD9-B956-70957655EF52}"/>
              </a:ext>
            </a:extLst>
          </p:cNvPr>
          <p:cNvSpPr txBox="1">
            <a:spLocks noChangeArrowheads="1"/>
          </p:cNvSpPr>
          <p:nvPr/>
        </p:nvSpPr>
        <p:spPr bwMode="auto">
          <a:xfrm>
            <a:off x="5943600" y="4219575"/>
            <a:ext cx="15700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Systems</a:t>
            </a:r>
          </a:p>
          <a:p>
            <a:pPr eaLnBrk="1" hangingPunct="1"/>
            <a:r>
              <a:rPr lang="en-GB" altLang="en-US" b="1"/>
              <a:t>Interconnection</a:t>
            </a:r>
          </a:p>
        </p:txBody>
      </p:sp>
      <p:sp>
        <p:nvSpPr>
          <p:cNvPr id="51213" name="Line 13">
            <a:extLst>
              <a:ext uri="{FF2B5EF4-FFF2-40B4-BE49-F238E27FC236}">
                <a16:creationId xmlns:a16="http://schemas.microsoft.com/office/drawing/2014/main" id="{3FEB08D4-FF5B-497F-ACA3-AD35B90BA7B7}"/>
              </a:ext>
            </a:extLst>
          </p:cNvPr>
          <p:cNvSpPr>
            <a:spLocks noChangeShapeType="1"/>
          </p:cNvSpPr>
          <p:nvPr/>
        </p:nvSpPr>
        <p:spPr bwMode="auto">
          <a:xfrm flipV="1">
            <a:off x="1600200" y="2362200"/>
            <a:ext cx="43434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214" name="Line 14">
            <a:extLst>
              <a:ext uri="{FF2B5EF4-FFF2-40B4-BE49-F238E27FC236}">
                <a16:creationId xmlns:a16="http://schemas.microsoft.com/office/drawing/2014/main" id="{8564E8DA-001A-45E8-B113-AD4314CD0732}"/>
              </a:ext>
            </a:extLst>
          </p:cNvPr>
          <p:cNvSpPr>
            <a:spLocks noChangeShapeType="1"/>
          </p:cNvSpPr>
          <p:nvPr/>
        </p:nvSpPr>
        <p:spPr bwMode="auto">
          <a:xfrm>
            <a:off x="1600200" y="4876800"/>
            <a:ext cx="41910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215" name="Text Box 15">
            <a:extLst>
              <a:ext uri="{FF2B5EF4-FFF2-40B4-BE49-F238E27FC236}">
                <a16:creationId xmlns:a16="http://schemas.microsoft.com/office/drawing/2014/main" id="{A3ED987A-EBCB-4A50-8A71-035E8171A205}"/>
              </a:ext>
            </a:extLst>
          </p:cNvPr>
          <p:cNvSpPr txBox="1">
            <a:spLocks noChangeArrowheads="1"/>
          </p:cNvSpPr>
          <p:nvPr/>
        </p:nvSpPr>
        <p:spPr bwMode="auto">
          <a:xfrm>
            <a:off x="823913" y="2498725"/>
            <a:ext cx="1206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Peripherals</a:t>
            </a:r>
          </a:p>
        </p:txBody>
      </p:sp>
      <p:sp>
        <p:nvSpPr>
          <p:cNvPr id="51216" name="Text Box 16">
            <a:extLst>
              <a:ext uri="{FF2B5EF4-FFF2-40B4-BE49-F238E27FC236}">
                <a16:creationId xmlns:a16="http://schemas.microsoft.com/office/drawing/2014/main" id="{B92C94F4-A4E8-4ABA-9F52-514E9B09E941}"/>
              </a:ext>
            </a:extLst>
          </p:cNvPr>
          <p:cNvSpPr txBox="1">
            <a:spLocks noChangeArrowheads="1"/>
          </p:cNvSpPr>
          <p:nvPr/>
        </p:nvSpPr>
        <p:spPr bwMode="auto">
          <a:xfrm>
            <a:off x="671513" y="5775325"/>
            <a:ext cx="1590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Communication</a:t>
            </a:r>
          </a:p>
          <a:p>
            <a:pPr eaLnBrk="1" hangingPunct="1"/>
            <a:r>
              <a:rPr lang="en-GB" altLang="en-US" b="1"/>
              <a:t>lines</a:t>
            </a:r>
          </a:p>
        </p:txBody>
      </p:sp>
      <p:sp>
        <p:nvSpPr>
          <p:cNvPr id="51217" name="Text Box 17">
            <a:extLst>
              <a:ext uri="{FF2B5EF4-FFF2-40B4-BE49-F238E27FC236}">
                <a16:creationId xmlns:a16="http://schemas.microsoft.com/office/drawing/2014/main" id="{2B65C698-AD8C-43CA-B50B-6635CF1ED92D}"/>
              </a:ext>
            </a:extLst>
          </p:cNvPr>
          <p:cNvSpPr txBox="1">
            <a:spLocks noChangeArrowheads="1"/>
          </p:cNvSpPr>
          <p:nvPr/>
        </p:nvSpPr>
        <p:spPr bwMode="auto">
          <a:xfrm>
            <a:off x="5334000" y="3124200"/>
            <a:ext cx="12414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Central</a:t>
            </a:r>
          </a:p>
          <a:p>
            <a:pPr eaLnBrk="1" hangingPunct="1"/>
            <a:r>
              <a:rPr lang="en-GB" altLang="en-US" b="1"/>
              <a:t>Processing </a:t>
            </a:r>
          </a:p>
          <a:p>
            <a:pPr eaLnBrk="1" hangingPunct="1"/>
            <a:r>
              <a:rPr lang="en-GB" altLang="en-US" b="1"/>
              <a:t>Unit</a:t>
            </a:r>
          </a:p>
        </p:txBody>
      </p:sp>
      <p:sp>
        <p:nvSpPr>
          <p:cNvPr id="51218" name="Line 18">
            <a:extLst>
              <a:ext uri="{FF2B5EF4-FFF2-40B4-BE49-F238E27FC236}">
                <a16:creationId xmlns:a16="http://schemas.microsoft.com/office/drawing/2014/main" id="{91CC9064-E2BE-4212-9297-F138AB4B4956}"/>
              </a:ext>
            </a:extLst>
          </p:cNvPr>
          <p:cNvSpPr>
            <a:spLocks noChangeShapeType="1"/>
          </p:cNvSpPr>
          <p:nvPr/>
        </p:nvSpPr>
        <p:spPr bwMode="auto">
          <a:xfrm>
            <a:off x="1447800" y="2895600"/>
            <a:ext cx="0" cy="914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219" name="Line 19">
            <a:extLst>
              <a:ext uri="{FF2B5EF4-FFF2-40B4-BE49-F238E27FC236}">
                <a16:creationId xmlns:a16="http://schemas.microsoft.com/office/drawing/2014/main" id="{B9DFB7EF-DE0C-46E4-848D-B319D1E01D3A}"/>
              </a:ext>
            </a:extLst>
          </p:cNvPr>
          <p:cNvSpPr>
            <a:spLocks noChangeShapeType="1"/>
          </p:cNvSpPr>
          <p:nvPr/>
        </p:nvSpPr>
        <p:spPr bwMode="auto">
          <a:xfrm>
            <a:off x="1447800" y="4876800"/>
            <a:ext cx="0" cy="914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1220" name="Text Box 20">
            <a:extLst>
              <a:ext uri="{FF2B5EF4-FFF2-40B4-BE49-F238E27FC236}">
                <a16:creationId xmlns:a16="http://schemas.microsoft.com/office/drawing/2014/main" id="{0605BF4F-6EDC-4CDE-8717-D1839CDB0173}"/>
              </a:ext>
            </a:extLst>
          </p:cNvPr>
          <p:cNvSpPr txBox="1">
            <a:spLocks noChangeArrowheads="1"/>
          </p:cNvSpPr>
          <p:nvPr/>
        </p:nvSpPr>
        <p:spPr bwMode="auto">
          <a:xfrm>
            <a:off x="6137275" y="2409825"/>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Computer</a:t>
            </a:r>
            <a:endParaRPr lang="en-US" altLang="zh-CN"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CE864A-6775-45CC-8D0D-0D04466BAE32}"/>
              </a:ext>
            </a:extLst>
          </p:cNvPr>
          <p:cNvSpPr>
            <a:spLocks noChangeArrowheads="1"/>
          </p:cNvSpPr>
          <p:nvPr/>
        </p:nvSpPr>
        <p:spPr bwMode="auto">
          <a:xfrm>
            <a:off x="322263" y="593725"/>
            <a:ext cx="828833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42" tIns="41270" rIns="82542" bIns="41270"/>
          <a:lstStyle>
            <a:lvl1pPr marL="254000" indent="-254000" defTabSz="677863" eaLnBrk="0" hangingPunct="0">
              <a:defRPr>
                <a:solidFill>
                  <a:schemeClr val="tx1"/>
                </a:solidFill>
                <a:latin typeface="Arial" panose="020B0604020202020204" pitchFamily="34" charset="0"/>
                <a:ea typeface="宋体" panose="02010600030101010101" pitchFamily="2" charset="-122"/>
              </a:defRPr>
            </a:lvl1pPr>
            <a:lvl2pPr marL="742950" indent="-285750" defTabSz="677863" eaLnBrk="0" hangingPunct="0">
              <a:defRPr>
                <a:solidFill>
                  <a:schemeClr val="tx1"/>
                </a:solidFill>
                <a:latin typeface="Arial" panose="020B0604020202020204" pitchFamily="34" charset="0"/>
                <a:ea typeface="宋体" panose="02010600030101010101" pitchFamily="2" charset="-122"/>
              </a:defRPr>
            </a:lvl2pPr>
            <a:lvl3pPr marL="1143000" indent="-228600" defTabSz="677863" eaLnBrk="0" hangingPunct="0">
              <a:defRPr>
                <a:solidFill>
                  <a:schemeClr val="tx1"/>
                </a:solidFill>
                <a:latin typeface="Arial" panose="020B0604020202020204" pitchFamily="34" charset="0"/>
                <a:ea typeface="宋体" panose="02010600030101010101" pitchFamily="2" charset="-122"/>
              </a:defRPr>
            </a:lvl3pPr>
            <a:lvl4pPr marL="1600200" indent="-228600" defTabSz="677863" eaLnBrk="0" hangingPunct="0">
              <a:defRPr>
                <a:solidFill>
                  <a:schemeClr val="tx1"/>
                </a:solidFill>
                <a:latin typeface="Arial" panose="020B0604020202020204" pitchFamily="34" charset="0"/>
                <a:ea typeface="宋体" panose="02010600030101010101" pitchFamily="2" charset="-122"/>
              </a:defRPr>
            </a:lvl4pPr>
            <a:lvl5pPr marL="2057400" indent="-228600" defTabSz="677863" eaLnBrk="0" hangingPunct="0">
              <a:defRPr>
                <a:solidFill>
                  <a:schemeClr val="tx1"/>
                </a:solidFill>
                <a:latin typeface="Arial" panose="020B0604020202020204" pitchFamily="34" charset="0"/>
                <a:ea typeface="宋体" panose="02010600030101010101" pitchFamily="2" charset="-122"/>
              </a:defRPr>
            </a:lvl5pPr>
            <a:lvl6pPr marL="25146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50000"/>
              </a:spcBef>
              <a:buSzPct val="75000"/>
            </a:pPr>
            <a:r>
              <a:rPr lang="en-US" altLang="zh-CN" sz="3200" b="1">
                <a:latin typeface="Times New Roman" panose="02020603050405020304" pitchFamily="18" charset="0"/>
                <a:ea typeface="黑体" panose="02010609060101010101" pitchFamily="49" charset="-122"/>
              </a:rPr>
              <a:t>CISC</a:t>
            </a:r>
            <a:r>
              <a:rPr lang="zh-CN" altLang="en-US" sz="3200" b="1">
                <a:latin typeface="Times New Roman" panose="02020603050405020304" pitchFamily="18" charset="0"/>
                <a:ea typeface="黑体" panose="02010609060101010101" pitchFamily="49" charset="-122"/>
              </a:rPr>
              <a:t>和</a:t>
            </a:r>
            <a:r>
              <a:rPr lang="en-US" altLang="zh-CN" sz="3200" b="1">
                <a:latin typeface="Times New Roman" panose="02020603050405020304" pitchFamily="18" charset="0"/>
                <a:ea typeface="黑体" panose="02010609060101010101" pitchFamily="49" charset="-122"/>
              </a:rPr>
              <a:t>RISC</a:t>
            </a:r>
          </a:p>
        </p:txBody>
      </p:sp>
      <p:sp>
        <p:nvSpPr>
          <p:cNvPr id="18435" name="Rectangle 3">
            <a:extLst>
              <a:ext uri="{FF2B5EF4-FFF2-40B4-BE49-F238E27FC236}">
                <a16:creationId xmlns:a16="http://schemas.microsoft.com/office/drawing/2014/main" id="{AFE12005-07B8-4ACD-B228-90A6F3E60AD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36" name="Rectangle 4">
            <a:extLst>
              <a:ext uri="{FF2B5EF4-FFF2-40B4-BE49-F238E27FC236}">
                <a16:creationId xmlns:a16="http://schemas.microsoft.com/office/drawing/2014/main" id="{5C963710-180D-4851-A4E6-E6D4916349F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37" name="Text Box 5">
            <a:extLst>
              <a:ext uri="{FF2B5EF4-FFF2-40B4-BE49-F238E27FC236}">
                <a16:creationId xmlns:a16="http://schemas.microsoft.com/office/drawing/2014/main" id="{7434CDFF-0C87-465E-BA15-86E086BF78CA}"/>
              </a:ext>
            </a:extLst>
          </p:cNvPr>
          <p:cNvSpPr txBox="1">
            <a:spLocks noChangeArrowheads="1"/>
          </p:cNvSpPr>
          <p:nvPr/>
        </p:nvSpPr>
        <p:spPr bwMode="auto">
          <a:xfrm>
            <a:off x="647700" y="1106488"/>
            <a:ext cx="826135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42" tIns="41270" rIns="82542" bIns="41270"/>
          <a:lstStyle>
            <a:lvl1pPr marL="254000" indent="-254000" defTabSz="677863" eaLnBrk="0" hangingPunct="0">
              <a:defRPr>
                <a:solidFill>
                  <a:schemeClr val="tx1"/>
                </a:solidFill>
                <a:latin typeface="Arial" panose="020B0604020202020204" pitchFamily="34" charset="0"/>
                <a:ea typeface="宋体" panose="02010600030101010101" pitchFamily="2" charset="-122"/>
              </a:defRPr>
            </a:lvl1pPr>
            <a:lvl2pPr marL="742950" indent="-285750" defTabSz="677863" eaLnBrk="0" hangingPunct="0">
              <a:defRPr>
                <a:solidFill>
                  <a:schemeClr val="tx1"/>
                </a:solidFill>
                <a:latin typeface="Arial" panose="020B0604020202020204" pitchFamily="34" charset="0"/>
                <a:ea typeface="宋体" panose="02010600030101010101" pitchFamily="2" charset="-122"/>
              </a:defRPr>
            </a:lvl2pPr>
            <a:lvl3pPr marL="1143000" indent="-228600" defTabSz="677863" eaLnBrk="0" hangingPunct="0">
              <a:defRPr>
                <a:solidFill>
                  <a:schemeClr val="tx1"/>
                </a:solidFill>
                <a:latin typeface="Arial" panose="020B0604020202020204" pitchFamily="34" charset="0"/>
                <a:ea typeface="宋体" panose="02010600030101010101" pitchFamily="2" charset="-122"/>
              </a:defRPr>
            </a:lvl3pPr>
            <a:lvl4pPr marL="1600200" indent="-228600" defTabSz="677863" eaLnBrk="0" hangingPunct="0">
              <a:defRPr>
                <a:solidFill>
                  <a:schemeClr val="tx1"/>
                </a:solidFill>
                <a:latin typeface="Arial" panose="020B0604020202020204" pitchFamily="34" charset="0"/>
                <a:ea typeface="宋体" panose="02010600030101010101" pitchFamily="2" charset="-122"/>
              </a:defRPr>
            </a:lvl4pPr>
            <a:lvl5pPr marL="2057400" indent="-228600" defTabSz="677863" eaLnBrk="0" hangingPunct="0">
              <a:defRPr>
                <a:solidFill>
                  <a:schemeClr val="tx1"/>
                </a:solidFill>
                <a:latin typeface="Arial" panose="020B0604020202020204" pitchFamily="34" charset="0"/>
                <a:ea typeface="宋体" panose="02010600030101010101" pitchFamily="2" charset="-122"/>
              </a:defRPr>
            </a:lvl5pPr>
            <a:lvl6pPr marL="25146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SzPct val="75000"/>
              <a:buFont typeface="Wingdings" panose="05000000000000000000" pitchFamily="2" charset="2"/>
              <a:buNone/>
            </a:pPr>
            <a:r>
              <a:rPr lang="en-US" altLang="zh-CN" sz="2400" b="1">
                <a:solidFill>
                  <a:srgbClr val="FF0000"/>
                </a:solidFill>
                <a:latin typeface="楷体_GB2312" pitchFamily="49" charset="-122"/>
                <a:ea typeface="楷体_GB2312" pitchFamily="49" charset="-122"/>
              </a:rPr>
              <a:t>CISC</a:t>
            </a:r>
            <a:r>
              <a:rPr lang="zh-CN" altLang="en-US" sz="2400" b="1">
                <a:solidFill>
                  <a:srgbClr val="FF0000"/>
                </a:solidFill>
                <a:latin typeface="楷体_GB2312" pitchFamily="49" charset="-122"/>
                <a:ea typeface="楷体_GB2312" pitchFamily="49" charset="-122"/>
              </a:rPr>
              <a:t>：复杂指令集（</a:t>
            </a:r>
            <a:r>
              <a:rPr lang="en-US" altLang="zh-CN" sz="2400" b="1">
                <a:solidFill>
                  <a:srgbClr val="FF0000"/>
                </a:solidFill>
                <a:latin typeface="楷体_GB2312" pitchFamily="49" charset="-122"/>
                <a:ea typeface="楷体_GB2312" pitchFamily="49" charset="-122"/>
              </a:rPr>
              <a:t>Complex Instruction Set Computer</a:t>
            </a:r>
            <a:r>
              <a:rPr lang="zh-CN" altLang="en-US" sz="2400" b="1">
                <a:solidFill>
                  <a:srgbClr val="FF0000"/>
                </a:solidFill>
                <a:latin typeface="楷体_GB2312" pitchFamily="49" charset="-122"/>
                <a:ea typeface="楷体_GB2312" pitchFamily="49" charset="-122"/>
              </a:rPr>
              <a:t>）</a:t>
            </a:r>
          </a:p>
          <a:p>
            <a:pPr>
              <a:spcBef>
                <a:spcPct val="50000"/>
              </a:spcBef>
              <a:buSzPct val="75000"/>
              <a:buFont typeface="Wingdings" panose="05000000000000000000" pitchFamily="2" charset="2"/>
              <a:buNone/>
            </a:pPr>
            <a:r>
              <a:rPr lang="zh-CN" altLang="en-US" sz="2400" b="1">
                <a:solidFill>
                  <a:srgbClr val="000066"/>
                </a:solidFill>
                <a:latin typeface="楷体_GB2312" pitchFamily="49" charset="-122"/>
                <a:ea typeface="楷体_GB2312" pitchFamily="49" charset="-122"/>
              </a:rPr>
              <a:t>具有大量的指令和寻址方式</a:t>
            </a:r>
          </a:p>
          <a:p>
            <a:pPr>
              <a:spcBef>
                <a:spcPct val="50000"/>
              </a:spcBef>
              <a:buSzPct val="75000"/>
              <a:buFont typeface="Wingdings" panose="05000000000000000000" pitchFamily="2" charset="2"/>
              <a:buNone/>
            </a:pPr>
            <a:r>
              <a:rPr lang="en-US" altLang="zh-CN" sz="2400" b="1">
                <a:solidFill>
                  <a:srgbClr val="000066"/>
                </a:solidFill>
                <a:latin typeface="楷体_GB2312" pitchFamily="49" charset="-122"/>
                <a:ea typeface="楷体_GB2312" pitchFamily="49" charset="-122"/>
              </a:rPr>
              <a:t>8/2</a:t>
            </a:r>
            <a:r>
              <a:rPr lang="zh-CN" altLang="en-US" sz="2400" b="1">
                <a:solidFill>
                  <a:srgbClr val="000066"/>
                </a:solidFill>
                <a:latin typeface="楷体_GB2312" pitchFamily="49" charset="-122"/>
                <a:ea typeface="楷体_GB2312" pitchFamily="49" charset="-122"/>
              </a:rPr>
              <a:t>原则：</a:t>
            </a:r>
            <a:r>
              <a:rPr lang="en-US" altLang="zh-CN" sz="2400" b="1">
                <a:solidFill>
                  <a:srgbClr val="000066"/>
                </a:solidFill>
                <a:latin typeface="楷体_GB2312" pitchFamily="49" charset="-122"/>
                <a:ea typeface="楷体_GB2312" pitchFamily="49" charset="-122"/>
              </a:rPr>
              <a:t>80%</a:t>
            </a:r>
            <a:r>
              <a:rPr lang="zh-CN" altLang="en-US" sz="2400" b="1">
                <a:solidFill>
                  <a:srgbClr val="000066"/>
                </a:solidFill>
                <a:latin typeface="楷体_GB2312" pitchFamily="49" charset="-122"/>
                <a:ea typeface="楷体_GB2312" pitchFamily="49" charset="-122"/>
              </a:rPr>
              <a:t>的程序只使用</a:t>
            </a:r>
            <a:r>
              <a:rPr lang="en-US" altLang="zh-CN" sz="2400" b="1">
                <a:solidFill>
                  <a:srgbClr val="000066"/>
                </a:solidFill>
                <a:latin typeface="楷体_GB2312" pitchFamily="49" charset="-122"/>
                <a:ea typeface="楷体_GB2312" pitchFamily="49" charset="-122"/>
              </a:rPr>
              <a:t>20%</a:t>
            </a:r>
            <a:r>
              <a:rPr lang="zh-CN" altLang="en-US" sz="2400" b="1">
                <a:solidFill>
                  <a:srgbClr val="000066"/>
                </a:solidFill>
                <a:latin typeface="楷体_GB2312" pitchFamily="49" charset="-122"/>
                <a:ea typeface="楷体_GB2312" pitchFamily="49" charset="-122"/>
              </a:rPr>
              <a:t>的指令</a:t>
            </a:r>
          </a:p>
          <a:p>
            <a:pPr>
              <a:spcBef>
                <a:spcPct val="50000"/>
              </a:spcBef>
              <a:buSzPct val="75000"/>
              <a:buFont typeface="Wingdings" panose="05000000000000000000" pitchFamily="2" charset="2"/>
              <a:buNone/>
            </a:pPr>
            <a:r>
              <a:rPr lang="zh-CN" altLang="en-US" sz="2400" b="1">
                <a:solidFill>
                  <a:srgbClr val="000066"/>
                </a:solidFill>
                <a:latin typeface="楷体_GB2312" pitchFamily="49" charset="-122"/>
                <a:ea typeface="楷体_GB2312" pitchFamily="49" charset="-122"/>
              </a:rPr>
              <a:t>大多数程序只使用少量的指令就能够运行。</a:t>
            </a:r>
          </a:p>
        </p:txBody>
      </p:sp>
      <p:sp>
        <p:nvSpPr>
          <p:cNvPr id="18438" name="Text Box 6">
            <a:extLst>
              <a:ext uri="{FF2B5EF4-FFF2-40B4-BE49-F238E27FC236}">
                <a16:creationId xmlns:a16="http://schemas.microsoft.com/office/drawing/2014/main" id="{32F5BC5A-64B0-483B-956A-4A797E8A7068}"/>
              </a:ext>
            </a:extLst>
          </p:cNvPr>
          <p:cNvSpPr txBox="1">
            <a:spLocks noChangeArrowheads="1"/>
          </p:cNvSpPr>
          <p:nvPr/>
        </p:nvSpPr>
        <p:spPr bwMode="auto">
          <a:xfrm>
            <a:off x="679450" y="3698875"/>
            <a:ext cx="84645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42" tIns="41270" rIns="82542" bIns="41270"/>
          <a:lstStyle>
            <a:lvl1pPr marL="254000" indent="-254000" defTabSz="677863" eaLnBrk="0" hangingPunct="0">
              <a:defRPr>
                <a:solidFill>
                  <a:schemeClr val="tx1"/>
                </a:solidFill>
                <a:latin typeface="Arial" panose="020B0604020202020204" pitchFamily="34" charset="0"/>
                <a:ea typeface="宋体" panose="02010600030101010101" pitchFamily="2" charset="-122"/>
              </a:defRPr>
            </a:lvl1pPr>
            <a:lvl2pPr marL="742950" indent="-285750" defTabSz="677863" eaLnBrk="0" hangingPunct="0">
              <a:defRPr>
                <a:solidFill>
                  <a:schemeClr val="tx1"/>
                </a:solidFill>
                <a:latin typeface="Arial" panose="020B0604020202020204" pitchFamily="34" charset="0"/>
                <a:ea typeface="宋体" panose="02010600030101010101" pitchFamily="2" charset="-122"/>
              </a:defRPr>
            </a:lvl2pPr>
            <a:lvl3pPr marL="1143000" indent="-228600" defTabSz="677863" eaLnBrk="0" hangingPunct="0">
              <a:defRPr>
                <a:solidFill>
                  <a:schemeClr val="tx1"/>
                </a:solidFill>
                <a:latin typeface="Arial" panose="020B0604020202020204" pitchFamily="34" charset="0"/>
                <a:ea typeface="宋体" panose="02010600030101010101" pitchFamily="2" charset="-122"/>
              </a:defRPr>
            </a:lvl3pPr>
            <a:lvl4pPr marL="1600200" indent="-228600" defTabSz="677863" eaLnBrk="0" hangingPunct="0">
              <a:defRPr>
                <a:solidFill>
                  <a:schemeClr val="tx1"/>
                </a:solidFill>
                <a:latin typeface="Arial" panose="020B0604020202020204" pitchFamily="34" charset="0"/>
                <a:ea typeface="宋体" panose="02010600030101010101" pitchFamily="2" charset="-122"/>
              </a:defRPr>
            </a:lvl4pPr>
            <a:lvl5pPr marL="2057400" indent="-228600" defTabSz="677863" eaLnBrk="0" hangingPunct="0">
              <a:defRPr>
                <a:solidFill>
                  <a:schemeClr val="tx1"/>
                </a:solidFill>
                <a:latin typeface="Arial" panose="020B0604020202020204" pitchFamily="34" charset="0"/>
                <a:ea typeface="宋体" panose="02010600030101010101" pitchFamily="2" charset="-122"/>
              </a:defRPr>
            </a:lvl5pPr>
            <a:lvl6pPr marL="25146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778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SzPct val="75000"/>
              <a:buFont typeface="Wingdings" panose="05000000000000000000" pitchFamily="2" charset="2"/>
              <a:buNone/>
            </a:pPr>
            <a:r>
              <a:rPr lang="en-US" altLang="zh-CN" sz="2400" b="1">
                <a:solidFill>
                  <a:srgbClr val="FF0000"/>
                </a:solidFill>
                <a:latin typeface="楷体_GB2312" pitchFamily="49" charset="-122"/>
                <a:ea typeface="楷体_GB2312" pitchFamily="49" charset="-122"/>
              </a:rPr>
              <a:t>RISC</a:t>
            </a:r>
            <a:r>
              <a:rPr lang="zh-CN" altLang="en-US" sz="2400" b="1">
                <a:solidFill>
                  <a:srgbClr val="FF0000"/>
                </a:solidFill>
                <a:latin typeface="楷体_GB2312" pitchFamily="49" charset="-122"/>
                <a:ea typeface="楷体_GB2312" pitchFamily="49" charset="-122"/>
              </a:rPr>
              <a:t>：精简指令集（</a:t>
            </a:r>
            <a:r>
              <a:rPr lang="en-US" altLang="zh-CN" sz="2400" b="1">
                <a:solidFill>
                  <a:srgbClr val="FF0000"/>
                </a:solidFill>
                <a:latin typeface="楷体_GB2312" pitchFamily="49" charset="-122"/>
                <a:ea typeface="楷体_GB2312" pitchFamily="49" charset="-122"/>
              </a:rPr>
              <a:t>Reduced Instruction Set Computer)</a:t>
            </a:r>
          </a:p>
          <a:p>
            <a:pPr>
              <a:spcBef>
                <a:spcPct val="50000"/>
              </a:spcBef>
              <a:buSzPct val="75000"/>
              <a:buFont typeface="Wingdings" panose="05000000000000000000" pitchFamily="2" charset="2"/>
              <a:buNone/>
            </a:pPr>
            <a:r>
              <a:rPr lang="zh-CN" altLang="en-US" sz="2400" b="1">
                <a:solidFill>
                  <a:srgbClr val="000066"/>
                </a:solidFill>
                <a:latin typeface="楷体_GB2312" pitchFamily="49" charset="-122"/>
                <a:ea typeface="楷体_GB2312" pitchFamily="49" charset="-122"/>
              </a:rPr>
              <a:t>在通道中只包含最有用的指令</a:t>
            </a:r>
          </a:p>
          <a:p>
            <a:pPr>
              <a:spcBef>
                <a:spcPct val="50000"/>
              </a:spcBef>
              <a:buSzPct val="75000"/>
              <a:buFont typeface="Wingdings" panose="05000000000000000000" pitchFamily="2" charset="2"/>
              <a:buNone/>
            </a:pPr>
            <a:r>
              <a:rPr lang="zh-CN" altLang="en-US" sz="2400" b="1">
                <a:solidFill>
                  <a:srgbClr val="000066"/>
                </a:solidFill>
                <a:latin typeface="楷体_GB2312" pitchFamily="49" charset="-122"/>
                <a:ea typeface="楷体_GB2312" pitchFamily="49" charset="-122"/>
              </a:rPr>
              <a:t>确保数据通道快速执行每一条指令</a:t>
            </a:r>
          </a:p>
          <a:p>
            <a:pPr>
              <a:spcBef>
                <a:spcPct val="50000"/>
              </a:spcBef>
              <a:buSzPct val="75000"/>
              <a:buFont typeface="Wingdings" panose="05000000000000000000" pitchFamily="2" charset="2"/>
              <a:buNone/>
            </a:pPr>
            <a:r>
              <a:rPr lang="zh-CN" altLang="en-US" sz="2400" b="1">
                <a:solidFill>
                  <a:srgbClr val="000066"/>
                </a:solidFill>
                <a:latin typeface="楷体_GB2312" pitchFamily="49" charset="-122"/>
                <a:ea typeface="楷体_GB2312" pitchFamily="49" charset="-122"/>
              </a:rPr>
              <a:t>使</a:t>
            </a:r>
            <a:r>
              <a:rPr lang="en-US" altLang="zh-CN" sz="2400" b="1">
                <a:solidFill>
                  <a:srgbClr val="000066"/>
                </a:solidFill>
                <a:latin typeface="楷体_GB2312" pitchFamily="49" charset="-122"/>
                <a:ea typeface="楷体_GB2312" pitchFamily="49" charset="-122"/>
              </a:rPr>
              <a:t>CPU</a:t>
            </a:r>
            <a:r>
              <a:rPr lang="zh-CN" altLang="en-US" sz="2400" b="1">
                <a:solidFill>
                  <a:srgbClr val="000066"/>
                </a:solidFill>
                <a:latin typeface="楷体_GB2312" pitchFamily="49" charset="-122"/>
                <a:ea typeface="楷体_GB2312" pitchFamily="49" charset="-122"/>
              </a:rPr>
              <a:t>硬件结构设计变得更为简单</a:t>
            </a:r>
          </a:p>
          <a:p>
            <a:pPr>
              <a:spcBef>
                <a:spcPct val="50000"/>
              </a:spcBef>
              <a:buSzPct val="75000"/>
              <a:buFont typeface="Wingdings" panose="05000000000000000000" pitchFamily="2" charset="2"/>
              <a:buNone/>
            </a:pPr>
            <a:r>
              <a:rPr lang="zh-CN" altLang="en-US" sz="2400" b="1">
                <a:solidFill>
                  <a:srgbClr val="000066"/>
                </a:solidFill>
                <a:latin typeface="楷体_GB2312" pitchFamily="49" charset="-122"/>
                <a:ea typeface="楷体_GB2312" pitchFamily="49" charset="-122"/>
              </a:rPr>
              <a:t>    </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Oval 2" descr="50%">
            <a:extLst>
              <a:ext uri="{FF2B5EF4-FFF2-40B4-BE49-F238E27FC236}">
                <a16:creationId xmlns:a16="http://schemas.microsoft.com/office/drawing/2014/main" id="{5E453544-35AA-4FD0-93EE-49FD5AF8A480}"/>
              </a:ext>
            </a:extLst>
          </p:cNvPr>
          <p:cNvSpPr>
            <a:spLocks noChangeArrowheads="1"/>
          </p:cNvSpPr>
          <p:nvPr/>
        </p:nvSpPr>
        <p:spPr bwMode="auto">
          <a:xfrm>
            <a:off x="4419600" y="2209800"/>
            <a:ext cx="4724400" cy="4648200"/>
          </a:xfrm>
          <a:prstGeom prst="ellipse">
            <a:avLst/>
          </a:prstGeom>
          <a:blipFill dpi="0" rotWithShape="0">
            <a:blip r:embed="rId2"/>
            <a:srcRect/>
            <a:tile tx="0" ty="0" sx="100000" sy="100000" flip="none" algn="tl"/>
          </a:blip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GB" altLang="en-US" b="1"/>
          </a:p>
        </p:txBody>
      </p:sp>
      <p:sp>
        <p:nvSpPr>
          <p:cNvPr id="52227" name="Oval 3">
            <a:extLst>
              <a:ext uri="{FF2B5EF4-FFF2-40B4-BE49-F238E27FC236}">
                <a16:creationId xmlns:a16="http://schemas.microsoft.com/office/drawing/2014/main" id="{EA1E41AD-70AD-487C-B200-EDA809D63AAF}"/>
              </a:ext>
            </a:extLst>
          </p:cNvPr>
          <p:cNvSpPr>
            <a:spLocks noChangeArrowheads="1"/>
          </p:cNvSpPr>
          <p:nvPr/>
        </p:nvSpPr>
        <p:spPr bwMode="auto">
          <a:xfrm>
            <a:off x="5943600" y="3733800"/>
            <a:ext cx="1524000" cy="1524000"/>
          </a:xfrm>
          <a:prstGeom prst="ellipse">
            <a:avLst/>
          </a:prstGeom>
          <a:solidFill>
            <a:schemeClr val="bg1"/>
          </a:solid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28" name="Rectangle 4">
            <a:extLst>
              <a:ext uri="{FF2B5EF4-FFF2-40B4-BE49-F238E27FC236}">
                <a16:creationId xmlns:a16="http://schemas.microsoft.com/office/drawing/2014/main" id="{B807D2FE-9971-43B0-BB7E-BAE1F81F029F}"/>
              </a:ext>
            </a:extLst>
          </p:cNvPr>
          <p:cNvSpPr>
            <a:spLocks noGrp="1" noChangeArrowheads="1"/>
          </p:cNvSpPr>
          <p:nvPr>
            <p:ph type="title"/>
          </p:nvPr>
        </p:nvSpPr>
        <p:spPr>
          <a:noFill/>
          <a:ln cap="flat">
            <a:solidFill>
              <a:srgbClr val="000000"/>
            </a:solidFill>
            <a:miter lim="800000"/>
            <a:headEnd/>
            <a:tailEnd/>
          </a:ln>
        </p:spPr>
        <p:txBody>
          <a:bodyPr lIns="90000" tIns="46800" rIns="90000" bIns="46800"/>
          <a:lstStyle/>
          <a:p>
            <a:pPr eaLnBrk="1" hangingPunct="1"/>
            <a:r>
              <a:rPr lang="en-GB" altLang="en-US"/>
              <a:t>Structure - The CPU</a:t>
            </a:r>
          </a:p>
        </p:txBody>
      </p:sp>
      <p:sp>
        <p:nvSpPr>
          <p:cNvPr id="52229" name="Oval 5">
            <a:extLst>
              <a:ext uri="{FF2B5EF4-FFF2-40B4-BE49-F238E27FC236}">
                <a16:creationId xmlns:a16="http://schemas.microsoft.com/office/drawing/2014/main" id="{118017F0-ABDE-40C1-B5B0-469E79C30183}"/>
              </a:ext>
            </a:extLst>
          </p:cNvPr>
          <p:cNvSpPr>
            <a:spLocks noChangeArrowheads="1"/>
          </p:cNvSpPr>
          <p:nvPr/>
        </p:nvSpPr>
        <p:spPr bwMode="auto">
          <a:xfrm>
            <a:off x="5181600" y="2895600"/>
            <a:ext cx="1371600" cy="1371600"/>
          </a:xfrm>
          <a:prstGeom prst="ellipse">
            <a:avLst/>
          </a:prstGeom>
          <a:solidFill>
            <a:schemeClr val="bg1"/>
          </a:solid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0" name="Oval 6">
            <a:extLst>
              <a:ext uri="{FF2B5EF4-FFF2-40B4-BE49-F238E27FC236}">
                <a16:creationId xmlns:a16="http://schemas.microsoft.com/office/drawing/2014/main" id="{EFA0198A-8735-46CA-A375-8EE0FA98CC8F}"/>
              </a:ext>
            </a:extLst>
          </p:cNvPr>
          <p:cNvSpPr>
            <a:spLocks noChangeArrowheads="1"/>
          </p:cNvSpPr>
          <p:nvPr/>
        </p:nvSpPr>
        <p:spPr bwMode="auto">
          <a:xfrm>
            <a:off x="609600" y="3124200"/>
            <a:ext cx="1981200" cy="2057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1" name="Oval 7">
            <a:extLst>
              <a:ext uri="{FF2B5EF4-FFF2-40B4-BE49-F238E27FC236}">
                <a16:creationId xmlns:a16="http://schemas.microsoft.com/office/drawing/2014/main" id="{7EB60488-1CE4-4DF4-9A74-11C2AAC0DD12}"/>
              </a:ext>
            </a:extLst>
          </p:cNvPr>
          <p:cNvSpPr>
            <a:spLocks noChangeArrowheads="1"/>
          </p:cNvSpPr>
          <p:nvPr/>
        </p:nvSpPr>
        <p:spPr bwMode="auto">
          <a:xfrm>
            <a:off x="6934200" y="2895600"/>
            <a:ext cx="1371600" cy="1371600"/>
          </a:xfrm>
          <a:prstGeom prst="ellipse">
            <a:avLst/>
          </a:prstGeom>
          <a:solidFill>
            <a:schemeClr val="bg1"/>
          </a:solid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2" name="Oval 8">
            <a:extLst>
              <a:ext uri="{FF2B5EF4-FFF2-40B4-BE49-F238E27FC236}">
                <a16:creationId xmlns:a16="http://schemas.microsoft.com/office/drawing/2014/main" id="{83C81B6C-5499-4D87-9063-2CAD09A59C92}"/>
              </a:ext>
            </a:extLst>
          </p:cNvPr>
          <p:cNvSpPr>
            <a:spLocks noChangeArrowheads="1"/>
          </p:cNvSpPr>
          <p:nvPr/>
        </p:nvSpPr>
        <p:spPr bwMode="auto">
          <a:xfrm>
            <a:off x="6019800" y="4953000"/>
            <a:ext cx="1371600" cy="1371600"/>
          </a:xfrm>
          <a:prstGeom prst="ellipse">
            <a:avLst/>
          </a:prstGeom>
          <a:solidFill>
            <a:schemeClr val="bg1"/>
          </a:solidFill>
          <a:ln w="9525">
            <a:solidFill>
              <a:schemeClr val="tx1"/>
            </a:solidFill>
            <a:round/>
            <a:headEnd/>
            <a:tailEnd/>
          </a:ln>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33" name="Text Box 9">
            <a:extLst>
              <a:ext uri="{FF2B5EF4-FFF2-40B4-BE49-F238E27FC236}">
                <a16:creationId xmlns:a16="http://schemas.microsoft.com/office/drawing/2014/main" id="{A26D0A63-1B44-4A88-9D9E-AF2F1493ED80}"/>
              </a:ext>
            </a:extLst>
          </p:cNvPr>
          <p:cNvSpPr txBox="1">
            <a:spLocks noChangeArrowheads="1"/>
          </p:cNvSpPr>
          <p:nvPr/>
        </p:nvSpPr>
        <p:spPr bwMode="auto">
          <a:xfrm>
            <a:off x="1136650" y="3168650"/>
            <a:ext cx="1073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Computer</a:t>
            </a:r>
            <a:endParaRPr lang="en-GB" altLang="en-US" sz="2400" b="1">
              <a:latin typeface="Times New Roman" panose="02020603050405020304" pitchFamily="18" charset="0"/>
            </a:endParaRPr>
          </a:p>
        </p:txBody>
      </p:sp>
      <p:sp>
        <p:nvSpPr>
          <p:cNvPr id="52234" name="Text Box 10">
            <a:extLst>
              <a:ext uri="{FF2B5EF4-FFF2-40B4-BE49-F238E27FC236}">
                <a16:creationId xmlns:a16="http://schemas.microsoft.com/office/drawing/2014/main" id="{F1C7AD75-CEFE-419D-908D-DEFC27098E5B}"/>
              </a:ext>
            </a:extLst>
          </p:cNvPr>
          <p:cNvSpPr txBox="1">
            <a:spLocks noChangeArrowheads="1"/>
          </p:cNvSpPr>
          <p:nvPr/>
        </p:nvSpPr>
        <p:spPr bwMode="auto">
          <a:xfrm>
            <a:off x="7086600" y="3124200"/>
            <a:ext cx="10937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Arithmetic</a:t>
            </a:r>
          </a:p>
          <a:p>
            <a:pPr eaLnBrk="1" hangingPunct="1"/>
            <a:r>
              <a:rPr lang="en-GB" altLang="en-US" b="1"/>
              <a:t>and </a:t>
            </a:r>
          </a:p>
          <a:p>
            <a:pPr eaLnBrk="1" hangingPunct="1"/>
            <a:r>
              <a:rPr lang="en-GB" altLang="en-US" b="1"/>
              <a:t>Login Unit</a:t>
            </a:r>
          </a:p>
        </p:txBody>
      </p:sp>
      <p:sp>
        <p:nvSpPr>
          <p:cNvPr id="52235" name="Text Box 11">
            <a:extLst>
              <a:ext uri="{FF2B5EF4-FFF2-40B4-BE49-F238E27FC236}">
                <a16:creationId xmlns:a16="http://schemas.microsoft.com/office/drawing/2014/main" id="{A22FA428-12E6-4E5F-9E33-8400477207B8}"/>
              </a:ext>
            </a:extLst>
          </p:cNvPr>
          <p:cNvSpPr txBox="1">
            <a:spLocks noChangeArrowheads="1"/>
          </p:cNvSpPr>
          <p:nvPr/>
        </p:nvSpPr>
        <p:spPr bwMode="auto">
          <a:xfrm>
            <a:off x="6248400" y="5286375"/>
            <a:ext cx="835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Control</a:t>
            </a:r>
          </a:p>
          <a:p>
            <a:pPr eaLnBrk="1" hangingPunct="1"/>
            <a:r>
              <a:rPr lang="en-GB" altLang="en-US" b="1"/>
              <a:t>Unit</a:t>
            </a:r>
          </a:p>
        </p:txBody>
      </p:sp>
      <p:sp>
        <p:nvSpPr>
          <p:cNvPr id="52236" name="Text Box 12">
            <a:extLst>
              <a:ext uri="{FF2B5EF4-FFF2-40B4-BE49-F238E27FC236}">
                <a16:creationId xmlns:a16="http://schemas.microsoft.com/office/drawing/2014/main" id="{E5E9AAC0-6637-4547-9F88-F0D667FF0733}"/>
              </a:ext>
            </a:extLst>
          </p:cNvPr>
          <p:cNvSpPr txBox="1">
            <a:spLocks noChangeArrowheads="1"/>
          </p:cNvSpPr>
          <p:nvPr/>
        </p:nvSpPr>
        <p:spPr bwMode="auto">
          <a:xfrm>
            <a:off x="5943600" y="4219575"/>
            <a:ext cx="15700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Internal CPU</a:t>
            </a:r>
          </a:p>
          <a:p>
            <a:pPr eaLnBrk="1" hangingPunct="1"/>
            <a:r>
              <a:rPr lang="en-GB" altLang="en-US" b="1"/>
              <a:t>Interconnection</a:t>
            </a:r>
          </a:p>
        </p:txBody>
      </p:sp>
      <p:sp>
        <p:nvSpPr>
          <p:cNvPr id="52237" name="Line 13">
            <a:extLst>
              <a:ext uri="{FF2B5EF4-FFF2-40B4-BE49-F238E27FC236}">
                <a16:creationId xmlns:a16="http://schemas.microsoft.com/office/drawing/2014/main" id="{6F34AFD3-DEE2-478D-940F-7B2D8BDD9A72}"/>
              </a:ext>
            </a:extLst>
          </p:cNvPr>
          <p:cNvSpPr>
            <a:spLocks noChangeShapeType="1"/>
          </p:cNvSpPr>
          <p:nvPr/>
        </p:nvSpPr>
        <p:spPr bwMode="auto">
          <a:xfrm flipV="1">
            <a:off x="2057400" y="2362200"/>
            <a:ext cx="38862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238" name="Line 14">
            <a:extLst>
              <a:ext uri="{FF2B5EF4-FFF2-40B4-BE49-F238E27FC236}">
                <a16:creationId xmlns:a16="http://schemas.microsoft.com/office/drawing/2014/main" id="{7D1A31DC-7D12-4697-A212-82FFC8CF4EB2}"/>
              </a:ext>
            </a:extLst>
          </p:cNvPr>
          <p:cNvSpPr>
            <a:spLocks noChangeShapeType="1"/>
          </p:cNvSpPr>
          <p:nvPr/>
        </p:nvSpPr>
        <p:spPr bwMode="auto">
          <a:xfrm>
            <a:off x="2057400" y="4495800"/>
            <a:ext cx="3733800" cy="213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sp>
        <p:nvSpPr>
          <p:cNvPr id="52239" name="Text Box 15">
            <a:extLst>
              <a:ext uri="{FF2B5EF4-FFF2-40B4-BE49-F238E27FC236}">
                <a16:creationId xmlns:a16="http://schemas.microsoft.com/office/drawing/2014/main" id="{3646E0BA-2D9B-4DA2-BC04-E1ED7D3DC8FC}"/>
              </a:ext>
            </a:extLst>
          </p:cNvPr>
          <p:cNvSpPr txBox="1">
            <a:spLocks noChangeArrowheads="1"/>
          </p:cNvSpPr>
          <p:nvPr/>
        </p:nvSpPr>
        <p:spPr bwMode="auto">
          <a:xfrm>
            <a:off x="5362575" y="3321050"/>
            <a:ext cx="766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en-US" b="1"/>
              <a:t>Cache</a:t>
            </a:r>
          </a:p>
        </p:txBody>
      </p:sp>
      <p:sp>
        <p:nvSpPr>
          <p:cNvPr id="52240" name="Oval 16">
            <a:extLst>
              <a:ext uri="{FF2B5EF4-FFF2-40B4-BE49-F238E27FC236}">
                <a16:creationId xmlns:a16="http://schemas.microsoft.com/office/drawing/2014/main" id="{36866BA4-28C2-4CEF-BCFC-D5B403E8B655}"/>
              </a:ext>
            </a:extLst>
          </p:cNvPr>
          <p:cNvSpPr>
            <a:spLocks noChangeArrowheads="1"/>
          </p:cNvSpPr>
          <p:nvPr/>
        </p:nvSpPr>
        <p:spPr bwMode="auto">
          <a:xfrm>
            <a:off x="1752600" y="3733800"/>
            <a:ext cx="685800" cy="762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41" name="Text Box 17">
            <a:extLst>
              <a:ext uri="{FF2B5EF4-FFF2-40B4-BE49-F238E27FC236}">
                <a16:creationId xmlns:a16="http://schemas.microsoft.com/office/drawing/2014/main" id="{4BFB2606-BE8F-402E-BDD5-4AC11E67ED13}"/>
              </a:ext>
            </a:extLst>
          </p:cNvPr>
          <p:cNvSpPr txBox="1">
            <a:spLocks noChangeArrowheads="1"/>
          </p:cNvSpPr>
          <p:nvPr/>
        </p:nvSpPr>
        <p:spPr bwMode="auto">
          <a:xfrm>
            <a:off x="1860550" y="3962400"/>
            <a:ext cx="5016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b="1"/>
              <a:t>CPU</a:t>
            </a:r>
            <a:endParaRPr lang="en-US" altLang="zh-CN" b="1"/>
          </a:p>
        </p:txBody>
      </p:sp>
      <p:sp>
        <p:nvSpPr>
          <p:cNvPr id="52242" name="Oval 18">
            <a:extLst>
              <a:ext uri="{FF2B5EF4-FFF2-40B4-BE49-F238E27FC236}">
                <a16:creationId xmlns:a16="http://schemas.microsoft.com/office/drawing/2014/main" id="{242CEC6C-CD88-4FFB-BD6E-184B06C43F47}"/>
              </a:ext>
            </a:extLst>
          </p:cNvPr>
          <p:cNvSpPr>
            <a:spLocks noChangeArrowheads="1"/>
          </p:cNvSpPr>
          <p:nvPr/>
        </p:nvSpPr>
        <p:spPr bwMode="auto">
          <a:xfrm>
            <a:off x="838200" y="3429000"/>
            <a:ext cx="609600" cy="609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b="1"/>
              <a:t>I/O</a:t>
            </a:r>
            <a:endParaRPr lang="en-US" altLang="zh-CN" b="1"/>
          </a:p>
        </p:txBody>
      </p:sp>
      <p:sp>
        <p:nvSpPr>
          <p:cNvPr id="52243" name="Oval 19">
            <a:extLst>
              <a:ext uri="{FF2B5EF4-FFF2-40B4-BE49-F238E27FC236}">
                <a16:creationId xmlns:a16="http://schemas.microsoft.com/office/drawing/2014/main" id="{DCA402A9-62DE-4D8A-8FD5-2B0CFD10DBF3}"/>
              </a:ext>
            </a:extLst>
          </p:cNvPr>
          <p:cNvSpPr>
            <a:spLocks noChangeArrowheads="1"/>
          </p:cNvSpPr>
          <p:nvPr/>
        </p:nvSpPr>
        <p:spPr bwMode="auto">
          <a:xfrm>
            <a:off x="914400" y="4343400"/>
            <a:ext cx="685800" cy="685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44" name="Oval 20">
            <a:extLst>
              <a:ext uri="{FF2B5EF4-FFF2-40B4-BE49-F238E27FC236}">
                <a16:creationId xmlns:a16="http://schemas.microsoft.com/office/drawing/2014/main" id="{FCCACA85-32A5-41C8-9F48-D25CF0632E61}"/>
              </a:ext>
            </a:extLst>
          </p:cNvPr>
          <p:cNvSpPr>
            <a:spLocks noChangeArrowheads="1"/>
          </p:cNvSpPr>
          <p:nvPr/>
        </p:nvSpPr>
        <p:spPr bwMode="auto">
          <a:xfrm>
            <a:off x="1143000" y="3733800"/>
            <a:ext cx="685800" cy="762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245" name="Text Box 21">
            <a:extLst>
              <a:ext uri="{FF2B5EF4-FFF2-40B4-BE49-F238E27FC236}">
                <a16:creationId xmlns:a16="http://schemas.microsoft.com/office/drawing/2014/main" id="{F98A4398-DAF1-4361-8E3F-D99C9E9EE4E8}"/>
              </a:ext>
            </a:extLst>
          </p:cNvPr>
          <p:cNvSpPr txBox="1">
            <a:spLocks noChangeArrowheads="1"/>
          </p:cNvSpPr>
          <p:nvPr/>
        </p:nvSpPr>
        <p:spPr bwMode="auto">
          <a:xfrm>
            <a:off x="914400" y="4525963"/>
            <a:ext cx="730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b="1"/>
              <a:t>Memory</a:t>
            </a:r>
            <a:endParaRPr lang="en-US" altLang="zh-CN" b="1"/>
          </a:p>
        </p:txBody>
      </p:sp>
      <p:sp>
        <p:nvSpPr>
          <p:cNvPr id="52246" name="Text Box 22">
            <a:extLst>
              <a:ext uri="{FF2B5EF4-FFF2-40B4-BE49-F238E27FC236}">
                <a16:creationId xmlns:a16="http://schemas.microsoft.com/office/drawing/2014/main" id="{584926E6-D32A-4E49-8471-4FB27D304699}"/>
              </a:ext>
            </a:extLst>
          </p:cNvPr>
          <p:cNvSpPr txBox="1">
            <a:spLocks noChangeArrowheads="1"/>
          </p:cNvSpPr>
          <p:nvPr/>
        </p:nvSpPr>
        <p:spPr bwMode="auto">
          <a:xfrm>
            <a:off x="1139825" y="3962400"/>
            <a:ext cx="688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b="1"/>
              <a:t>System</a:t>
            </a:r>
          </a:p>
          <a:p>
            <a:pPr algn="ctr" eaLnBrk="1" hangingPunct="1"/>
            <a:r>
              <a:rPr lang="en-US" altLang="zh-CN" sz="1200" b="1"/>
              <a:t>Bus</a:t>
            </a:r>
          </a:p>
        </p:txBody>
      </p:sp>
      <p:sp>
        <p:nvSpPr>
          <p:cNvPr id="52247" name="Text Box 23">
            <a:extLst>
              <a:ext uri="{FF2B5EF4-FFF2-40B4-BE49-F238E27FC236}">
                <a16:creationId xmlns:a16="http://schemas.microsoft.com/office/drawing/2014/main" id="{F1A4E5D2-C4EA-4B91-ADF2-405A37ED602A}"/>
              </a:ext>
            </a:extLst>
          </p:cNvPr>
          <p:cNvSpPr txBox="1">
            <a:spLocks noChangeArrowheads="1"/>
          </p:cNvSpPr>
          <p:nvPr/>
        </p:nvSpPr>
        <p:spPr bwMode="auto">
          <a:xfrm>
            <a:off x="6443663" y="2470150"/>
            <a:ext cx="719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t>CPU</a:t>
            </a:r>
            <a:endParaRPr lang="en-US" altLang="zh-CN"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5C815FC-4101-43CE-85AA-78FD99F21C87}"/>
              </a:ext>
            </a:extLst>
          </p:cNvPr>
          <p:cNvSpPr>
            <a:spLocks noChangeArrowheads="1"/>
          </p:cNvSpPr>
          <p:nvPr/>
        </p:nvSpPr>
        <p:spPr bwMode="auto">
          <a:xfrm>
            <a:off x="611188" y="549275"/>
            <a:ext cx="7926387"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2400" b="1" i="1">
                <a:latin typeface="Times New Roman" panose="02020603050405020304" pitchFamily="18" charset="0"/>
              </a:rPr>
              <a:t>CPU</a:t>
            </a:r>
            <a:r>
              <a:rPr lang="zh-CN" altLang="en-US" sz="2400" b="1" i="1">
                <a:latin typeface="Times New Roman" panose="02020603050405020304" pitchFamily="18" charset="0"/>
              </a:rPr>
              <a:t>的基本功能：</a:t>
            </a:r>
            <a:r>
              <a:rPr lang="zh-CN" altLang="en-US" sz="2400" b="1">
                <a:latin typeface="Times New Roman" panose="02020603050405020304" pitchFamily="18" charset="0"/>
              </a:rPr>
              <a:t></a:t>
            </a:r>
          </a:p>
          <a:p>
            <a:pPr>
              <a:lnSpc>
                <a:spcPct val="130000"/>
              </a:lnSpc>
            </a:pPr>
            <a:r>
              <a:rPr lang="zh-CN" altLang="en-US" sz="2400" b="1">
                <a:solidFill>
                  <a:srgbClr val="FF0000"/>
                </a:solidFill>
                <a:latin typeface="Times New Roman" panose="02020603050405020304" pitchFamily="18" charset="0"/>
              </a:rPr>
              <a:t>★ 指令控制</a:t>
            </a:r>
            <a:r>
              <a:rPr lang="zh-CN" altLang="en-US" sz="2400" b="1">
                <a:solidFill>
                  <a:srgbClr val="0080C0"/>
                </a:solidFill>
                <a:latin typeface="Times New Roman" panose="02020603050405020304" pitchFamily="18" charset="0"/>
              </a:rPr>
              <a:t> </a:t>
            </a:r>
            <a:endParaRPr lang="zh-CN" altLang="en-US" sz="2400" b="1">
              <a:latin typeface="Times New Roman" panose="02020603050405020304" pitchFamily="18" charset="0"/>
            </a:endParaRPr>
          </a:p>
          <a:p>
            <a:pPr>
              <a:lnSpc>
                <a:spcPct val="130000"/>
              </a:lnSpc>
            </a:pPr>
            <a:r>
              <a:rPr lang="zh-CN" altLang="en-US" sz="2400" b="1">
                <a:latin typeface="Times New Roman" panose="02020603050405020304" pitchFamily="18" charset="0"/>
              </a:rPr>
              <a:t>　　</a:t>
            </a:r>
            <a:r>
              <a:rPr lang="zh-CN" altLang="en-US" sz="2400" b="1">
                <a:latin typeface="Times New Roman" panose="02020603050405020304" pitchFamily="18" charset="0"/>
                <a:ea typeface="华文楷体" panose="02010600040101010101" pitchFamily="2" charset="-122"/>
              </a:rPr>
              <a:t>程序的顺序控制称为指令控制。</a:t>
            </a:r>
            <a:r>
              <a:rPr lang="zh-CN" altLang="en-US" sz="2400" b="1">
                <a:latin typeface="Times New Roman" panose="02020603050405020304" pitchFamily="18" charset="0"/>
              </a:rPr>
              <a:t>由于程序是一个指令序列，这些指令的相互顺序不能任意颠倒，必须严格按程序规定的顺序进行。 </a:t>
            </a:r>
          </a:p>
          <a:p>
            <a:pPr>
              <a:lnSpc>
                <a:spcPct val="130000"/>
              </a:lnSpc>
            </a:pPr>
            <a:r>
              <a:rPr lang="zh-CN" altLang="en-US" sz="2400" b="1">
                <a:solidFill>
                  <a:srgbClr val="FF0000"/>
                </a:solidFill>
                <a:latin typeface="Times New Roman" panose="02020603050405020304" pitchFamily="18" charset="0"/>
              </a:rPr>
              <a:t>★ 操作控制</a:t>
            </a:r>
            <a:r>
              <a:rPr lang="zh-CN" altLang="en-US" sz="2400" b="1">
                <a:latin typeface="Times New Roman" panose="02020603050405020304" pitchFamily="18" charset="0"/>
              </a:rPr>
              <a:t> </a:t>
            </a:r>
          </a:p>
          <a:p>
            <a:pPr>
              <a:lnSpc>
                <a:spcPct val="130000"/>
              </a:lnSpc>
            </a:pPr>
            <a:r>
              <a:rPr lang="zh-CN" altLang="en-US" sz="2400" b="1">
                <a:latin typeface="Times New Roman" panose="02020603050405020304" pitchFamily="18" charset="0"/>
              </a:rPr>
              <a:t>　　一条指令的功能往往是由若干个操作信号的组合来实现的，因此，</a:t>
            </a:r>
            <a:r>
              <a:rPr lang="en-US" altLang="zh-CN" sz="2400" b="1">
                <a:latin typeface="华文楷体" panose="02010600040101010101" pitchFamily="2" charset="-122"/>
                <a:ea typeface="华文楷体" panose="02010600040101010101" pitchFamily="2" charset="-122"/>
              </a:rPr>
              <a:t>CPU</a:t>
            </a:r>
            <a:r>
              <a:rPr lang="zh-CN" altLang="en-US" sz="2400" b="1">
                <a:latin typeface="华文楷体" panose="02010600040101010101" pitchFamily="2" charset="-122"/>
                <a:ea typeface="华文楷体" panose="02010600040101010101" pitchFamily="2" charset="-122"/>
              </a:rPr>
              <a:t>管理并产生由内存取出的每条指令的操作信号，把各种操作信号送往相应的部件，从而控制这些部件按指令的要求进行动作</a:t>
            </a:r>
            <a:r>
              <a:rPr lang="zh-CN" altLang="en-US" sz="2400" b="1">
                <a:latin typeface="Times New Roman" panose="02020603050405020304" pitchFamily="18" charset="0"/>
              </a:rPr>
              <a:t>。</a:t>
            </a:r>
            <a:endParaRPr lang="zh-CN" altLang="en-US" sz="2400" b="1">
              <a:solidFill>
                <a:schemeClr val="accent2"/>
              </a:solidFill>
              <a:latin typeface="Times New Roman" panose="02020603050405020304" pitchFamily="18" charset="0"/>
            </a:endParaRPr>
          </a:p>
          <a:p>
            <a:endParaRPr lang="zh-CN" altLang="en-US" sz="2400" b="1">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9985A23-BBE0-4EC1-A972-9B7A88CAA10C}"/>
              </a:ext>
            </a:extLst>
          </p:cNvPr>
          <p:cNvSpPr>
            <a:spLocks noChangeArrowheads="1"/>
          </p:cNvSpPr>
          <p:nvPr/>
        </p:nvSpPr>
        <p:spPr bwMode="auto">
          <a:xfrm>
            <a:off x="611188" y="1052513"/>
            <a:ext cx="7777162"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i="1">
                <a:latin typeface="Times New Roman" panose="02020603050405020304" pitchFamily="18" charset="0"/>
              </a:rPr>
              <a:t>CPU</a:t>
            </a:r>
            <a:r>
              <a:rPr lang="zh-CN" altLang="en-US" sz="2800" b="1" i="1">
                <a:latin typeface="Times New Roman" panose="02020603050405020304" pitchFamily="18" charset="0"/>
              </a:rPr>
              <a:t>的基本功能：</a:t>
            </a:r>
            <a:r>
              <a:rPr lang="zh-CN" altLang="en-US" sz="2400" b="1" i="1">
                <a:latin typeface="Times New Roman" panose="02020603050405020304" pitchFamily="18" charset="0"/>
              </a:rPr>
              <a:t> </a:t>
            </a:r>
          </a:p>
          <a:p>
            <a:pPr>
              <a:spcBef>
                <a:spcPct val="50000"/>
              </a:spcBef>
            </a:pPr>
            <a:r>
              <a:rPr lang="zh-CN" altLang="en-US" sz="2800" b="1">
                <a:solidFill>
                  <a:srgbClr val="FF0000"/>
                </a:solidFill>
                <a:latin typeface="Times New Roman" panose="02020603050405020304" pitchFamily="18" charset="0"/>
              </a:rPr>
              <a:t>★ 时间控制</a:t>
            </a:r>
            <a:r>
              <a:rPr lang="zh-CN" altLang="en-US" sz="2800" b="1">
                <a:latin typeface="Times New Roman" panose="02020603050405020304" pitchFamily="18" charset="0"/>
              </a:rPr>
              <a:t> </a:t>
            </a:r>
          </a:p>
          <a:p>
            <a:pPr>
              <a:spcBef>
                <a:spcPct val="50000"/>
              </a:spcBef>
            </a:pPr>
            <a:r>
              <a:rPr lang="zh-CN" altLang="en-US" sz="2800" b="1">
                <a:latin typeface="Times New Roman" panose="02020603050405020304" pitchFamily="18" charset="0"/>
              </a:rPr>
              <a:t>　　对各种操作实施时间上的定时称为时间控制。在计算机中，各种指令的操作信号以及一条指令的整个执行过程都受到时间的严格定时。</a:t>
            </a:r>
          </a:p>
          <a:p>
            <a:pPr>
              <a:spcBef>
                <a:spcPct val="50000"/>
              </a:spcBef>
            </a:pPr>
            <a:r>
              <a:rPr lang="zh-CN" altLang="en-US" sz="2800" b="1">
                <a:solidFill>
                  <a:srgbClr val="FF0000"/>
                </a:solidFill>
                <a:latin typeface="Times New Roman" panose="02020603050405020304" pitchFamily="18" charset="0"/>
              </a:rPr>
              <a:t>★ 数据加工</a:t>
            </a:r>
            <a:r>
              <a:rPr lang="zh-CN" altLang="en-US" sz="2800" b="1">
                <a:latin typeface="Times New Roman" panose="02020603050405020304" pitchFamily="18" charset="0"/>
              </a:rPr>
              <a:t> </a:t>
            </a:r>
          </a:p>
          <a:p>
            <a:pPr>
              <a:spcBef>
                <a:spcPct val="50000"/>
              </a:spcBef>
            </a:pPr>
            <a:r>
              <a:rPr lang="zh-CN" altLang="en-US" sz="2800" b="1">
                <a:latin typeface="Times New Roman" panose="02020603050405020304" pitchFamily="18" charset="0"/>
              </a:rPr>
              <a:t>　    数据加工就是对数据进行算术运算和逻辑运算处理。</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8FAD6E32-AB35-4388-B57A-1B1C5B4B3BE6}"/>
              </a:ext>
            </a:extLst>
          </p:cNvPr>
          <p:cNvSpPr>
            <a:spLocks noChangeArrowheads="1"/>
          </p:cNvSpPr>
          <p:nvPr/>
        </p:nvSpPr>
        <p:spPr bwMode="auto">
          <a:xfrm>
            <a:off x="395288" y="260350"/>
            <a:ext cx="874871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3200">
                <a:solidFill>
                  <a:srgbClr val="FF0000"/>
                </a:solidFill>
                <a:latin typeface="Times New Roman" panose="02020603050405020304" pitchFamily="18" charset="0"/>
              </a:rPr>
              <a:t>5.1.2 </a:t>
            </a:r>
            <a:r>
              <a:rPr lang="en-US" altLang="zh-CN" sz="3200">
                <a:solidFill>
                  <a:srgbClr val="FF0000"/>
                </a:solidFill>
                <a:latin typeface="Times New Roman" panose="02020603050405020304" pitchFamily="18" charset="0"/>
              </a:rPr>
              <a:t>CPU</a:t>
            </a:r>
            <a:r>
              <a:rPr lang="zh-CN" altLang="en-US" sz="3200">
                <a:solidFill>
                  <a:srgbClr val="FF0000"/>
                </a:solidFill>
                <a:latin typeface="Times New Roman" panose="02020603050405020304" pitchFamily="18" charset="0"/>
              </a:rPr>
              <a:t>的组成</a:t>
            </a:r>
          </a:p>
          <a:p>
            <a:pPr eaLnBrk="1" hangingPunct="1">
              <a:lnSpc>
                <a:spcPct val="125000"/>
              </a:lnSpc>
            </a:pPr>
            <a:r>
              <a:rPr lang="en-US" altLang="zh-CN">
                <a:solidFill>
                  <a:schemeClr val="tx2"/>
                </a:solidFill>
              </a:rPr>
              <a:t>            CPU</a:t>
            </a:r>
            <a:r>
              <a:rPr lang="zh-CN" altLang="en-US">
                <a:solidFill>
                  <a:schemeClr val="tx2"/>
                </a:solidFill>
              </a:rPr>
              <a:t>的基本部分由</a:t>
            </a:r>
            <a:r>
              <a:rPr lang="zh-CN" altLang="en-US" u="sng">
                <a:solidFill>
                  <a:srgbClr val="FF3300"/>
                </a:solidFill>
              </a:rPr>
              <a:t>运算器、</a:t>
            </a:r>
            <a:r>
              <a:rPr lang="en-US" altLang="zh-CN" u="sng">
                <a:solidFill>
                  <a:srgbClr val="FF3300"/>
                </a:solidFill>
              </a:rPr>
              <a:t>cache</a:t>
            </a:r>
            <a:r>
              <a:rPr lang="zh-CN" altLang="en-US" u="sng">
                <a:solidFill>
                  <a:srgbClr val="FF3300"/>
                </a:solidFill>
              </a:rPr>
              <a:t>和控制器</a:t>
            </a:r>
            <a:r>
              <a:rPr lang="zh-CN" altLang="en-US">
                <a:solidFill>
                  <a:schemeClr val="tx2"/>
                </a:solidFill>
              </a:rPr>
              <a:t>三大部分组成，</a:t>
            </a:r>
            <a:r>
              <a:rPr lang="zh-CN" altLang="en-US"/>
              <a:t>当今的</a:t>
            </a:r>
            <a:r>
              <a:rPr lang="en-US" altLang="zh-CN"/>
              <a:t>CPU </a:t>
            </a:r>
            <a:r>
              <a:rPr lang="zh-CN" altLang="en-US"/>
              <a:t>芯片包括了定点运算器、浮点运算器、</a:t>
            </a:r>
            <a:r>
              <a:rPr lang="en-US" altLang="zh-CN"/>
              <a:t>Cache</a:t>
            </a:r>
            <a:r>
              <a:rPr lang="zh-CN" altLang="en-US"/>
              <a:t>、控制器和存储管理等部件。 </a:t>
            </a:r>
            <a:r>
              <a:rPr lang="zh-CN" altLang="en-US">
                <a:solidFill>
                  <a:schemeClr val="tx2"/>
                </a:solidFill>
              </a:rPr>
              <a:t>。</a:t>
            </a:r>
            <a:endParaRPr lang="zh-CN" altLang="en-US" sz="2400">
              <a:solidFill>
                <a:srgbClr val="FF0000"/>
              </a:solidFill>
              <a:latin typeface="Times New Roman" panose="02020603050405020304" pitchFamily="18" charset="0"/>
            </a:endParaRPr>
          </a:p>
          <a:p>
            <a:pPr eaLnBrk="1" hangingPunct="1">
              <a:lnSpc>
                <a:spcPct val="125000"/>
              </a:lnSpc>
            </a:pPr>
            <a:r>
              <a:rPr lang="zh-CN" altLang="en-US" sz="2400">
                <a:solidFill>
                  <a:srgbClr val="FF0000"/>
                </a:solidFill>
                <a:latin typeface="Times New Roman" panose="02020603050405020304" pitchFamily="18" charset="0"/>
              </a:rPr>
              <a:t>运算器的组成</a:t>
            </a:r>
          </a:p>
          <a:p>
            <a:pPr eaLnBrk="1" hangingPunct="1">
              <a:lnSpc>
                <a:spcPct val="125000"/>
              </a:lnSpc>
            </a:pPr>
            <a:r>
              <a:rPr lang="zh-CN" altLang="en-US" sz="2400">
                <a:latin typeface="Times New Roman" panose="02020603050405020304" pitchFamily="18" charset="0"/>
              </a:rPr>
              <a:t>　　由算术逻辑单元(</a:t>
            </a:r>
            <a:r>
              <a:rPr lang="en-US" altLang="zh-CN" sz="2400">
                <a:latin typeface="Times New Roman" panose="02020603050405020304" pitchFamily="18" charset="0"/>
              </a:rPr>
              <a:t>ALU)、</a:t>
            </a:r>
            <a:r>
              <a:rPr lang="zh-CN" altLang="en-US" sz="2400">
                <a:latin typeface="Times New Roman" panose="02020603050405020304" pitchFamily="18" charset="0"/>
              </a:rPr>
              <a:t>累加寄存器、数据缓冲寄存器和状态条件寄存器组成，是数据加工处理部件。</a:t>
            </a:r>
          </a:p>
          <a:p>
            <a:pPr eaLnBrk="1" hangingPunct="1">
              <a:lnSpc>
                <a:spcPct val="125000"/>
              </a:lnSpc>
            </a:pPr>
            <a:r>
              <a:rPr lang="zh-CN" altLang="en-US" sz="2400">
                <a:latin typeface="Times New Roman" panose="02020603050405020304" pitchFamily="18" charset="0"/>
              </a:rPr>
              <a:t>        相对控制器而言，运算器接受控制器的命令而进行动作 ，即运算器所进行的全部操作都是由控制器发出的控制信号来指挥的，所以它是执行部件。</a:t>
            </a:r>
          </a:p>
        </p:txBody>
      </p:sp>
      <p:sp>
        <p:nvSpPr>
          <p:cNvPr id="55299" name="Rectangle 2">
            <a:extLst>
              <a:ext uri="{FF2B5EF4-FFF2-40B4-BE49-F238E27FC236}">
                <a16:creationId xmlns:a16="http://schemas.microsoft.com/office/drawing/2014/main" id="{1B1EF3C8-414A-488B-8AE8-FC15A94F1570}"/>
              </a:ext>
            </a:extLst>
          </p:cNvPr>
          <p:cNvSpPr>
            <a:spLocks noChangeArrowheads="1"/>
          </p:cNvSpPr>
          <p:nvPr/>
        </p:nvSpPr>
        <p:spPr bwMode="auto">
          <a:xfrm>
            <a:off x="468313" y="4149725"/>
            <a:ext cx="8675687"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a:solidFill>
                  <a:srgbClr val="FF0000"/>
                </a:solidFill>
                <a:latin typeface="Times New Roman" panose="02020603050405020304" pitchFamily="18" charset="0"/>
              </a:rPr>
              <a:t>运算器</a:t>
            </a:r>
            <a:r>
              <a:rPr lang="zh-CN" altLang="en-US" sz="2400">
                <a:latin typeface="Times New Roman" panose="02020603050405020304" pitchFamily="18" charset="0"/>
              </a:rPr>
              <a:t>主要功能：</a:t>
            </a:r>
          </a:p>
          <a:p>
            <a:pPr eaLnBrk="1" hangingPunct="1">
              <a:lnSpc>
                <a:spcPct val="150000"/>
              </a:lnSpc>
            </a:pPr>
            <a:r>
              <a:rPr lang="zh-CN" altLang="en-US" sz="2400">
                <a:latin typeface="Times New Roman" panose="02020603050405020304" pitchFamily="18" charset="0"/>
              </a:rPr>
              <a:t> (1)执行所有的算术运算； </a:t>
            </a:r>
          </a:p>
          <a:p>
            <a:pPr eaLnBrk="1" hangingPunct="1">
              <a:lnSpc>
                <a:spcPct val="150000"/>
              </a:lnSpc>
            </a:pPr>
            <a:r>
              <a:rPr lang="zh-CN" altLang="en-US" sz="2400">
                <a:latin typeface="Times New Roman" panose="02020603050405020304" pitchFamily="18" charset="0"/>
              </a:rPr>
              <a:t> (2)执行所有的逻辑运算，并进行逻辑测试，如两个数值比较。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4D231B2-C94C-46E1-A311-4B8A519F9089}"/>
              </a:ext>
            </a:extLst>
          </p:cNvPr>
          <p:cNvSpPr>
            <a:spLocks noChangeArrowheads="1"/>
          </p:cNvSpPr>
          <p:nvPr/>
        </p:nvSpPr>
        <p:spPr bwMode="auto">
          <a:xfrm>
            <a:off x="539750" y="1341438"/>
            <a:ext cx="82486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FF0000"/>
                </a:solidFill>
                <a:latin typeface="Times New Roman" panose="02020603050405020304" pitchFamily="18" charset="0"/>
              </a:rPr>
              <a:t>控制器</a:t>
            </a:r>
            <a:r>
              <a:rPr lang="zh-CN" altLang="en-US" sz="2400">
                <a:latin typeface="Times New Roman" panose="02020603050405020304" pitchFamily="18" charset="0"/>
              </a:rPr>
              <a:t>组成</a:t>
            </a:r>
          </a:p>
          <a:p>
            <a:pPr eaLnBrk="1" hangingPunct="1"/>
            <a:r>
              <a:rPr lang="zh-CN" altLang="en-US" sz="2400">
                <a:latin typeface="Times New Roman" panose="02020603050405020304" pitchFamily="18" charset="0"/>
              </a:rPr>
              <a:t>　　由程序计数器、指令寄存器、指令译码器、时序产生器和操作控制器等组成。它是发布命令的“决策机构”，即完成协调和指挥整个计算机系统的操作。</a:t>
            </a:r>
          </a:p>
          <a:p>
            <a:pPr eaLnBrk="1" hangingPunct="1"/>
            <a:endParaRPr lang="zh-CN" altLang="en-US" sz="2400">
              <a:latin typeface="Times New Roman" panose="02020603050405020304" pitchFamily="18" charset="0"/>
            </a:endParaRPr>
          </a:p>
          <a:p>
            <a:pPr eaLnBrk="1" hangingPunct="1"/>
            <a:r>
              <a:rPr lang="zh-CN" altLang="en-US" sz="2400">
                <a:solidFill>
                  <a:srgbClr val="FF0000"/>
                </a:solidFill>
              </a:rPr>
              <a:t>控制器</a:t>
            </a:r>
            <a:r>
              <a:rPr lang="zh-CN" altLang="en-US" sz="2400">
                <a:latin typeface="Times New Roman" panose="02020603050405020304" pitchFamily="18" charset="0"/>
              </a:rPr>
              <a:t>三大部件：</a:t>
            </a:r>
          </a:p>
          <a:p>
            <a:pPr eaLnBrk="1" hangingPunct="1"/>
            <a:r>
              <a:rPr lang="zh-CN" altLang="en-US" sz="2400">
                <a:solidFill>
                  <a:srgbClr val="FF0000"/>
                </a:solidFill>
                <a:latin typeface="Times New Roman" panose="02020603050405020304" pitchFamily="18" charset="0"/>
              </a:rPr>
              <a:t>指令部件</a:t>
            </a:r>
            <a:r>
              <a:rPr lang="zh-CN" altLang="en-US" sz="2400">
                <a:latin typeface="Times New Roman" panose="02020603050405020304" pitchFamily="18" charset="0"/>
              </a:rPr>
              <a:t>：程序计数器、指令寄存器、指令译码器</a:t>
            </a:r>
          </a:p>
          <a:p>
            <a:pPr eaLnBrk="1" hangingPunct="1"/>
            <a:r>
              <a:rPr lang="zh-CN" altLang="en-US" sz="2400">
                <a:solidFill>
                  <a:srgbClr val="FF0000"/>
                </a:solidFill>
                <a:latin typeface="Times New Roman" panose="02020603050405020304" pitchFamily="18" charset="0"/>
              </a:rPr>
              <a:t>时序部件</a:t>
            </a:r>
            <a:r>
              <a:rPr lang="zh-CN" altLang="en-US" sz="2400">
                <a:latin typeface="Times New Roman" panose="02020603050405020304" pitchFamily="18" charset="0"/>
              </a:rPr>
              <a:t>：时序产生器</a:t>
            </a:r>
          </a:p>
          <a:p>
            <a:pPr eaLnBrk="1" hangingPunct="1"/>
            <a:r>
              <a:rPr lang="zh-CN" altLang="en-US" sz="2400">
                <a:solidFill>
                  <a:srgbClr val="FF0000"/>
                </a:solidFill>
                <a:latin typeface="Times New Roman" panose="02020603050405020304" pitchFamily="18" charset="0"/>
              </a:rPr>
              <a:t>操作控制部件</a:t>
            </a:r>
            <a:r>
              <a:rPr lang="zh-CN" altLang="en-US" sz="2400">
                <a:latin typeface="Times New Roman" panose="02020603050405020304" pitchFamily="18" charset="0"/>
              </a:rPr>
              <a:t>：操作控制器</a:t>
            </a:r>
          </a:p>
          <a:p>
            <a:pPr eaLnBrk="1" hangingPunct="1"/>
            <a:endParaRPr lang="zh-CN" altLang="en-US" sz="2400">
              <a:latin typeface="Times New Roman" panose="02020603050405020304" pitchFamily="18" charset="0"/>
            </a:endParaRPr>
          </a:p>
          <a:p>
            <a:pPr eaLnBrk="1" hangingPunct="1"/>
            <a:r>
              <a:rPr lang="zh-CN" altLang="en-US" sz="2400">
                <a:solidFill>
                  <a:srgbClr val="FF0000"/>
                </a:solidFill>
              </a:rPr>
              <a:t>控制器</a:t>
            </a:r>
            <a:r>
              <a:rPr lang="zh-CN" altLang="en-US" sz="2400">
                <a:latin typeface="Times New Roman" panose="02020603050405020304" pitchFamily="18" charset="0"/>
              </a:rPr>
              <a:t>还包括：中断系统、控制台等其他功能部件</a:t>
            </a:r>
          </a:p>
        </p:txBody>
      </p:sp>
      <p:sp>
        <p:nvSpPr>
          <p:cNvPr id="56323" name="Rectangle 2">
            <a:extLst>
              <a:ext uri="{FF2B5EF4-FFF2-40B4-BE49-F238E27FC236}">
                <a16:creationId xmlns:a16="http://schemas.microsoft.com/office/drawing/2014/main" id="{3EF4F31E-21BB-4889-8125-9ED6328EA417}"/>
              </a:ext>
            </a:extLst>
          </p:cNvPr>
          <p:cNvSpPr>
            <a:spLocks noChangeArrowheads="1"/>
          </p:cNvSpPr>
          <p:nvPr/>
        </p:nvSpPr>
        <p:spPr bwMode="auto">
          <a:xfrm>
            <a:off x="395288" y="260350"/>
            <a:ext cx="84740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3200">
                <a:solidFill>
                  <a:srgbClr val="FF0000"/>
                </a:solidFill>
                <a:latin typeface="Times New Roman" panose="02020603050405020304" pitchFamily="18" charset="0"/>
              </a:rPr>
              <a:t>5.1.2 </a:t>
            </a:r>
            <a:r>
              <a:rPr lang="en-US" altLang="zh-CN" sz="3200">
                <a:solidFill>
                  <a:srgbClr val="FF0000"/>
                </a:solidFill>
                <a:latin typeface="Times New Roman" panose="02020603050405020304" pitchFamily="18" charset="0"/>
              </a:rPr>
              <a:t>CPU</a:t>
            </a:r>
            <a:r>
              <a:rPr lang="zh-CN" altLang="en-US" sz="3200">
                <a:solidFill>
                  <a:srgbClr val="FF0000"/>
                </a:solidFill>
                <a:latin typeface="Times New Roman" panose="02020603050405020304" pitchFamily="18" charset="0"/>
              </a:rPr>
              <a:t>的组成</a:t>
            </a:r>
          </a:p>
          <a:p>
            <a:pPr eaLnBrk="1" hangingPunct="1">
              <a:lnSpc>
                <a:spcPct val="125000"/>
              </a:lnSpc>
            </a:pPr>
            <a:r>
              <a:rPr lang="zh-CN" altLang="en-US" sz="2800">
                <a:solidFill>
                  <a:srgbClr val="FF8080"/>
                </a:solidFill>
                <a:latin typeface="Times New Roman" panose="02020603050405020304" pitchFamily="18" charset="0"/>
              </a:rPr>
              <a:t>       </a:t>
            </a:r>
            <a:endParaRPr lang="zh-CN" altLang="en-US" sz="2400">
              <a:latin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847AB2F-E84B-44C7-9095-F7FA42545FB3}"/>
              </a:ext>
            </a:extLst>
          </p:cNvPr>
          <p:cNvSpPr>
            <a:spLocks noChangeArrowheads="1"/>
          </p:cNvSpPr>
          <p:nvPr/>
        </p:nvSpPr>
        <p:spPr bwMode="auto">
          <a:xfrm>
            <a:off x="827088" y="1052513"/>
            <a:ext cx="7696200"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800" b="1">
                <a:solidFill>
                  <a:srgbClr val="FF0000"/>
                </a:solidFill>
                <a:latin typeface="Times New Roman" panose="02020603050405020304" pitchFamily="18" charset="0"/>
              </a:rPr>
              <a:t>控制器</a:t>
            </a:r>
            <a:r>
              <a:rPr lang="zh-CN" altLang="en-US" sz="2800" b="1">
                <a:latin typeface="Times New Roman" panose="02020603050405020304" pitchFamily="18" charset="0"/>
              </a:rPr>
              <a:t>主要功能有：</a:t>
            </a:r>
          </a:p>
          <a:p>
            <a:pPr>
              <a:lnSpc>
                <a:spcPct val="120000"/>
              </a:lnSpc>
            </a:pPr>
            <a:r>
              <a:rPr lang="zh-CN" altLang="en-US" sz="2800" b="1">
                <a:latin typeface="Times New Roman" panose="02020603050405020304" pitchFamily="18" charset="0"/>
              </a:rPr>
              <a:t>(1)从内存中取出一条指令，并指出下一条指令</a:t>
            </a:r>
          </a:p>
          <a:p>
            <a:pPr>
              <a:lnSpc>
                <a:spcPct val="120000"/>
              </a:lnSpc>
            </a:pPr>
            <a:r>
              <a:rPr lang="zh-CN" altLang="en-US" sz="2800" b="1">
                <a:latin typeface="Times New Roman" panose="02020603050405020304" pitchFamily="18" charset="0"/>
              </a:rPr>
              <a:t>     在内存中的位置；</a:t>
            </a:r>
          </a:p>
          <a:p>
            <a:pPr>
              <a:lnSpc>
                <a:spcPct val="120000"/>
              </a:lnSpc>
            </a:pPr>
            <a:r>
              <a:rPr lang="zh-CN" altLang="en-US" sz="2800" b="1">
                <a:latin typeface="Times New Roman" panose="02020603050405020304" pitchFamily="18" charset="0"/>
              </a:rPr>
              <a:t>(2)对指令进行译码或测试，并产生相应的操作</a:t>
            </a:r>
          </a:p>
          <a:p>
            <a:pPr>
              <a:lnSpc>
                <a:spcPct val="120000"/>
              </a:lnSpc>
            </a:pPr>
            <a:r>
              <a:rPr lang="zh-CN" altLang="en-US" sz="2800" b="1">
                <a:latin typeface="Times New Roman" panose="02020603050405020304" pitchFamily="18" charset="0"/>
              </a:rPr>
              <a:t>     控制信号，以便启动规定的动作；</a:t>
            </a:r>
          </a:p>
          <a:p>
            <a:pPr>
              <a:lnSpc>
                <a:spcPct val="120000"/>
              </a:lnSpc>
            </a:pPr>
            <a:r>
              <a:rPr lang="zh-CN" altLang="en-US" sz="2800" b="1">
                <a:latin typeface="Times New Roman" panose="02020603050405020304" pitchFamily="18" charset="0"/>
              </a:rPr>
              <a:t>(3)指挥并控制</a:t>
            </a:r>
            <a:r>
              <a:rPr lang="en-US" altLang="zh-CN" sz="2800" b="1">
                <a:latin typeface="Times New Roman" panose="02020603050405020304" pitchFamily="18" charset="0"/>
              </a:rPr>
              <a:t>CPU、</a:t>
            </a:r>
            <a:r>
              <a:rPr lang="zh-CN" altLang="en-US" sz="2800" b="1">
                <a:latin typeface="Times New Roman" panose="02020603050405020304" pitchFamily="18" charset="0"/>
              </a:rPr>
              <a:t>内存和输入/输出设备之间</a:t>
            </a:r>
          </a:p>
          <a:p>
            <a:pPr>
              <a:lnSpc>
                <a:spcPct val="120000"/>
              </a:lnSpc>
            </a:pPr>
            <a:r>
              <a:rPr lang="zh-CN" altLang="en-US" sz="2800" b="1">
                <a:latin typeface="Times New Roman" panose="02020603050405020304" pitchFamily="18" charset="0"/>
              </a:rPr>
              <a:t>     数据流动的方向。</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5DAD976-87AD-4142-864E-46369B42A258}"/>
              </a:ext>
            </a:extLst>
          </p:cNvPr>
          <p:cNvSpPr>
            <a:spLocks noChangeArrowheads="1"/>
          </p:cNvSpPr>
          <p:nvPr/>
        </p:nvSpPr>
        <p:spPr bwMode="auto">
          <a:xfrm>
            <a:off x="611188" y="692150"/>
            <a:ext cx="78486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Times New Roman" panose="02020603050405020304" pitchFamily="18" charset="0"/>
              </a:rPr>
              <a:t>5.1.3　</a:t>
            </a:r>
            <a:r>
              <a:rPr lang="en-US" altLang="zh-CN" sz="2800">
                <a:latin typeface="Times New Roman" panose="02020603050405020304" pitchFamily="18" charset="0"/>
              </a:rPr>
              <a:t>CPU</a:t>
            </a:r>
            <a:r>
              <a:rPr lang="zh-CN" altLang="en-US" sz="2800">
                <a:latin typeface="Times New Roman" panose="02020603050405020304" pitchFamily="18" charset="0"/>
              </a:rPr>
              <a:t>中的主要寄存器 　  　</a:t>
            </a:r>
            <a:r>
              <a:rPr lang="zh-CN" altLang="en-US" sz="2800">
                <a:latin typeface="Times New Roman" panose="02020603050405020304" pitchFamily="18" charset="0"/>
                <a:hlinkClick r:id="rId2"/>
              </a:rPr>
              <a:t>  </a:t>
            </a:r>
            <a:r>
              <a:rPr lang="zh-CN" altLang="en-US" sz="2800">
                <a:latin typeface="Times New Roman" panose="02020603050405020304" pitchFamily="18" charset="0"/>
              </a:rPr>
              <a:t>      　　　　　</a:t>
            </a:r>
          </a:p>
          <a:p>
            <a:pPr eaLnBrk="1" hangingPunct="1"/>
            <a:r>
              <a:rPr lang="zh-CN" altLang="en-US" sz="2800">
                <a:latin typeface="Times New Roman" panose="02020603050405020304" pitchFamily="18" charset="0"/>
              </a:rPr>
              <a:t>　　在</a:t>
            </a:r>
            <a:r>
              <a:rPr lang="en-US" altLang="zh-CN" sz="2800">
                <a:latin typeface="Times New Roman" panose="02020603050405020304" pitchFamily="18" charset="0"/>
              </a:rPr>
              <a:t>CPU</a:t>
            </a:r>
            <a:r>
              <a:rPr lang="zh-CN" altLang="en-US" sz="2800">
                <a:latin typeface="Times New Roman" panose="02020603050405020304" pitchFamily="18" charset="0"/>
              </a:rPr>
              <a:t>中至少要有六类寄存器。 这些寄存器用来暂存一个计算机字。根据需要，可以扩充其数目。下面详细介绍这些寄存器的功能与结构。</a:t>
            </a:r>
            <a:endParaRPr lang="zh-CN" altLang="en-US" sz="2800" i="1">
              <a:latin typeface="Times New Roman" panose="02020603050405020304" pitchFamily="18" charset="0"/>
            </a:endParaRPr>
          </a:p>
        </p:txBody>
      </p:sp>
      <p:sp>
        <p:nvSpPr>
          <p:cNvPr id="58371" name="Rectangle 3">
            <a:extLst>
              <a:ext uri="{FF2B5EF4-FFF2-40B4-BE49-F238E27FC236}">
                <a16:creationId xmlns:a16="http://schemas.microsoft.com/office/drawing/2014/main" id="{62597A09-2D08-4410-BE6D-65C3F61C79B5}"/>
              </a:ext>
            </a:extLst>
          </p:cNvPr>
          <p:cNvSpPr>
            <a:spLocks noChangeArrowheads="1"/>
          </p:cNvSpPr>
          <p:nvPr/>
        </p:nvSpPr>
        <p:spPr bwMode="auto">
          <a:xfrm>
            <a:off x="1547813" y="2636838"/>
            <a:ext cx="59436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800">
                <a:solidFill>
                  <a:srgbClr val="FF0000"/>
                </a:solidFill>
                <a:latin typeface="Times New Roman" panose="02020603050405020304" pitchFamily="18" charset="0"/>
              </a:rPr>
              <a:t>1.数据缓冲寄存器（</a:t>
            </a:r>
            <a:r>
              <a:rPr lang="en-US" altLang="zh-CN" sz="2800">
                <a:solidFill>
                  <a:srgbClr val="FF0000"/>
                </a:solidFill>
                <a:latin typeface="Times New Roman" panose="02020603050405020304" pitchFamily="18" charset="0"/>
              </a:rPr>
              <a:t>DR）</a:t>
            </a:r>
          </a:p>
          <a:p>
            <a:pPr eaLnBrk="1" hangingPunct="1">
              <a:lnSpc>
                <a:spcPct val="125000"/>
              </a:lnSpc>
            </a:pPr>
            <a:r>
              <a:rPr lang="en-US" altLang="zh-CN" sz="2800">
                <a:solidFill>
                  <a:srgbClr val="FF0000"/>
                </a:solidFill>
                <a:latin typeface="Times New Roman" panose="02020603050405020304" pitchFamily="18" charset="0"/>
              </a:rPr>
              <a:t>2.</a:t>
            </a:r>
            <a:r>
              <a:rPr lang="zh-CN" altLang="en-US" sz="2800">
                <a:solidFill>
                  <a:srgbClr val="FF0000"/>
                </a:solidFill>
                <a:latin typeface="Times New Roman" panose="02020603050405020304" pitchFamily="18" charset="0"/>
              </a:rPr>
              <a:t>指令寄存器（</a:t>
            </a:r>
            <a:r>
              <a:rPr lang="en-US" altLang="zh-CN" sz="2800">
                <a:solidFill>
                  <a:srgbClr val="FF0000"/>
                </a:solidFill>
                <a:latin typeface="Times New Roman" panose="02020603050405020304" pitchFamily="18" charset="0"/>
              </a:rPr>
              <a:t>IR）</a:t>
            </a:r>
          </a:p>
          <a:p>
            <a:pPr eaLnBrk="1" hangingPunct="1">
              <a:lnSpc>
                <a:spcPct val="125000"/>
              </a:lnSpc>
            </a:pPr>
            <a:r>
              <a:rPr lang="zh-CN" altLang="en-US" sz="2800">
                <a:solidFill>
                  <a:srgbClr val="FF0000"/>
                </a:solidFill>
                <a:latin typeface="Times New Roman" panose="02020603050405020304" pitchFamily="18" charset="0"/>
              </a:rPr>
              <a:t>3.程序计数器（</a:t>
            </a:r>
            <a:r>
              <a:rPr lang="en-US" altLang="zh-CN" sz="2800">
                <a:solidFill>
                  <a:srgbClr val="FF0000"/>
                </a:solidFill>
                <a:latin typeface="Times New Roman" panose="02020603050405020304" pitchFamily="18" charset="0"/>
              </a:rPr>
              <a:t>PC） </a:t>
            </a:r>
          </a:p>
          <a:p>
            <a:pPr eaLnBrk="1" hangingPunct="1">
              <a:lnSpc>
                <a:spcPct val="125000"/>
              </a:lnSpc>
            </a:pPr>
            <a:r>
              <a:rPr lang="zh-CN" altLang="en-US" sz="2800">
                <a:solidFill>
                  <a:srgbClr val="FF0000"/>
                </a:solidFill>
                <a:latin typeface="Times New Roman" panose="02020603050405020304" pitchFamily="18" charset="0"/>
              </a:rPr>
              <a:t>4.地址寄存器（</a:t>
            </a:r>
            <a:r>
              <a:rPr lang="en-US" altLang="zh-CN" sz="2800">
                <a:solidFill>
                  <a:srgbClr val="FF0000"/>
                </a:solidFill>
                <a:latin typeface="Times New Roman" panose="02020603050405020304" pitchFamily="18" charset="0"/>
              </a:rPr>
              <a:t>AR）</a:t>
            </a:r>
          </a:p>
          <a:p>
            <a:pPr eaLnBrk="1" hangingPunct="1">
              <a:lnSpc>
                <a:spcPct val="125000"/>
              </a:lnSpc>
            </a:pPr>
            <a:r>
              <a:rPr lang="en-US" altLang="zh-CN" sz="2800">
                <a:solidFill>
                  <a:srgbClr val="FF0000"/>
                </a:solidFill>
                <a:latin typeface="Times New Roman" panose="02020603050405020304" pitchFamily="18" charset="0"/>
              </a:rPr>
              <a:t>5.</a:t>
            </a:r>
            <a:r>
              <a:rPr lang="zh-CN" altLang="en-US" sz="2800">
                <a:solidFill>
                  <a:srgbClr val="FF0000"/>
                </a:solidFill>
                <a:latin typeface="Times New Roman" panose="02020603050405020304" pitchFamily="18" charset="0"/>
              </a:rPr>
              <a:t>累加寄存器（</a:t>
            </a:r>
            <a:r>
              <a:rPr lang="en-US" altLang="zh-CN" sz="2800">
                <a:solidFill>
                  <a:srgbClr val="FF0000"/>
                </a:solidFill>
                <a:latin typeface="Times New Roman" panose="02020603050405020304" pitchFamily="18" charset="0"/>
              </a:rPr>
              <a:t>AC） </a:t>
            </a:r>
          </a:p>
          <a:p>
            <a:pPr eaLnBrk="1" hangingPunct="1">
              <a:lnSpc>
                <a:spcPct val="125000"/>
              </a:lnSpc>
            </a:pPr>
            <a:r>
              <a:rPr lang="zh-CN" altLang="en-US" sz="2800">
                <a:solidFill>
                  <a:srgbClr val="FF0000"/>
                </a:solidFill>
                <a:latin typeface="Times New Roman" panose="02020603050405020304" pitchFamily="18" charset="0"/>
              </a:rPr>
              <a:t>6.状态条件寄存器（</a:t>
            </a:r>
            <a:r>
              <a:rPr lang="en-US" altLang="zh-CN" sz="2800">
                <a:solidFill>
                  <a:srgbClr val="FF0000"/>
                </a:solidFill>
                <a:latin typeface="Times New Roman" panose="02020603050405020304" pitchFamily="18" charset="0"/>
              </a:rPr>
              <a:t>PSW）</a:t>
            </a:r>
            <a:r>
              <a:rPr lang="zh-CN" altLang="en-US" sz="2800">
                <a:latin typeface="Times New Roman" panose="02020603050405020304" pitchFamily="18" charset="0"/>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a:extLst>
              <a:ext uri="{FF2B5EF4-FFF2-40B4-BE49-F238E27FC236}">
                <a16:creationId xmlns:a16="http://schemas.microsoft.com/office/drawing/2014/main" id="{F6B6CACE-316B-44CC-B415-2F405B9F1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888" t="10872" r="5118" b="5696"/>
          <a:stretch>
            <a:fillRect/>
          </a:stretch>
        </p:blipFill>
        <p:spPr bwMode="auto">
          <a:xfrm>
            <a:off x="0" y="-74613"/>
            <a:ext cx="9144000" cy="693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C4C4AF8-8C75-4053-ABEB-B3C11C165BA9}"/>
              </a:ext>
            </a:extLst>
          </p:cNvPr>
          <p:cNvSpPr>
            <a:spLocks noGrp="1" noChangeArrowheads="1"/>
          </p:cNvSpPr>
          <p:nvPr>
            <p:ph type="title" idx="4294967295"/>
          </p:nvPr>
        </p:nvSpPr>
        <p:spPr>
          <a:xfrm>
            <a:off x="381000" y="228600"/>
            <a:ext cx="7772400" cy="685800"/>
          </a:xfrm>
        </p:spPr>
        <p:txBody>
          <a:bodyPr anchor="b"/>
          <a:lstStyle/>
          <a:p>
            <a:pPr eaLnBrk="1" hangingPunct="1"/>
            <a:r>
              <a:rPr lang="zh-CN" altLang="en-US" sz="3200" b="1">
                <a:solidFill>
                  <a:srgbClr val="990099"/>
                </a:solidFill>
                <a:latin typeface="宋体" panose="02010600030101010101" pitchFamily="2" charset="-122"/>
              </a:rPr>
              <a:t>指令周期</a:t>
            </a:r>
          </a:p>
        </p:txBody>
      </p:sp>
      <p:sp>
        <p:nvSpPr>
          <p:cNvPr id="60419" name="Rectangle 3" descr="Rectangle: Click to edit Master text styles&#10;Second level&#10;Third level&#10;Fourth level&#10;Fifth level">
            <a:extLst>
              <a:ext uri="{FF2B5EF4-FFF2-40B4-BE49-F238E27FC236}">
                <a16:creationId xmlns:a16="http://schemas.microsoft.com/office/drawing/2014/main" id="{E4A5F0D5-8881-437A-8253-9D1DDB5EEF9B}"/>
              </a:ext>
            </a:extLst>
          </p:cNvPr>
          <p:cNvSpPr>
            <a:spLocks noGrp="1" noChangeArrowheads="1"/>
          </p:cNvSpPr>
          <p:nvPr>
            <p:ph type="body" idx="4294967295"/>
          </p:nvPr>
        </p:nvSpPr>
        <p:spPr>
          <a:xfrm>
            <a:off x="684213" y="836613"/>
            <a:ext cx="7772400" cy="4343400"/>
          </a:xfrm>
        </p:spPr>
        <p:txBody>
          <a:bodyPr/>
          <a:lstStyle/>
          <a:p>
            <a:pPr eaLnBrk="1" hangingPunct="1">
              <a:buFontTx/>
              <a:buNone/>
            </a:pPr>
            <a:r>
              <a:rPr lang="en-US" altLang="zh-CN" sz="2400" b="1">
                <a:solidFill>
                  <a:srgbClr val="3316C6"/>
                </a:solidFill>
                <a:latin typeface="宋体" panose="02010600030101010101" pitchFamily="2" charset="-122"/>
              </a:rPr>
              <a:t>1</a:t>
            </a:r>
            <a:r>
              <a:rPr lang="zh-CN" altLang="en-US" sz="2400" b="1">
                <a:solidFill>
                  <a:srgbClr val="3316C6"/>
                </a:solidFill>
                <a:latin typeface="宋体" panose="02010600030101010101" pitchFamily="2" charset="-122"/>
              </a:rPr>
              <a:t>．基本概念</a:t>
            </a:r>
            <a:r>
              <a:rPr lang="zh-CN" altLang="en-US" b="1">
                <a:solidFill>
                  <a:srgbClr val="3316C6"/>
                </a:solidFill>
              </a:rPr>
              <a:t> </a:t>
            </a:r>
          </a:p>
        </p:txBody>
      </p:sp>
      <p:sp>
        <p:nvSpPr>
          <p:cNvPr id="60420" name="Rectangle 4">
            <a:extLst>
              <a:ext uri="{FF2B5EF4-FFF2-40B4-BE49-F238E27FC236}">
                <a16:creationId xmlns:a16="http://schemas.microsoft.com/office/drawing/2014/main" id="{8469B33B-8D4F-4E5D-B386-7B2E3A7CEAFE}"/>
              </a:ext>
            </a:extLst>
          </p:cNvPr>
          <p:cNvSpPr>
            <a:spLocks noChangeArrowheads="1"/>
          </p:cNvSpPr>
          <p:nvPr/>
        </p:nvSpPr>
        <p:spPr bwMode="auto">
          <a:xfrm>
            <a:off x="838200" y="1600200"/>
            <a:ext cx="40211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3C4376"/>
                </a:solidFill>
                <a:latin typeface="Times New Roman" panose="02020603050405020304" pitchFamily="18" charset="0"/>
                <a:cs typeface="Times New Roman" panose="02020603050405020304" pitchFamily="18" charset="0"/>
              </a:rPr>
              <a:t>（</a:t>
            </a:r>
            <a:r>
              <a:rPr lang="en-US" altLang="zh-CN" sz="2400" b="1">
                <a:solidFill>
                  <a:srgbClr val="3C4376"/>
                </a:solidFill>
                <a:latin typeface="Times New Roman" panose="02020603050405020304" pitchFamily="18" charset="0"/>
                <a:cs typeface="Times New Roman" panose="02020603050405020304" pitchFamily="18" charset="0"/>
              </a:rPr>
              <a:t>1</a:t>
            </a:r>
            <a:r>
              <a:rPr lang="zh-CN" altLang="en-US" sz="2400" b="1">
                <a:solidFill>
                  <a:srgbClr val="3C4376"/>
                </a:solidFill>
                <a:latin typeface="Times New Roman" panose="02020603050405020304" pitchFamily="18" charset="0"/>
                <a:cs typeface="Times New Roman" panose="02020603050405020304" pitchFamily="18" charset="0"/>
              </a:rPr>
              <a:t>） </a:t>
            </a:r>
            <a:r>
              <a:rPr lang="zh-CN" altLang="en-US" sz="2400" b="1">
                <a:solidFill>
                  <a:srgbClr val="EA1808"/>
                </a:solidFill>
                <a:latin typeface="Times New Roman" panose="02020603050405020304" pitchFamily="18" charset="0"/>
                <a:cs typeface="Times New Roman" panose="02020603050405020304" pitchFamily="18" charset="0"/>
              </a:rPr>
              <a:t>指令周期</a:t>
            </a:r>
            <a:r>
              <a:rPr lang="en-US" altLang="zh-CN" sz="2400" b="1">
                <a:solidFill>
                  <a:srgbClr val="3C4376"/>
                </a:solidFill>
                <a:latin typeface="Times New Roman" panose="02020603050405020304" pitchFamily="18" charset="0"/>
                <a:cs typeface="Times New Roman" panose="02020603050405020304" pitchFamily="18" charset="0"/>
              </a:rPr>
              <a:t>—</a:t>
            </a:r>
            <a:r>
              <a:rPr lang="zh-CN" altLang="en-US" sz="2400" b="1">
                <a:solidFill>
                  <a:srgbClr val="3C4376"/>
                </a:solidFill>
                <a:latin typeface="Times New Roman" panose="02020603050405020304" pitchFamily="18" charset="0"/>
              </a:rPr>
              <a:t>取出并执行一条指令所需的时间 </a:t>
            </a:r>
          </a:p>
        </p:txBody>
      </p:sp>
      <p:sp>
        <p:nvSpPr>
          <p:cNvPr id="60421" name="Rectangle 5">
            <a:extLst>
              <a:ext uri="{FF2B5EF4-FFF2-40B4-BE49-F238E27FC236}">
                <a16:creationId xmlns:a16="http://schemas.microsoft.com/office/drawing/2014/main" id="{83361B81-129A-497A-9BE3-CD9AE6AB441D}"/>
              </a:ext>
            </a:extLst>
          </p:cNvPr>
          <p:cNvSpPr>
            <a:spLocks noChangeArrowheads="1"/>
          </p:cNvSpPr>
          <p:nvPr/>
        </p:nvSpPr>
        <p:spPr bwMode="auto">
          <a:xfrm>
            <a:off x="1042988" y="2492375"/>
            <a:ext cx="360045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latin typeface="宋体" panose="02010600030101010101" pitchFamily="2" charset="-122"/>
              </a:rPr>
              <a:t>通常指令周期的长短与指令的复杂程度有关。</a:t>
            </a:r>
          </a:p>
          <a:p>
            <a:endParaRPr lang="zh-CN" altLang="en-US" sz="2000" b="1">
              <a:latin typeface="Times New Roman" panose="02020603050405020304" pitchFamily="18" charset="0"/>
            </a:endParaRPr>
          </a:p>
        </p:txBody>
      </p:sp>
      <p:sp>
        <p:nvSpPr>
          <p:cNvPr id="60422" name="Rectangle 6">
            <a:extLst>
              <a:ext uri="{FF2B5EF4-FFF2-40B4-BE49-F238E27FC236}">
                <a16:creationId xmlns:a16="http://schemas.microsoft.com/office/drawing/2014/main" id="{048CD7B3-19AB-4322-BD47-1947B77762E9}"/>
              </a:ext>
            </a:extLst>
          </p:cNvPr>
          <p:cNvSpPr>
            <a:spLocks noChangeArrowheads="1"/>
          </p:cNvSpPr>
          <p:nvPr/>
        </p:nvSpPr>
        <p:spPr bwMode="auto">
          <a:xfrm>
            <a:off x="685800" y="4078288"/>
            <a:ext cx="8458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3C4376"/>
                </a:solidFill>
                <a:latin typeface="Times New Roman" panose="02020603050405020304" pitchFamily="18" charset="0"/>
                <a:cs typeface="Times New Roman" panose="02020603050405020304" pitchFamily="18" charset="0"/>
              </a:rPr>
              <a:t>  （</a:t>
            </a:r>
            <a:r>
              <a:rPr lang="en-US" altLang="zh-CN" sz="2400" b="1">
                <a:solidFill>
                  <a:srgbClr val="3C4376"/>
                </a:solidFill>
                <a:latin typeface="Times New Roman" panose="02020603050405020304" pitchFamily="18" charset="0"/>
                <a:cs typeface="Times New Roman" panose="02020603050405020304" pitchFamily="18" charset="0"/>
              </a:rPr>
              <a:t>2</a:t>
            </a:r>
            <a:r>
              <a:rPr lang="zh-CN" altLang="en-US" sz="2400" b="1">
                <a:solidFill>
                  <a:srgbClr val="3C4376"/>
                </a:solidFill>
                <a:latin typeface="Times New Roman" panose="02020603050405020304" pitchFamily="18" charset="0"/>
                <a:cs typeface="Times New Roman" panose="02020603050405020304" pitchFamily="18" charset="0"/>
              </a:rPr>
              <a:t>） </a:t>
            </a:r>
            <a:r>
              <a:rPr lang="en-US" altLang="zh-CN" sz="2400" b="1">
                <a:solidFill>
                  <a:srgbClr val="EA1808"/>
                </a:solidFill>
                <a:latin typeface="Times New Roman" panose="02020603050405020304" pitchFamily="18" charset="0"/>
                <a:cs typeface="Times New Roman" panose="02020603050405020304" pitchFamily="18" charset="0"/>
              </a:rPr>
              <a:t>CPU</a:t>
            </a:r>
            <a:r>
              <a:rPr lang="zh-CN" altLang="en-US" sz="2400" b="1">
                <a:solidFill>
                  <a:srgbClr val="EA1808"/>
                </a:solidFill>
                <a:latin typeface="Times New Roman" panose="02020603050405020304" pitchFamily="18" charset="0"/>
                <a:cs typeface="Times New Roman" panose="02020603050405020304" pitchFamily="18" charset="0"/>
              </a:rPr>
              <a:t>周期（机器周期）</a:t>
            </a:r>
            <a:r>
              <a:rPr lang="en-US" altLang="zh-CN" sz="2400" b="1">
                <a:solidFill>
                  <a:srgbClr val="3C4376"/>
                </a:solidFill>
                <a:latin typeface="Times New Roman" panose="02020603050405020304" pitchFamily="18" charset="0"/>
                <a:cs typeface="Times New Roman" panose="02020603050405020304" pitchFamily="18" charset="0"/>
              </a:rPr>
              <a:t>—</a:t>
            </a:r>
            <a:r>
              <a:rPr lang="zh-CN" altLang="en-US" sz="2400" b="1">
                <a:solidFill>
                  <a:srgbClr val="3C4376"/>
                </a:solidFill>
                <a:latin typeface="Times New Roman" panose="02020603050405020304" pitchFamily="18" charset="0"/>
                <a:cs typeface="Times New Roman" panose="02020603050405020304" pitchFamily="18" charset="0"/>
              </a:rPr>
              <a:t>内存中读取一个指令字的最短时间，</a:t>
            </a:r>
            <a:r>
              <a:rPr lang="zh-CN" altLang="en-US" sz="2400" b="1">
                <a:solidFill>
                  <a:srgbClr val="3C4376"/>
                </a:solidFill>
                <a:latin typeface="Times New Roman" panose="02020603050405020304" pitchFamily="18" charset="0"/>
              </a:rPr>
              <a:t>指令周期常用若干个</a:t>
            </a:r>
            <a:r>
              <a:rPr lang="en-US" altLang="zh-CN" sz="2400" b="1">
                <a:solidFill>
                  <a:srgbClr val="3C4376"/>
                </a:solidFill>
                <a:latin typeface="Times New Roman" panose="02020603050405020304" pitchFamily="18" charset="0"/>
                <a:cs typeface="Times New Roman" panose="02020603050405020304" pitchFamily="18" charset="0"/>
              </a:rPr>
              <a:t>CPU</a:t>
            </a:r>
            <a:r>
              <a:rPr lang="zh-CN" altLang="en-US" sz="2400" b="1">
                <a:solidFill>
                  <a:srgbClr val="3C4376"/>
                </a:solidFill>
                <a:latin typeface="Times New Roman" panose="02020603050405020304" pitchFamily="18" charset="0"/>
                <a:cs typeface="Times New Roman" panose="02020603050405020304" pitchFamily="18" charset="0"/>
              </a:rPr>
              <a:t>周期</a:t>
            </a:r>
            <a:r>
              <a:rPr lang="zh-CN" altLang="en-US" sz="2400" b="1">
                <a:solidFill>
                  <a:srgbClr val="3C4376"/>
                </a:solidFill>
                <a:latin typeface="Times New Roman" panose="02020603050405020304" pitchFamily="18" charset="0"/>
              </a:rPr>
              <a:t>数来表示 </a:t>
            </a:r>
          </a:p>
        </p:txBody>
      </p:sp>
      <p:sp>
        <p:nvSpPr>
          <p:cNvPr id="60423" name="Rectangle 10">
            <a:extLst>
              <a:ext uri="{FF2B5EF4-FFF2-40B4-BE49-F238E27FC236}">
                <a16:creationId xmlns:a16="http://schemas.microsoft.com/office/drawing/2014/main" id="{3FFF8704-B481-4F54-8ABD-5F5DE71EFC65}"/>
              </a:ext>
            </a:extLst>
          </p:cNvPr>
          <p:cNvSpPr>
            <a:spLocks noChangeArrowheads="1"/>
          </p:cNvSpPr>
          <p:nvPr/>
        </p:nvSpPr>
        <p:spPr bwMode="auto">
          <a:xfrm>
            <a:off x="611188" y="5348288"/>
            <a:ext cx="83804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3C4376"/>
                </a:solidFill>
                <a:latin typeface="Times New Roman" panose="02020603050405020304" pitchFamily="18" charset="0"/>
                <a:cs typeface="Times New Roman" panose="02020603050405020304" pitchFamily="18" charset="0"/>
              </a:rPr>
              <a:t>   （</a:t>
            </a:r>
            <a:r>
              <a:rPr lang="en-US" altLang="zh-CN" sz="2400" b="1">
                <a:solidFill>
                  <a:srgbClr val="3C4376"/>
                </a:solidFill>
                <a:latin typeface="Times New Roman" panose="02020603050405020304" pitchFamily="18" charset="0"/>
                <a:cs typeface="Times New Roman" panose="02020603050405020304" pitchFamily="18" charset="0"/>
              </a:rPr>
              <a:t>3</a:t>
            </a:r>
            <a:r>
              <a:rPr lang="zh-CN" altLang="en-US" sz="2400" b="1">
                <a:solidFill>
                  <a:srgbClr val="3C4376"/>
                </a:solidFill>
                <a:latin typeface="Times New Roman" panose="02020603050405020304" pitchFamily="18" charset="0"/>
                <a:cs typeface="Times New Roman" panose="02020603050405020304" pitchFamily="18" charset="0"/>
              </a:rPr>
              <a:t>） </a:t>
            </a:r>
            <a:r>
              <a:rPr lang="zh-CN" altLang="en-US" sz="2400" b="1">
                <a:solidFill>
                  <a:srgbClr val="EA1808"/>
                </a:solidFill>
                <a:latin typeface="Times New Roman" panose="02020603050405020304" pitchFamily="18" charset="0"/>
                <a:cs typeface="Times New Roman" panose="02020603050405020304" pitchFamily="18" charset="0"/>
              </a:rPr>
              <a:t>时钟周期</a:t>
            </a:r>
            <a:r>
              <a:rPr lang="zh-CN" altLang="en-US" b="1">
                <a:solidFill>
                  <a:srgbClr val="EA1808"/>
                </a:solidFill>
              </a:rPr>
              <a:t>（</a:t>
            </a:r>
            <a:r>
              <a:rPr lang="zh-CN" altLang="en-US" sz="2400" b="1">
                <a:solidFill>
                  <a:srgbClr val="EA1808"/>
                </a:solidFill>
                <a:latin typeface="Times New Roman" panose="02020603050405020304" pitchFamily="18" charset="0"/>
                <a:cs typeface="Times New Roman" panose="02020603050405020304" pitchFamily="18" charset="0"/>
              </a:rPr>
              <a:t>节拍脉冲</a:t>
            </a:r>
            <a:r>
              <a:rPr lang="zh-CN" altLang="en-US" b="1">
                <a:solidFill>
                  <a:srgbClr val="EA1808"/>
                </a:solidFill>
              </a:rPr>
              <a:t>）</a:t>
            </a:r>
            <a:r>
              <a:rPr lang="en-US" altLang="zh-CN" b="1">
                <a:solidFill>
                  <a:srgbClr val="3C4376"/>
                </a:solidFill>
              </a:rPr>
              <a:t>—</a:t>
            </a:r>
            <a:r>
              <a:rPr lang="zh-CN" altLang="en-US" sz="2400" b="1">
                <a:solidFill>
                  <a:srgbClr val="3C4376"/>
                </a:solidFill>
                <a:latin typeface="Times New Roman" panose="02020603050405020304" pitchFamily="18" charset="0"/>
              </a:rPr>
              <a:t>处理操作的最基本单位（由硬件的时钟频率决定） ， </a:t>
            </a:r>
            <a:r>
              <a:rPr lang="en-US" altLang="zh-CN" sz="2400" b="1">
                <a:solidFill>
                  <a:srgbClr val="3C4376"/>
                </a:solidFill>
                <a:latin typeface="Times New Roman" panose="02020603050405020304" pitchFamily="18" charset="0"/>
              </a:rPr>
              <a:t>CPU </a:t>
            </a:r>
            <a:r>
              <a:rPr lang="zh-CN" altLang="en-US" sz="2400" b="1">
                <a:solidFill>
                  <a:srgbClr val="3C4376"/>
                </a:solidFill>
                <a:latin typeface="Times New Roman" panose="02020603050405020304" pitchFamily="18" charset="0"/>
              </a:rPr>
              <a:t>周期包括若干个时钟周期。</a:t>
            </a:r>
          </a:p>
        </p:txBody>
      </p:sp>
      <p:pic>
        <p:nvPicPr>
          <p:cNvPr id="60424" name="Picture 9">
            <a:extLst>
              <a:ext uri="{FF2B5EF4-FFF2-40B4-BE49-F238E27FC236}">
                <a16:creationId xmlns:a16="http://schemas.microsoft.com/office/drawing/2014/main" id="{C573AB3B-C956-4387-82DC-4B23FF6EC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011" r="7227" b="14943"/>
          <a:stretch>
            <a:fillRect/>
          </a:stretch>
        </p:blipFill>
        <p:spPr bwMode="auto">
          <a:xfrm>
            <a:off x="5076825" y="1700213"/>
            <a:ext cx="324008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a:extLst>
              <a:ext uri="{FF2B5EF4-FFF2-40B4-BE49-F238E27FC236}">
                <a16:creationId xmlns:a16="http://schemas.microsoft.com/office/drawing/2014/main" id="{B455F442-0EE6-42D4-A441-FF67A07AE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4005263"/>
            <a:ext cx="727075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a:extLst>
              <a:ext uri="{FF2B5EF4-FFF2-40B4-BE49-F238E27FC236}">
                <a16:creationId xmlns:a16="http://schemas.microsoft.com/office/drawing/2014/main" id="{CB8B5313-2A28-454F-BDFD-15D1B6FC9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484313"/>
            <a:ext cx="7272338"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7">
            <a:extLst>
              <a:ext uri="{FF2B5EF4-FFF2-40B4-BE49-F238E27FC236}">
                <a16:creationId xmlns:a16="http://schemas.microsoft.com/office/drawing/2014/main" id="{F98DB61F-A389-41E5-A695-E86A4C2036D7}"/>
              </a:ext>
            </a:extLst>
          </p:cNvPr>
          <p:cNvSpPr>
            <a:spLocks noChangeArrowheads="1"/>
          </p:cNvSpPr>
          <p:nvPr/>
        </p:nvSpPr>
        <p:spPr bwMode="auto">
          <a:xfrm>
            <a:off x="468313" y="549275"/>
            <a:ext cx="84248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C51B17"/>
              </a:buClr>
              <a:buFont typeface="Wingdings" panose="05000000000000000000" pitchFamily="2" charset="2"/>
              <a:buChar char="Ø"/>
            </a:pPr>
            <a:r>
              <a:rPr lang="zh-CN" altLang="en-US" sz="2400" b="1">
                <a:solidFill>
                  <a:srgbClr val="990099"/>
                </a:solidFill>
                <a:latin typeface="Times New Roman" panose="02020603050405020304" pitchFamily="18" charset="0"/>
                <a:cs typeface="Times New Roman" panose="02020603050405020304" pitchFamily="18" charset="0"/>
              </a:rPr>
              <a:t>在定长</a:t>
            </a:r>
            <a:r>
              <a:rPr lang="en-US" altLang="zh-CN" sz="2400" b="1">
                <a:solidFill>
                  <a:srgbClr val="990099"/>
                </a:solidFill>
                <a:latin typeface="Times New Roman" panose="02020603050405020304" pitchFamily="18" charset="0"/>
                <a:cs typeface="Times New Roman" panose="02020603050405020304" pitchFamily="18" charset="0"/>
              </a:rPr>
              <a:t>CPU</a:t>
            </a:r>
            <a:r>
              <a:rPr lang="zh-CN" altLang="en-US" sz="2400" b="1">
                <a:solidFill>
                  <a:srgbClr val="990099"/>
                </a:solidFill>
                <a:latin typeface="Times New Roman" panose="02020603050405020304" pitchFamily="18" charset="0"/>
                <a:cs typeface="Times New Roman" panose="02020603050405020304" pitchFamily="18" charset="0"/>
              </a:rPr>
              <a:t>周期中，每个</a:t>
            </a:r>
            <a:r>
              <a:rPr lang="en-US" altLang="zh-CN" sz="2400" b="1">
                <a:solidFill>
                  <a:srgbClr val="990099"/>
                </a:solidFill>
                <a:latin typeface="Times New Roman" panose="02020603050405020304" pitchFamily="18" charset="0"/>
                <a:cs typeface="Times New Roman" panose="02020603050405020304" pitchFamily="18" charset="0"/>
              </a:rPr>
              <a:t>CPU</a:t>
            </a:r>
            <a:r>
              <a:rPr lang="zh-CN" altLang="en-US" sz="2400" b="1">
                <a:solidFill>
                  <a:srgbClr val="990099"/>
                </a:solidFill>
                <a:latin typeface="Times New Roman" panose="02020603050405020304" pitchFamily="18" charset="0"/>
                <a:cs typeface="Times New Roman" panose="02020603050405020304" pitchFamily="18" charset="0"/>
              </a:rPr>
              <a:t>周期含有相同的时钟周期数。</a:t>
            </a:r>
          </a:p>
          <a:p>
            <a:pPr eaLnBrk="1" hangingPunct="1">
              <a:buClr>
                <a:srgbClr val="C51B17"/>
              </a:buClr>
              <a:buFont typeface="Wingdings" panose="05000000000000000000" pitchFamily="2" charset="2"/>
              <a:buChar char="Ø"/>
            </a:pPr>
            <a:r>
              <a:rPr lang="zh-CN" altLang="en-US" sz="2400" b="1">
                <a:solidFill>
                  <a:srgbClr val="0D38EF"/>
                </a:solidFill>
                <a:latin typeface="Times New Roman" panose="02020603050405020304" pitchFamily="18" charset="0"/>
              </a:rPr>
              <a:t>在不定长</a:t>
            </a:r>
            <a:r>
              <a:rPr lang="en-US" altLang="zh-CN" sz="2400" b="1">
                <a:solidFill>
                  <a:srgbClr val="0D38EF"/>
                </a:solidFill>
                <a:latin typeface="Times New Roman" panose="02020603050405020304" pitchFamily="18" charset="0"/>
              </a:rPr>
              <a:t>CPU</a:t>
            </a:r>
            <a:r>
              <a:rPr lang="zh-CN" altLang="en-US" sz="2400" b="1">
                <a:solidFill>
                  <a:srgbClr val="0D38EF"/>
                </a:solidFill>
                <a:latin typeface="Times New Roman" panose="02020603050405020304" pitchFamily="18" charset="0"/>
              </a:rPr>
              <a:t>周期中，</a:t>
            </a:r>
            <a:r>
              <a:rPr lang="en-US" altLang="zh-CN" sz="2400" b="1">
                <a:solidFill>
                  <a:srgbClr val="0D38EF"/>
                </a:solidFill>
                <a:latin typeface="Times New Roman" panose="02020603050405020304" pitchFamily="18" charset="0"/>
              </a:rPr>
              <a:t>CPU</a:t>
            </a:r>
            <a:r>
              <a:rPr lang="zh-CN" altLang="en-US" sz="2400" b="1">
                <a:solidFill>
                  <a:srgbClr val="0D38EF"/>
                </a:solidFill>
                <a:latin typeface="Times New Roman" panose="02020603050405020304" pitchFamily="18" charset="0"/>
              </a:rPr>
              <a:t>周期含有不同的</a:t>
            </a:r>
            <a:r>
              <a:rPr lang="zh-CN" altLang="en-US" sz="2400" b="1">
                <a:solidFill>
                  <a:srgbClr val="990099"/>
                </a:solidFill>
                <a:latin typeface="Times New Roman" panose="02020603050405020304" pitchFamily="18" charset="0"/>
                <a:cs typeface="Times New Roman" panose="02020603050405020304" pitchFamily="18" charset="0"/>
              </a:rPr>
              <a:t>时钟周期数</a:t>
            </a:r>
            <a:r>
              <a:rPr lang="zh-CN" altLang="en-US" sz="2400" b="1">
                <a:solidFill>
                  <a:srgbClr val="0D38EF"/>
                </a:solidFill>
                <a:latin typeface="Times New Roman" panose="02020603050405020304" pitchFamily="18"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6DA5D3E-7280-471B-BCA3-314A14EE981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59" name="Rectangle 3">
            <a:extLst>
              <a:ext uri="{FF2B5EF4-FFF2-40B4-BE49-F238E27FC236}">
                <a16:creationId xmlns:a16="http://schemas.microsoft.com/office/drawing/2014/main" id="{FD7F6C33-3FBD-4BE3-8311-BF4DF61503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60" name="Rectangle 4">
            <a:extLst>
              <a:ext uri="{FF2B5EF4-FFF2-40B4-BE49-F238E27FC236}">
                <a16:creationId xmlns:a16="http://schemas.microsoft.com/office/drawing/2014/main" id="{56D87865-ADA5-463E-BBF3-2C3A3E8533FB}"/>
              </a:ext>
            </a:extLst>
          </p:cNvPr>
          <p:cNvSpPr>
            <a:spLocks noChangeArrowheads="1"/>
          </p:cNvSpPr>
          <p:nvPr/>
        </p:nvSpPr>
        <p:spPr bwMode="auto">
          <a:xfrm>
            <a:off x="900113" y="620713"/>
            <a:ext cx="6705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i="1">
                <a:solidFill>
                  <a:srgbClr val="EA1808"/>
                </a:solidFill>
                <a:latin typeface="宋体" panose="02010600030101010101" pitchFamily="2" charset="-122"/>
              </a:rPr>
              <a:t>RISC</a:t>
            </a:r>
            <a:r>
              <a:rPr lang="zh-CN" altLang="en-US" sz="4000" b="1" i="1">
                <a:solidFill>
                  <a:srgbClr val="EA1808"/>
                </a:solidFill>
                <a:latin typeface="宋体" panose="02010600030101010101" pitchFamily="2" charset="-122"/>
              </a:rPr>
              <a:t>三要素：</a:t>
            </a:r>
            <a:endParaRPr lang="zh-CN" altLang="en-US" sz="4000" b="1">
              <a:solidFill>
                <a:srgbClr val="EA1808"/>
              </a:solidFill>
              <a:latin typeface="宋体" panose="02010600030101010101" pitchFamily="2" charset="-122"/>
            </a:endParaRPr>
          </a:p>
          <a:p>
            <a:endParaRPr lang="zh-CN" altLang="en-US" sz="4000" b="1">
              <a:latin typeface="宋体" panose="02010600030101010101" pitchFamily="2" charset="-122"/>
            </a:endParaRPr>
          </a:p>
          <a:p>
            <a:r>
              <a:rPr lang="zh-CN" altLang="en-US" sz="3200" b="1">
                <a:latin typeface="宋体" panose="02010600030101010101" pitchFamily="2" charset="-122"/>
              </a:rPr>
              <a:t>(1)一个有限的简单的指令集；</a:t>
            </a:r>
            <a:r>
              <a:rPr lang="zh-CN" altLang="en-US" sz="2800" b="1">
                <a:latin typeface="宋体" panose="02010600030101010101" pitchFamily="2" charset="-122"/>
              </a:rPr>
              <a:t>指令长度固定，指令格式和寻址方式种类少，</a:t>
            </a:r>
            <a:r>
              <a:rPr lang="zh-CN" altLang="en-US" sz="2800">
                <a:latin typeface="宋体" panose="02010600030101010101" pitchFamily="2" charset="-122"/>
              </a:rPr>
              <a:t> </a:t>
            </a:r>
            <a:endParaRPr lang="zh-CN" altLang="en-US" sz="3200" b="1">
              <a:latin typeface="宋体" panose="02010600030101010101" pitchFamily="2" charset="-122"/>
            </a:endParaRPr>
          </a:p>
          <a:p>
            <a:endParaRPr lang="zh-CN" altLang="en-US" sz="3200" b="1">
              <a:latin typeface="宋体" panose="02010600030101010101" pitchFamily="2" charset="-122"/>
            </a:endParaRPr>
          </a:p>
          <a:p>
            <a:r>
              <a:rPr lang="zh-CN" altLang="en-US" sz="3200" b="1">
                <a:latin typeface="宋体" panose="02010600030101010101" pitchFamily="2" charset="-122"/>
              </a:rPr>
              <a:t>(2)</a:t>
            </a:r>
            <a:r>
              <a:rPr lang="en-US" altLang="zh-CN" sz="3200" b="1">
                <a:latin typeface="宋体" panose="02010600030101010101" pitchFamily="2" charset="-122"/>
              </a:rPr>
              <a:t>CPU</a:t>
            </a:r>
            <a:r>
              <a:rPr lang="zh-CN" altLang="en-US" sz="3200" b="1">
                <a:latin typeface="宋体" panose="02010600030101010101" pitchFamily="2" charset="-122"/>
              </a:rPr>
              <a:t>配备大量的通用寄存器；</a:t>
            </a:r>
            <a:r>
              <a:rPr lang="zh-CN" altLang="en-US" sz="2800" b="1">
                <a:latin typeface="宋体" panose="02010600030101010101" pitchFamily="2" charset="-122"/>
              </a:rPr>
              <a:t>只有取数</a:t>
            </a:r>
            <a:r>
              <a:rPr lang="en-US" altLang="zh-CN" sz="2800" b="1">
                <a:latin typeface="宋体" panose="02010600030101010101" pitchFamily="2" charset="-122"/>
              </a:rPr>
              <a:t>/</a:t>
            </a:r>
            <a:r>
              <a:rPr lang="zh-CN" altLang="en-US" sz="2800" b="1">
                <a:latin typeface="宋体" panose="02010600030101010101" pitchFamily="2" charset="-122"/>
              </a:rPr>
              <a:t>存数指令访问存储器，其余指令的操作均在寄存器之间进行。</a:t>
            </a:r>
            <a:r>
              <a:rPr lang="zh-CN" altLang="en-US" sz="2800">
                <a:latin typeface="宋体" panose="02010600030101010101" pitchFamily="2" charset="-122"/>
              </a:rPr>
              <a:t> </a:t>
            </a:r>
            <a:endParaRPr lang="zh-CN" altLang="en-US" sz="3200" b="1">
              <a:latin typeface="宋体" panose="02010600030101010101" pitchFamily="2" charset="-122"/>
            </a:endParaRPr>
          </a:p>
          <a:p>
            <a:endParaRPr lang="zh-CN" altLang="en-US" sz="3200" b="1">
              <a:latin typeface="宋体" panose="02010600030101010101" pitchFamily="2" charset="-122"/>
            </a:endParaRPr>
          </a:p>
          <a:p>
            <a:r>
              <a:rPr lang="zh-CN" altLang="en-US" sz="3200" b="1">
                <a:latin typeface="宋体" panose="02010600030101010101" pitchFamily="2" charset="-122"/>
              </a:rPr>
              <a:t>(3)强调对指令流水线的优化。</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E535734-56E5-42D6-9022-AF802AF69D0F}"/>
              </a:ext>
            </a:extLst>
          </p:cNvPr>
          <p:cNvSpPr>
            <a:spLocks noChangeArrowheads="1"/>
          </p:cNvSpPr>
          <p:nvPr/>
        </p:nvSpPr>
        <p:spPr bwMode="auto">
          <a:xfrm>
            <a:off x="609600" y="2286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990099"/>
                </a:solidFill>
                <a:latin typeface="宋体" panose="02010600030101010101" pitchFamily="2" charset="-122"/>
              </a:rPr>
              <a:t>5.2.2 MOV</a:t>
            </a:r>
            <a:r>
              <a:rPr lang="zh-CN" altLang="en-US" sz="3200" b="1">
                <a:solidFill>
                  <a:srgbClr val="990099"/>
                </a:solidFill>
                <a:latin typeface="宋体" panose="02010600030101010101" pitchFamily="2" charset="-122"/>
              </a:rPr>
              <a:t>指令的指令周期</a:t>
            </a:r>
          </a:p>
        </p:txBody>
      </p:sp>
      <p:sp>
        <p:nvSpPr>
          <p:cNvPr id="62467" name="Rectangle 5">
            <a:extLst>
              <a:ext uri="{FF2B5EF4-FFF2-40B4-BE49-F238E27FC236}">
                <a16:creationId xmlns:a16="http://schemas.microsoft.com/office/drawing/2014/main" id="{2AAC0B01-8012-46AB-8CAD-53A9398A71F9}"/>
              </a:ext>
            </a:extLst>
          </p:cNvPr>
          <p:cNvSpPr>
            <a:spLocks noChangeArrowheads="1"/>
          </p:cNvSpPr>
          <p:nvPr/>
        </p:nvSpPr>
        <p:spPr bwMode="auto">
          <a:xfrm>
            <a:off x="1403350" y="1557338"/>
            <a:ext cx="6843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MOV  R0 , R1  </a:t>
            </a:r>
            <a:r>
              <a:rPr lang="zh-CN" altLang="en-US" sz="2000" b="1">
                <a:latin typeface="Times New Roman" panose="02020603050405020304" pitchFamily="18" charset="0"/>
                <a:cs typeface="Times New Roman" panose="02020603050405020304" pitchFamily="18" charset="0"/>
              </a:rPr>
              <a:t>指令功能：将寄存器</a:t>
            </a:r>
            <a:r>
              <a:rPr lang="en-US" altLang="zh-CN" sz="2000" b="1">
                <a:latin typeface="Times New Roman" panose="02020603050405020304" pitchFamily="18" charset="0"/>
                <a:cs typeface="Times New Roman" panose="02020603050405020304" pitchFamily="18" charset="0"/>
              </a:rPr>
              <a:t>R0 </a:t>
            </a:r>
            <a:r>
              <a:rPr lang="zh-CN" altLang="en-US" sz="2000" b="1">
                <a:latin typeface="Times New Roman" panose="02020603050405020304" pitchFamily="18" charset="0"/>
                <a:cs typeface="Times New Roman" panose="02020603050405020304" pitchFamily="18" charset="0"/>
              </a:rPr>
              <a:t>的内容送</a:t>
            </a:r>
            <a:r>
              <a:rPr lang="en-US" altLang="zh-CN" sz="2000" b="1">
                <a:latin typeface="Times New Roman" panose="02020603050405020304" pitchFamily="18" charset="0"/>
                <a:cs typeface="Times New Roman" panose="02020603050405020304" pitchFamily="18" charset="0"/>
              </a:rPr>
              <a:t>R1</a:t>
            </a:r>
            <a:r>
              <a:rPr lang="zh-CN" altLang="en-US" sz="2000" b="1">
                <a:latin typeface="Times New Roman" panose="02020603050405020304" pitchFamily="18" charset="0"/>
                <a:cs typeface="Times New Roman" panose="02020603050405020304" pitchFamily="18" charset="0"/>
              </a:rPr>
              <a:t>。</a:t>
            </a:r>
            <a:r>
              <a:rPr lang="zh-CN" altLang="en-US" sz="2000" b="1">
                <a:latin typeface="Times New Roman" panose="02020603050405020304" pitchFamily="18" charset="0"/>
              </a:rPr>
              <a:t> </a:t>
            </a:r>
          </a:p>
        </p:txBody>
      </p:sp>
      <p:grpSp>
        <p:nvGrpSpPr>
          <p:cNvPr id="62468" name="Group 4">
            <a:extLst>
              <a:ext uri="{FF2B5EF4-FFF2-40B4-BE49-F238E27FC236}">
                <a16:creationId xmlns:a16="http://schemas.microsoft.com/office/drawing/2014/main" id="{645564BF-E9D6-47EA-B2CF-BB48FA7FD20F}"/>
              </a:ext>
            </a:extLst>
          </p:cNvPr>
          <p:cNvGrpSpPr>
            <a:grpSpLocks/>
          </p:cNvGrpSpPr>
          <p:nvPr/>
        </p:nvGrpSpPr>
        <p:grpSpPr bwMode="auto">
          <a:xfrm>
            <a:off x="611188" y="2133600"/>
            <a:ext cx="7048500" cy="3881438"/>
            <a:chOff x="0" y="0"/>
            <a:chExt cx="4032" cy="2160"/>
          </a:xfrm>
        </p:grpSpPr>
        <p:sp>
          <p:nvSpPr>
            <p:cNvPr id="62469" name="Oval 7">
              <a:extLst>
                <a:ext uri="{FF2B5EF4-FFF2-40B4-BE49-F238E27FC236}">
                  <a16:creationId xmlns:a16="http://schemas.microsoft.com/office/drawing/2014/main" id="{1C99B7FE-3399-4695-A163-206FBF5E6625}"/>
                </a:ext>
              </a:extLst>
            </p:cNvPr>
            <p:cNvSpPr>
              <a:spLocks noChangeArrowheads="1"/>
            </p:cNvSpPr>
            <p:nvPr/>
          </p:nvSpPr>
          <p:spPr bwMode="auto">
            <a:xfrm>
              <a:off x="614" y="210"/>
              <a:ext cx="681" cy="472"/>
            </a:xfrm>
            <a:prstGeom prst="ellipse">
              <a:avLst/>
            </a:prstGeom>
            <a:solidFill>
              <a:srgbClr val="CCFFFF"/>
            </a:solidFill>
            <a:ln w="9525">
              <a:solidFill>
                <a:srgbClr val="000000"/>
              </a:solidFill>
              <a:round/>
              <a:headEnd/>
              <a:tailEnd/>
            </a:ln>
          </p:spPr>
          <p:txBody>
            <a:bodyPr lIns="0" tIns="1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取指令</a:t>
              </a:r>
            </a:p>
            <a:p>
              <a:pPr algn="ctr"/>
              <a:r>
                <a:rPr lang="en-US" altLang="zh-CN" b="1">
                  <a:latin typeface="Times New Roman" panose="02020603050405020304" pitchFamily="18" charset="0"/>
                </a:rPr>
                <a:t>PC</a:t>
              </a:r>
              <a:r>
                <a:rPr lang="zh-CN" altLang="en-US" b="1">
                  <a:latin typeface="Times New Roman" panose="02020603050405020304" pitchFamily="18" charset="0"/>
                </a:rPr>
                <a:t>＋</a:t>
              </a:r>
              <a:r>
                <a:rPr lang="en-US" altLang="zh-CN" b="1">
                  <a:latin typeface="Times New Roman" panose="02020603050405020304" pitchFamily="18" charset="0"/>
                </a:rPr>
                <a:t>1</a:t>
              </a:r>
            </a:p>
          </p:txBody>
        </p:sp>
        <p:sp>
          <p:nvSpPr>
            <p:cNvPr id="62470" name="Oval 8">
              <a:extLst>
                <a:ext uri="{FF2B5EF4-FFF2-40B4-BE49-F238E27FC236}">
                  <a16:creationId xmlns:a16="http://schemas.microsoft.com/office/drawing/2014/main" id="{C51E497B-CE5B-4869-B707-426E0070AFDA}"/>
                </a:ext>
              </a:extLst>
            </p:cNvPr>
            <p:cNvSpPr>
              <a:spLocks noChangeArrowheads="1"/>
            </p:cNvSpPr>
            <p:nvPr/>
          </p:nvSpPr>
          <p:spPr bwMode="auto">
            <a:xfrm>
              <a:off x="629" y="1069"/>
              <a:ext cx="681" cy="472"/>
            </a:xfrm>
            <a:prstGeom prst="ellipse">
              <a:avLst/>
            </a:prstGeom>
            <a:solidFill>
              <a:srgbClr val="CCFFFF"/>
            </a:solidFill>
            <a:ln w="9525">
              <a:solidFill>
                <a:srgbClr val="000000"/>
              </a:solidFill>
              <a:round/>
              <a:headEnd/>
              <a:tailEnd/>
            </a:ln>
          </p:spPr>
          <p:txBody>
            <a:bodyPr lIns="0" tIns="1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指令</a:t>
              </a:r>
            </a:p>
            <a:p>
              <a:pPr algn="ctr"/>
              <a:r>
                <a:rPr lang="zh-CN" altLang="en-US" b="1">
                  <a:latin typeface="Times New Roman" panose="02020603050405020304" pitchFamily="18" charset="0"/>
                </a:rPr>
                <a:t>译码</a:t>
              </a:r>
            </a:p>
          </p:txBody>
        </p:sp>
        <p:sp>
          <p:nvSpPr>
            <p:cNvPr id="62471" name="Oval 9">
              <a:extLst>
                <a:ext uri="{FF2B5EF4-FFF2-40B4-BE49-F238E27FC236}">
                  <a16:creationId xmlns:a16="http://schemas.microsoft.com/office/drawing/2014/main" id="{F142BF42-9364-4B90-829E-BB5472C8FEA1}"/>
                </a:ext>
              </a:extLst>
            </p:cNvPr>
            <p:cNvSpPr>
              <a:spLocks noChangeArrowheads="1"/>
            </p:cNvSpPr>
            <p:nvPr/>
          </p:nvSpPr>
          <p:spPr bwMode="auto">
            <a:xfrm>
              <a:off x="1868" y="1069"/>
              <a:ext cx="682" cy="472"/>
            </a:xfrm>
            <a:prstGeom prst="ellipse">
              <a:avLst/>
            </a:prstGeom>
            <a:solidFill>
              <a:srgbClr val="CCFFFF"/>
            </a:solidFill>
            <a:ln w="9525">
              <a:solidFill>
                <a:srgbClr val="000000"/>
              </a:solidFill>
              <a:round/>
              <a:headEnd/>
              <a:tailEnd/>
            </a:ln>
          </p:spPr>
          <p:txBody>
            <a:bodyPr lIns="0" tIns="1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执行</a:t>
              </a:r>
            </a:p>
            <a:p>
              <a:pPr algn="ctr"/>
              <a:r>
                <a:rPr lang="zh-CN" altLang="en-US" b="1">
                  <a:latin typeface="Times New Roman" panose="02020603050405020304" pitchFamily="18" charset="0"/>
                </a:rPr>
                <a:t>指令</a:t>
              </a:r>
            </a:p>
          </p:txBody>
        </p:sp>
        <p:sp>
          <p:nvSpPr>
            <p:cNvPr id="62472" name="Oval 10">
              <a:extLst>
                <a:ext uri="{FF2B5EF4-FFF2-40B4-BE49-F238E27FC236}">
                  <a16:creationId xmlns:a16="http://schemas.microsoft.com/office/drawing/2014/main" id="{3D639A34-0AA4-4228-A715-48CAD360339D}"/>
                </a:ext>
              </a:extLst>
            </p:cNvPr>
            <p:cNvSpPr>
              <a:spLocks noChangeArrowheads="1"/>
            </p:cNvSpPr>
            <p:nvPr/>
          </p:nvSpPr>
          <p:spPr bwMode="auto">
            <a:xfrm>
              <a:off x="3123" y="996"/>
              <a:ext cx="909" cy="628"/>
            </a:xfrm>
            <a:prstGeom prst="ellipse">
              <a:avLst/>
            </a:prstGeom>
            <a:solidFill>
              <a:srgbClr val="CCFFFF"/>
            </a:solidFill>
            <a:ln w="9525">
              <a:solidFill>
                <a:srgbClr val="000000"/>
              </a:solidFill>
              <a:prstDash val="dash"/>
              <a:round/>
              <a:headEnd/>
              <a:tailEnd/>
            </a:ln>
          </p:spPr>
          <p:txBody>
            <a:bodyPr lIns="0" tIns="1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Times New Roman" panose="02020603050405020304" pitchFamily="18" charset="0"/>
                </a:rPr>
                <a:t>取下条</a:t>
              </a:r>
            </a:p>
            <a:p>
              <a:pPr algn="ctr"/>
              <a:r>
                <a:rPr lang="zh-CN" altLang="en-US" b="1">
                  <a:latin typeface="Times New Roman" panose="02020603050405020304" pitchFamily="18" charset="0"/>
                </a:rPr>
                <a:t>指令</a:t>
              </a:r>
            </a:p>
            <a:p>
              <a:pPr algn="ctr"/>
              <a:r>
                <a:rPr lang="en-US" altLang="zh-CN" b="1">
                  <a:latin typeface="Times New Roman" panose="02020603050405020304" pitchFamily="18" charset="0"/>
                </a:rPr>
                <a:t>PC</a:t>
              </a:r>
              <a:r>
                <a:rPr lang="zh-CN" altLang="en-US" b="1">
                  <a:latin typeface="Times New Roman" panose="02020603050405020304" pitchFamily="18" charset="0"/>
                </a:rPr>
                <a:t>＋</a:t>
              </a:r>
              <a:r>
                <a:rPr lang="en-US" altLang="zh-CN" b="1">
                  <a:latin typeface="Times New Roman" panose="02020603050405020304" pitchFamily="18" charset="0"/>
                </a:rPr>
                <a:t>1</a:t>
              </a:r>
            </a:p>
          </p:txBody>
        </p:sp>
        <p:sp>
          <p:nvSpPr>
            <p:cNvPr id="62473" name="Line 11">
              <a:extLst>
                <a:ext uri="{FF2B5EF4-FFF2-40B4-BE49-F238E27FC236}">
                  <a16:creationId xmlns:a16="http://schemas.microsoft.com/office/drawing/2014/main" id="{C576D29C-83AE-4F9B-820A-EBD664DCEEFC}"/>
                </a:ext>
              </a:extLst>
            </p:cNvPr>
            <p:cNvSpPr>
              <a:spLocks noChangeShapeType="1"/>
            </p:cNvSpPr>
            <p:nvPr/>
          </p:nvSpPr>
          <p:spPr bwMode="auto">
            <a:xfrm flipV="1">
              <a:off x="1696" y="10"/>
              <a:ext cx="14" cy="1813"/>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4" name="AutoShape 12">
              <a:extLst>
                <a:ext uri="{FF2B5EF4-FFF2-40B4-BE49-F238E27FC236}">
                  <a16:creationId xmlns:a16="http://schemas.microsoft.com/office/drawing/2014/main" id="{F0536341-2F87-4A16-B2EC-8B65BDB7EE58}"/>
                </a:ext>
              </a:extLst>
            </p:cNvPr>
            <p:cNvSpPr>
              <a:spLocks noChangeArrowheads="1"/>
            </p:cNvSpPr>
            <p:nvPr/>
          </p:nvSpPr>
          <p:spPr bwMode="auto">
            <a:xfrm>
              <a:off x="1361" y="1257"/>
              <a:ext cx="469" cy="105"/>
            </a:xfrm>
            <a:prstGeom prst="rightArrow">
              <a:avLst>
                <a:gd name="adj1" fmla="val 50000"/>
                <a:gd name="adj2" fmla="val 111667"/>
              </a:avLst>
            </a:prstGeom>
            <a:solidFill>
              <a:schemeClr val="bg2"/>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2475" name="Line 13">
              <a:extLst>
                <a:ext uri="{FF2B5EF4-FFF2-40B4-BE49-F238E27FC236}">
                  <a16:creationId xmlns:a16="http://schemas.microsoft.com/office/drawing/2014/main" id="{0EDFC3D7-1F2C-4238-B6D3-0FE890B27299}"/>
                </a:ext>
              </a:extLst>
            </p:cNvPr>
            <p:cNvSpPr>
              <a:spLocks noChangeShapeType="1"/>
            </p:cNvSpPr>
            <p:nvPr/>
          </p:nvSpPr>
          <p:spPr bwMode="auto">
            <a:xfrm flipV="1">
              <a:off x="2964" y="0"/>
              <a:ext cx="1" cy="1854"/>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6" name="AutoShape 14">
              <a:extLst>
                <a:ext uri="{FF2B5EF4-FFF2-40B4-BE49-F238E27FC236}">
                  <a16:creationId xmlns:a16="http://schemas.microsoft.com/office/drawing/2014/main" id="{299CE7B8-E25A-4A56-A14B-DDEE40E18A1E}"/>
                </a:ext>
              </a:extLst>
            </p:cNvPr>
            <p:cNvSpPr>
              <a:spLocks noChangeArrowheads="1"/>
            </p:cNvSpPr>
            <p:nvPr/>
          </p:nvSpPr>
          <p:spPr bwMode="auto">
            <a:xfrm>
              <a:off x="2601" y="1257"/>
              <a:ext cx="468" cy="105"/>
            </a:xfrm>
            <a:prstGeom prst="rightArrow">
              <a:avLst>
                <a:gd name="adj1" fmla="val 50000"/>
                <a:gd name="adj2" fmla="val 111429"/>
              </a:avLst>
            </a:prstGeom>
            <a:solidFill>
              <a:schemeClr val="bg2"/>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2477" name="Line 15">
              <a:extLst>
                <a:ext uri="{FF2B5EF4-FFF2-40B4-BE49-F238E27FC236}">
                  <a16:creationId xmlns:a16="http://schemas.microsoft.com/office/drawing/2014/main" id="{30718F63-666B-4A0D-A86F-197368BAF0EB}"/>
                </a:ext>
              </a:extLst>
            </p:cNvPr>
            <p:cNvSpPr>
              <a:spLocks noChangeShapeType="1"/>
            </p:cNvSpPr>
            <p:nvPr/>
          </p:nvSpPr>
          <p:spPr bwMode="auto">
            <a:xfrm flipV="1">
              <a:off x="381" y="10"/>
              <a:ext cx="13" cy="1844"/>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8" name="AutoShape 16">
              <a:extLst>
                <a:ext uri="{FF2B5EF4-FFF2-40B4-BE49-F238E27FC236}">
                  <a16:creationId xmlns:a16="http://schemas.microsoft.com/office/drawing/2014/main" id="{22A23180-371E-431D-A1F4-8181D7D699EE}"/>
                </a:ext>
              </a:extLst>
            </p:cNvPr>
            <p:cNvSpPr>
              <a:spLocks noChangeArrowheads="1"/>
            </p:cNvSpPr>
            <p:nvPr/>
          </p:nvSpPr>
          <p:spPr bwMode="auto">
            <a:xfrm>
              <a:off x="30" y="492"/>
              <a:ext cx="469" cy="105"/>
            </a:xfrm>
            <a:prstGeom prst="rightArrow">
              <a:avLst>
                <a:gd name="adj1" fmla="val 50000"/>
                <a:gd name="adj2" fmla="val 111667"/>
              </a:avLst>
            </a:prstGeom>
            <a:solidFill>
              <a:schemeClr val="bg2"/>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2479" name="AutoShape 17">
              <a:extLst>
                <a:ext uri="{FF2B5EF4-FFF2-40B4-BE49-F238E27FC236}">
                  <a16:creationId xmlns:a16="http://schemas.microsoft.com/office/drawing/2014/main" id="{1B6EEE4F-61E0-4557-94FC-AFC49F9E5D47}"/>
                </a:ext>
              </a:extLst>
            </p:cNvPr>
            <p:cNvSpPr>
              <a:spLocks noChangeArrowheads="1"/>
            </p:cNvSpPr>
            <p:nvPr/>
          </p:nvSpPr>
          <p:spPr bwMode="auto">
            <a:xfrm rot="5400000">
              <a:off x="811" y="802"/>
              <a:ext cx="325" cy="151"/>
            </a:xfrm>
            <a:prstGeom prst="rightArrow">
              <a:avLst>
                <a:gd name="adj1" fmla="val 50000"/>
                <a:gd name="adj2" fmla="val 53808"/>
              </a:avLst>
            </a:prstGeom>
            <a:solidFill>
              <a:schemeClr val="bg2"/>
            </a:solidFill>
            <a:ln w="9525">
              <a:solidFill>
                <a:srgbClr val="000000"/>
              </a:solidFill>
              <a:miter lim="800000"/>
              <a:headEnd/>
              <a:tailEnd/>
            </a:ln>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2480" name="Text Box 18">
              <a:extLst>
                <a:ext uri="{FF2B5EF4-FFF2-40B4-BE49-F238E27FC236}">
                  <a16:creationId xmlns:a16="http://schemas.microsoft.com/office/drawing/2014/main" id="{81D4B744-81C1-4742-B1C7-749351309DD5}"/>
                </a:ext>
              </a:extLst>
            </p:cNvPr>
            <p:cNvSpPr txBox="1">
              <a:spLocks noChangeArrowheads="1"/>
            </p:cNvSpPr>
            <p:nvPr/>
          </p:nvSpPr>
          <p:spPr bwMode="auto">
            <a:xfrm>
              <a:off x="0" y="547"/>
              <a:ext cx="34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Times New Roman" panose="02020603050405020304" pitchFamily="18" charset="0"/>
                </a:rPr>
                <a:t>开始</a:t>
              </a:r>
            </a:p>
          </p:txBody>
        </p:sp>
        <p:sp>
          <p:nvSpPr>
            <p:cNvPr id="62481" name="Text Box 19">
              <a:extLst>
                <a:ext uri="{FF2B5EF4-FFF2-40B4-BE49-F238E27FC236}">
                  <a16:creationId xmlns:a16="http://schemas.microsoft.com/office/drawing/2014/main" id="{684F8203-CFE0-4733-A341-1DBF11251BF1}"/>
                </a:ext>
              </a:extLst>
            </p:cNvPr>
            <p:cNvSpPr txBox="1">
              <a:spLocks noChangeArrowheads="1"/>
            </p:cNvSpPr>
            <p:nvPr/>
          </p:nvSpPr>
          <p:spPr bwMode="auto">
            <a:xfrm>
              <a:off x="741" y="1636"/>
              <a:ext cx="635"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Times New Roman" panose="02020603050405020304" pitchFamily="18" charset="0"/>
                </a:rPr>
                <a:t>取指周期</a:t>
              </a:r>
            </a:p>
          </p:txBody>
        </p:sp>
        <p:sp>
          <p:nvSpPr>
            <p:cNvPr id="62482" name="Text Box 20">
              <a:extLst>
                <a:ext uri="{FF2B5EF4-FFF2-40B4-BE49-F238E27FC236}">
                  <a16:creationId xmlns:a16="http://schemas.microsoft.com/office/drawing/2014/main" id="{21BADC64-B4B9-44A2-8E02-689A4B39B926}"/>
                </a:ext>
              </a:extLst>
            </p:cNvPr>
            <p:cNvSpPr txBox="1">
              <a:spLocks noChangeArrowheads="1"/>
            </p:cNvSpPr>
            <p:nvPr/>
          </p:nvSpPr>
          <p:spPr bwMode="auto">
            <a:xfrm>
              <a:off x="2041" y="1626"/>
              <a:ext cx="635"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Times New Roman" panose="02020603050405020304" pitchFamily="18" charset="0"/>
                </a:rPr>
                <a:t>执行周期</a:t>
              </a:r>
            </a:p>
          </p:txBody>
        </p:sp>
        <p:sp>
          <p:nvSpPr>
            <p:cNvPr id="62483" name="Line 21">
              <a:extLst>
                <a:ext uri="{FF2B5EF4-FFF2-40B4-BE49-F238E27FC236}">
                  <a16:creationId xmlns:a16="http://schemas.microsoft.com/office/drawing/2014/main" id="{7A665FA3-2E27-4184-8D57-3077FD2253D0}"/>
                </a:ext>
              </a:extLst>
            </p:cNvPr>
            <p:cNvSpPr>
              <a:spLocks noChangeShapeType="1"/>
            </p:cNvSpPr>
            <p:nvPr/>
          </p:nvSpPr>
          <p:spPr bwMode="auto">
            <a:xfrm>
              <a:off x="2691" y="1729"/>
              <a:ext cx="257" cy="1"/>
            </a:xfrm>
            <a:prstGeom prst="line">
              <a:avLst/>
            </a:prstGeom>
            <a:noFill/>
            <a:ln w="952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62484" name="Line 22">
              <a:extLst>
                <a:ext uri="{FF2B5EF4-FFF2-40B4-BE49-F238E27FC236}">
                  <a16:creationId xmlns:a16="http://schemas.microsoft.com/office/drawing/2014/main" id="{40ED23D1-5441-4296-A37D-CF83AAD36CA9}"/>
                </a:ext>
              </a:extLst>
            </p:cNvPr>
            <p:cNvSpPr>
              <a:spLocks noChangeShapeType="1"/>
            </p:cNvSpPr>
            <p:nvPr/>
          </p:nvSpPr>
          <p:spPr bwMode="auto">
            <a:xfrm flipH="1">
              <a:off x="1709" y="1737"/>
              <a:ext cx="272" cy="0"/>
            </a:xfrm>
            <a:prstGeom prst="line">
              <a:avLst/>
            </a:prstGeom>
            <a:noFill/>
            <a:ln w="952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62485" name="Line 23">
              <a:extLst>
                <a:ext uri="{FF2B5EF4-FFF2-40B4-BE49-F238E27FC236}">
                  <a16:creationId xmlns:a16="http://schemas.microsoft.com/office/drawing/2014/main" id="{EA683D8E-0934-4339-B79A-E049F5C44656}"/>
                </a:ext>
              </a:extLst>
            </p:cNvPr>
            <p:cNvSpPr>
              <a:spLocks noChangeShapeType="1"/>
            </p:cNvSpPr>
            <p:nvPr/>
          </p:nvSpPr>
          <p:spPr bwMode="auto">
            <a:xfrm>
              <a:off x="1406" y="1740"/>
              <a:ext cx="257" cy="0"/>
            </a:xfrm>
            <a:prstGeom prst="line">
              <a:avLst/>
            </a:prstGeom>
            <a:noFill/>
            <a:ln w="952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62486" name="Line 24">
              <a:extLst>
                <a:ext uri="{FF2B5EF4-FFF2-40B4-BE49-F238E27FC236}">
                  <a16:creationId xmlns:a16="http://schemas.microsoft.com/office/drawing/2014/main" id="{4057C31D-9C8C-42D1-960C-1B9A7D6CEB71}"/>
                </a:ext>
              </a:extLst>
            </p:cNvPr>
            <p:cNvSpPr>
              <a:spLocks noChangeShapeType="1"/>
            </p:cNvSpPr>
            <p:nvPr/>
          </p:nvSpPr>
          <p:spPr bwMode="auto">
            <a:xfrm flipH="1">
              <a:off x="423" y="1747"/>
              <a:ext cx="273" cy="1"/>
            </a:xfrm>
            <a:prstGeom prst="line">
              <a:avLst/>
            </a:prstGeom>
            <a:noFill/>
            <a:ln w="9525">
              <a:solidFill>
                <a:srgbClr val="000000"/>
              </a:solidFill>
              <a:round/>
              <a:headEnd/>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62487" name="Text Box 25">
              <a:extLst>
                <a:ext uri="{FF2B5EF4-FFF2-40B4-BE49-F238E27FC236}">
                  <a16:creationId xmlns:a16="http://schemas.microsoft.com/office/drawing/2014/main" id="{F6992B94-2E85-4737-9F08-C49AA2EC23C8}"/>
                </a:ext>
              </a:extLst>
            </p:cNvPr>
            <p:cNvSpPr txBox="1">
              <a:spLocks noChangeArrowheads="1"/>
            </p:cNvSpPr>
            <p:nvPr/>
          </p:nvSpPr>
          <p:spPr bwMode="auto">
            <a:xfrm>
              <a:off x="756" y="1919"/>
              <a:ext cx="2313"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宋体" panose="02010600030101010101" pitchFamily="2" charset="-122"/>
                </a:rPr>
                <a:t>图</a:t>
              </a:r>
              <a:r>
                <a:rPr lang="en-US" altLang="zh-CN" b="1">
                  <a:latin typeface="宋体" panose="02010600030101010101" pitchFamily="2" charset="-122"/>
                </a:rPr>
                <a:t>5.4 MOV</a:t>
              </a:r>
              <a:r>
                <a:rPr lang="zh-CN" altLang="en-US" b="1">
                  <a:latin typeface="宋体" panose="02010600030101010101" pitchFamily="2" charset="-122"/>
                </a:rPr>
                <a:t>指令的指令周期</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2E73E31-3008-4350-A173-741265F58535}"/>
              </a:ext>
            </a:extLst>
          </p:cNvPr>
          <p:cNvSpPr>
            <a:spLocks noGrp="1" noChangeArrowheads="1"/>
          </p:cNvSpPr>
          <p:nvPr>
            <p:ph type="title" idx="4294967295"/>
          </p:nvPr>
        </p:nvSpPr>
        <p:spPr>
          <a:xfrm>
            <a:off x="533400" y="152400"/>
            <a:ext cx="7772400" cy="762000"/>
          </a:xfrm>
        </p:spPr>
        <p:txBody>
          <a:bodyPr anchor="b"/>
          <a:lstStyle/>
          <a:p>
            <a:pPr eaLnBrk="1" hangingPunct="1"/>
            <a:r>
              <a:rPr lang="en-US" altLang="zh-CN" sz="3200" b="1">
                <a:solidFill>
                  <a:srgbClr val="990099"/>
                </a:solidFill>
                <a:latin typeface="宋体" panose="02010600030101010101" pitchFamily="2" charset="-122"/>
              </a:rPr>
              <a:t>5.2.3 LDA</a:t>
            </a:r>
            <a:r>
              <a:rPr lang="zh-CN" altLang="en-US" sz="3200" b="1">
                <a:solidFill>
                  <a:srgbClr val="990099"/>
                </a:solidFill>
                <a:latin typeface="宋体" panose="02010600030101010101" pitchFamily="2" charset="-122"/>
              </a:rPr>
              <a:t>指令的指令周期</a:t>
            </a:r>
          </a:p>
        </p:txBody>
      </p:sp>
      <p:grpSp>
        <p:nvGrpSpPr>
          <p:cNvPr id="63491" name="Group 3">
            <a:extLst>
              <a:ext uri="{FF2B5EF4-FFF2-40B4-BE49-F238E27FC236}">
                <a16:creationId xmlns:a16="http://schemas.microsoft.com/office/drawing/2014/main" id="{5468CF8E-F474-490F-8A07-708E0F164DEB}"/>
              </a:ext>
            </a:extLst>
          </p:cNvPr>
          <p:cNvGrpSpPr>
            <a:grpSpLocks/>
          </p:cNvGrpSpPr>
          <p:nvPr/>
        </p:nvGrpSpPr>
        <p:grpSpPr bwMode="auto">
          <a:xfrm>
            <a:off x="684213" y="1628775"/>
            <a:ext cx="7086600" cy="4038600"/>
            <a:chOff x="0" y="0"/>
            <a:chExt cx="4464" cy="2544"/>
          </a:xfrm>
        </p:grpSpPr>
        <p:sp>
          <p:nvSpPr>
            <p:cNvPr id="63492" name="Rectangle 4">
              <a:extLst>
                <a:ext uri="{FF2B5EF4-FFF2-40B4-BE49-F238E27FC236}">
                  <a16:creationId xmlns:a16="http://schemas.microsoft.com/office/drawing/2014/main" id="{567BFB50-84CE-42E6-ACA7-3A043174D601}"/>
                </a:ext>
              </a:extLst>
            </p:cNvPr>
            <p:cNvSpPr>
              <a:spLocks noChangeArrowheads="1"/>
            </p:cNvSpPr>
            <p:nvPr/>
          </p:nvSpPr>
          <p:spPr bwMode="auto">
            <a:xfrm>
              <a:off x="288" y="0"/>
              <a:ext cx="3792" cy="2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cs typeface="Times New Roman" panose="02020603050405020304" pitchFamily="18" charset="0"/>
                </a:rPr>
                <a:t>LDA  R1, 6  </a:t>
              </a:r>
              <a:r>
                <a:rPr lang="zh-CN" altLang="en-US" sz="2000" b="1">
                  <a:latin typeface="Times New Roman" panose="02020603050405020304" pitchFamily="18" charset="0"/>
                  <a:cs typeface="Times New Roman" panose="02020603050405020304" pitchFamily="18" charset="0"/>
                </a:rPr>
                <a:t>指令的</a:t>
              </a:r>
              <a:r>
                <a:rPr lang="zh-CN" altLang="en-US" sz="2000" b="1">
                  <a:latin typeface="Times New Roman" panose="02020603050405020304" pitchFamily="18" charset="0"/>
                </a:rPr>
                <a:t>功能：</a:t>
              </a:r>
              <a:r>
                <a:rPr lang="zh-CN" altLang="en-US" sz="2000" b="1">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6</a:t>
              </a:r>
              <a:r>
                <a:rPr lang="zh-CN" altLang="en-US" sz="2000" b="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R1</a:t>
              </a:r>
              <a:r>
                <a:rPr lang="en-US" altLang="zh-CN" sz="2000" b="1">
                  <a:latin typeface="Times New Roman" panose="02020603050405020304" pitchFamily="18" charset="0"/>
                </a:rPr>
                <a:t> </a:t>
              </a:r>
            </a:p>
          </p:txBody>
        </p:sp>
        <p:sp>
          <p:nvSpPr>
            <p:cNvPr id="63493" name="Oval 6">
              <a:extLst>
                <a:ext uri="{FF2B5EF4-FFF2-40B4-BE49-F238E27FC236}">
                  <a16:creationId xmlns:a16="http://schemas.microsoft.com/office/drawing/2014/main" id="{080E56F1-D25A-40DF-9628-E3A0CA68698B}"/>
                </a:ext>
              </a:extLst>
            </p:cNvPr>
            <p:cNvSpPr>
              <a:spLocks noChangeArrowheads="1"/>
            </p:cNvSpPr>
            <p:nvPr/>
          </p:nvSpPr>
          <p:spPr bwMode="auto">
            <a:xfrm>
              <a:off x="517" y="587"/>
              <a:ext cx="574" cy="464"/>
            </a:xfrm>
            <a:prstGeom prst="ellipse">
              <a:avLst/>
            </a:prstGeom>
            <a:solidFill>
              <a:schemeClr val="bg2"/>
            </a:solidFill>
            <a:ln w="9525">
              <a:solidFill>
                <a:srgbClr val="000000"/>
              </a:solidFill>
              <a:round/>
              <a:headEnd/>
              <a:tailEnd/>
            </a:ln>
          </p:spPr>
          <p:txBody>
            <a:bodyPr lIns="0" tIns="1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chemeClr val="bg1"/>
                  </a:solidFill>
                  <a:latin typeface="Times New Roman" panose="02020603050405020304" pitchFamily="18" charset="0"/>
                </a:rPr>
                <a:t>取指令</a:t>
              </a:r>
            </a:p>
            <a:p>
              <a:pPr algn="ctr"/>
              <a:r>
                <a:rPr lang="en-US" altLang="zh-CN" sz="1600" b="1">
                  <a:solidFill>
                    <a:schemeClr val="bg1"/>
                  </a:solidFill>
                  <a:latin typeface="Times New Roman" panose="02020603050405020304" pitchFamily="18" charset="0"/>
                </a:rPr>
                <a:t>PC</a:t>
              </a:r>
              <a:r>
                <a:rPr lang="zh-CN" altLang="en-US" sz="1600" b="1">
                  <a:solidFill>
                    <a:schemeClr val="bg1"/>
                  </a:solidFill>
                  <a:latin typeface="Times New Roman" panose="02020603050405020304" pitchFamily="18" charset="0"/>
                </a:rPr>
                <a:t>＋</a:t>
              </a:r>
              <a:r>
                <a:rPr lang="en-US" altLang="zh-CN" sz="1600" b="1">
                  <a:solidFill>
                    <a:schemeClr val="bg1"/>
                  </a:solidFill>
                  <a:latin typeface="Times New Roman" panose="02020603050405020304" pitchFamily="18" charset="0"/>
                </a:rPr>
                <a:t>1</a:t>
              </a:r>
            </a:p>
          </p:txBody>
        </p:sp>
        <p:sp>
          <p:nvSpPr>
            <p:cNvPr id="63494" name="Oval 7">
              <a:extLst>
                <a:ext uri="{FF2B5EF4-FFF2-40B4-BE49-F238E27FC236}">
                  <a16:creationId xmlns:a16="http://schemas.microsoft.com/office/drawing/2014/main" id="{24CDE8ED-A6B2-4044-85AF-60DDA88BD4A1}"/>
                </a:ext>
              </a:extLst>
            </p:cNvPr>
            <p:cNvSpPr>
              <a:spLocks noChangeArrowheads="1"/>
            </p:cNvSpPr>
            <p:nvPr/>
          </p:nvSpPr>
          <p:spPr bwMode="auto">
            <a:xfrm>
              <a:off x="530" y="1433"/>
              <a:ext cx="573" cy="464"/>
            </a:xfrm>
            <a:prstGeom prst="ellipse">
              <a:avLst/>
            </a:prstGeom>
            <a:solidFill>
              <a:schemeClr val="bg2"/>
            </a:solidFill>
            <a:ln w="9525">
              <a:solidFill>
                <a:srgbClr val="000000"/>
              </a:solidFill>
              <a:round/>
              <a:headEnd/>
              <a:tailEnd/>
            </a:ln>
          </p:spPr>
          <p:txBody>
            <a:bodyPr lIns="0" tIns="1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chemeClr val="bg1"/>
                  </a:solidFill>
                  <a:latin typeface="Times New Roman" panose="02020603050405020304" pitchFamily="18" charset="0"/>
                </a:rPr>
                <a:t>指令</a:t>
              </a:r>
            </a:p>
            <a:p>
              <a:pPr algn="ctr"/>
              <a:r>
                <a:rPr lang="zh-CN" altLang="en-US" sz="1600" b="1">
                  <a:solidFill>
                    <a:schemeClr val="bg1"/>
                  </a:solidFill>
                  <a:latin typeface="Times New Roman" panose="02020603050405020304" pitchFamily="18" charset="0"/>
                </a:rPr>
                <a:t>译码</a:t>
              </a:r>
            </a:p>
          </p:txBody>
        </p:sp>
        <p:sp>
          <p:nvSpPr>
            <p:cNvPr id="63495" name="Oval 8">
              <a:extLst>
                <a:ext uri="{FF2B5EF4-FFF2-40B4-BE49-F238E27FC236}">
                  <a16:creationId xmlns:a16="http://schemas.microsoft.com/office/drawing/2014/main" id="{41B57276-CE1F-4D69-AD92-A411D17E2F6A}"/>
                </a:ext>
              </a:extLst>
            </p:cNvPr>
            <p:cNvSpPr>
              <a:spLocks noChangeArrowheads="1"/>
            </p:cNvSpPr>
            <p:nvPr/>
          </p:nvSpPr>
          <p:spPr bwMode="auto">
            <a:xfrm>
              <a:off x="1573" y="1433"/>
              <a:ext cx="574" cy="464"/>
            </a:xfrm>
            <a:prstGeom prst="ellipse">
              <a:avLst/>
            </a:prstGeom>
            <a:solidFill>
              <a:schemeClr val="bg2"/>
            </a:solidFill>
            <a:ln w="9525">
              <a:solidFill>
                <a:srgbClr val="000000"/>
              </a:solidFill>
              <a:round/>
              <a:headEnd/>
              <a:tailEnd/>
            </a:ln>
          </p:spPr>
          <p:txBody>
            <a:bodyPr lIns="0" tIns="1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chemeClr val="bg1"/>
                  </a:solidFill>
                  <a:latin typeface="Times New Roman" panose="02020603050405020304" pitchFamily="18" charset="0"/>
                </a:rPr>
                <a:t>送操作数地址</a:t>
              </a:r>
            </a:p>
          </p:txBody>
        </p:sp>
        <p:sp>
          <p:nvSpPr>
            <p:cNvPr id="63496" name="Oval 9">
              <a:extLst>
                <a:ext uri="{FF2B5EF4-FFF2-40B4-BE49-F238E27FC236}">
                  <a16:creationId xmlns:a16="http://schemas.microsoft.com/office/drawing/2014/main" id="{4D52E05A-822D-43AF-AF28-B4E311F941A8}"/>
                </a:ext>
              </a:extLst>
            </p:cNvPr>
            <p:cNvSpPr>
              <a:spLocks noChangeArrowheads="1"/>
            </p:cNvSpPr>
            <p:nvPr/>
          </p:nvSpPr>
          <p:spPr bwMode="auto">
            <a:xfrm>
              <a:off x="3699" y="541"/>
              <a:ext cx="765" cy="619"/>
            </a:xfrm>
            <a:prstGeom prst="ellipse">
              <a:avLst/>
            </a:prstGeom>
            <a:solidFill>
              <a:schemeClr val="bg2"/>
            </a:solidFill>
            <a:ln w="9525">
              <a:solidFill>
                <a:srgbClr val="000000"/>
              </a:solidFill>
              <a:prstDash val="dash"/>
              <a:round/>
              <a:headEnd/>
              <a:tailEnd/>
            </a:ln>
          </p:spPr>
          <p:txBody>
            <a:bodyPr lIns="0" tIns="10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chemeClr val="bg1"/>
                  </a:solidFill>
                  <a:latin typeface="Times New Roman" panose="02020603050405020304" pitchFamily="18" charset="0"/>
                </a:rPr>
                <a:t>取下一条</a:t>
              </a:r>
            </a:p>
            <a:p>
              <a:pPr algn="ctr"/>
              <a:r>
                <a:rPr lang="zh-CN" altLang="en-US" sz="1600" b="1">
                  <a:solidFill>
                    <a:schemeClr val="bg1"/>
                  </a:solidFill>
                  <a:latin typeface="Times New Roman" panose="02020603050405020304" pitchFamily="18" charset="0"/>
                </a:rPr>
                <a:t>指令</a:t>
              </a:r>
            </a:p>
          </p:txBody>
        </p:sp>
        <p:sp>
          <p:nvSpPr>
            <p:cNvPr id="63497" name="Line 10">
              <a:extLst>
                <a:ext uri="{FF2B5EF4-FFF2-40B4-BE49-F238E27FC236}">
                  <a16:creationId xmlns:a16="http://schemas.microsoft.com/office/drawing/2014/main" id="{7E81CD49-63F9-4A91-B85F-A3C9CB4BE197}"/>
                </a:ext>
              </a:extLst>
            </p:cNvPr>
            <p:cNvSpPr>
              <a:spLocks noChangeShapeType="1"/>
            </p:cNvSpPr>
            <p:nvPr/>
          </p:nvSpPr>
          <p:spPr bwMode="auto">
            <a:xfrm flipV="1">
              <a:off x="1428" y="390"/>
              <a:ext cx="11" cy="1786"/>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8" name="AutoShape 11">
              <a:extLst>
                <a:ext uri="{FF2B5EF4-FFF2-40B4-BE49-F238E27FC236}">
                  <a16:creationId xmlns:a16="http://schemas.microsoft.com/office/drawing/2014/main" id="{95014F33-08F4-4012-A2F8-F04603FB2CB4}"/>
                </a:ext>
              </a:extLst>
            </p:cNvPr>
            <p:cNvSpPr>
              <a:spLocks noChangeArrowheads="1"/>
            </p:cNvSpPr>
            <p:nvPr/>
          </p:nvSpPr>
          <p:spPr bwMode="auto">
            <a:xfrm>
              <a:off x="1146" y="1618"/>
              <a:ext cx="394" cy="104"/>
            </a:xfrm>
            <a:prstGeom prst="rightArrow">
              <a:avLst>
                <a:gd name="adj1" fmla="val 50000"/>
                <a:gd name="adj2" fmla="val 94712"/>
              </a:avLst>
            </a:prstGeom>
            <a:solidFill>
              <a:srgbClr val="CCFFCC"/>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3499" name="Line 12">
              <a:extLst>
                <a:ext uri="{FF2B5EF4-FFF2-40B4-BE49-F238E27FC236}">
                  <a16:creationId xmlns:a16="http://schemas.microsoft.com/office/drawing/2014/main" id="{68FE7AD9-3E53-4314-9673-E675B8C5958F}"/>
                </a:ext>
              </a:extLst>
            </p:cNvPr>
            <p:cNvSpPr>
              <a:spLocks noChangeShapeType="1"/>
            </p:cNvSpPr>
            <p:nvPr/>
          </p:nvSpPr>
          <p:spPr bwMode="auto">
            <a:xfrm flipV="1">
              <a:off x="2495" y="399"/>
              <a:ext cx="1" cy="1828"/>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0" name="AutoShape 13">
              <a:extLst>
                <a:ext uri="{FF2B5EF4-FFF2-40B4-BE49-F238E27FC236}">
                  <a16:creationId xmlns:a16="http://schemas.microsoft.com/office/drawing/2014/main" id="{829A582D-59AA-4888-ABCA-A184352F09BD}"/>
                </a:ext>
              </a:extLst>
            </p:cNvPr>
            <p:cNvSpPr>
              <a:spLocks noChangeArrowheads="1"/>
            </p:cNvSpPr>
            <p:nvPr/>
          </p:nvSpPr>
          <p:spPr bwMode="auto">
            <a:xfrm>
              <a:off x="3259" y="798"/>
              <a:ext cx="395" cy="104"/>
            </a:xfrm>
            <a:prstGeom prst="rightArrow">
              <a:avLst>
                <a:gd name="adj1" fmla="val 50000"/>
                <a:gd name="adj2" fmla="val 94952"/>
              </a:avLst>
            </a:prstGeom>
            <a:solidFill>
              <a:srgbClr val="CCFFCC"/>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3501" name="Line 14">
              <a:extLst>
                <a:ext uri="{FF2B5EF4-FFF2-40B4-BE49-F238E27FC236}">
                  <a16:creationId xmlns:a16="http://schemas.microsoft.com/office/drawing/2014/main" id="{1DF4E444-10F1-422D-8962-7599DA1FAECD}"/>
                </a:ext>
              </a:extLst>
            </p:cNvPr>
            <p:cNvSpPr>
              <a:spLocks noChangeShapeType="1"/>
            </p:cNvSpPr>
            <p:nvPr/>
          </p:nvSpPr>
          <p:spPr bwMode="auto">
            <a:xfrm flipV="1">
              <a:off x="321" y="390"/>
              <a:ext cx="11" cy="1817"/>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02" name="AutoShape 15">
              <a:extLst>
                <a:ext uri="{FF2B5EF4-FFF2-40B4-BE49-F238E27FC236}">
                  <a16:creationId xmlns:a16="http://schemas.microsoft.com/office/drawing/2014/main" id="{5D2D9BCF-0636-40FD-8A2B-DB5893BC82B2}"/>
                </a:ext>
              </a:extLst>
            </p:cNvPr>
            <p:cNvSpPr>
              <a:spLocks noChangeArrowheads="1"/>
            </p:cNvSpPr>
            <p:nvPr/>
          </p:nvSpPr>
          <p:spPr bwMode="auto">
            <a:xfrm>
              <a:off x="25" y="865"/>
              <a:ext cx="395" cy="102"/>
            </a:xfrm>
            <a:prstGeom prst="rightArrow">
              <a:avLst>
                <a:gd name="adj1" fmla="val 50000"/>
                <a:gd name="adj2" fmla="val 96814"/>
              </a:avLst>
            </a:prstGeom>
            <a:solidFill>
              <a:srgbClr val="CCFFCC"/>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3503" name="AutoShape 16">
              <a:extLst>
                <a:ext uri="{FF2B5EF4-FFF2-40B4-BE49-F238E27FC236}">
                  <a16:creationId xmlns:a16="http://schemas.microsoft.com/office/drawing/2014/main" id="{8F9F8B40-D52E-4F4E-B7CB-74106F43AF0F}"/>
                </a:ext>
              </a:extLst>
            </p:cNvPr>
            <p:cNvSpPr>
              <a:spLocks noChangeArrowheads="1"/>
            </p:cNvSpPr>
            <p:nvPr/>
          </p:nvSpPr>
          <p:spPr bwMode="auto">
            <a:xfrm rot="5400000">
              <a:off x="660" y="1181"/>
              <a:ext cx="320" cy="127"/>
            </a:xfrm>
            <a:prstGeom prst="rightArrow">
              <a:avLst>
                <a:gd name="adj1" fmla="val 50000"/>
                <a:gd name="adj2" fmla="val 62992"/>
              </a:avLst>
            </a:prstGeom>
            <a:solidFill>
              <a:srgbClr val="CCFFCC"/>
            </a:solidFill>
            <a:ln w="9525">
              <a:solidFill>
                <a:srgbClr val="000000"/>
              </a:solidFill>
              <a:miter lim="800000"/>
              <a:headEnd/>
              <a:tailEnd/>
            </a:ln>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3504" name="Text Box 17">
              <a:extLst>
                <a:ext uri="{FF2B5EF4-FFF2-40B4-BE49-F238E27FC236}">
                  <a16:creationId xmlns:a16="http://schemas.microsoft.com/office/drawing/2014/main" id="{75B99BAD-71FC-48C5-86D3-8FEDA5DA8DB9}"/>
                </a:ext>
              </a:extLst>
            </p:cNvPr>
            <p:cNvSpPr txBox="1">
              <a:spLocks noChangeArrowheads="1"/>
            </p:cNvSpPr>
            <p:nvPr/>
          </p:nvSpPr>
          <p:spPr bwMode="auto">
            <a:xfrm>
              <a:off x="0" y="918"/>
              <a:ext cx="293"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600" b="1">
                  <a:latin typeface="Times New Roman" panose="02020603050405020304" pitchFamily="18" charset="0"/>
                </a:rPr>
                <a:t>开始</a:t>
              </a:r>
            </a:p>
          </p:txBody>
        </p:sp>
        <p:sp>
          <p:nvSpPr>
            <p:cNvPr id="63505" name="Text Box 18">
              <a:extLst>
                <a:ext uri="{FF2B5EF4-FFF2-40B4-BE49-F238E27FC236}">
                  <a16:creationId xmlns:a16="http://schemas.microsoft.com/office/drawing/2014/main" id="{7AA91140-6C1D-404C-87A1-05BBD6C4C457}"/>
                </a:ext>
              </a:extLst>
            </p:cNvPr>
            <p:cNvSpPr txBox="1">
              <a:spLocks noChangeArrowheads="1"/>
            </p:cNvSpPr>
            <p:nvPr/>
          </p:nvSpPr>
          <p:spPr bwMode="auto">
            <a:xfrm>
              <a:off x="624" y="1992"/>
              <a:ext cx="5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600" b="1">
                  <a:latin typeface="Times New Roman" panose="02020603050405020304" pitchFamily="18" charset="0"/>
                </a:rPr>
                <a:t>取指周期</a:t>
              </a:r>
            </a:p>
          </p:txBody>
        </p:sp>
        <p:sp>
          <p:nvSpPr>
            <p:cNvPr id="63506" name="Line 22">
              <a:extLst>
                <a:ext uri="{FF2B5EF4-FFF2-40B4-BE49-F238E27FC236}">
                  <a16:creationId xmlns:a16="http://schemas.microsoft.com/office/drawing/2014/main" id="{3276EDAE-5EFA-40C7-A48E-70091858B37E}"/>
                </a:ext>
              </a:extLst>
            </p:cNvPr>
            <p:cNvSpPr>
              <a:spLocks noChangeShapeType="1"/>
            </p:cNvSpPr>
            <p:nvPr/>
          </p:nvSpPr>
          <p:spPr bwMode="auto">
            <a:xfrm>
              <a:off x="1184" y="2094"/>
              <a:ext cx="216" cy="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63507" name="Line 23">
              <a:extLst>
                <a:ext uri="{FF2B5EF4-FFF2-40B4-BE49-F238E27FC236}">
                  <a16:creationId xmlns:a16="http://schemas.microsoft.com/office/drawing/2014/main" id="{7303C955-76D5-43C8-9123-3E0F3989E5AA}"/>
                </a:ext>
              </a:extLst>
            </p:cNvPr>
            <p:cNvSpPr>
              <a:spLocks noChangeShapeType="1"/>
            </p:cNvSpPr>
            <p:nvPr/>
          </p:nvSpPr>
          <p:spPr bwMode="auto">
            <a:xfrm flipH="1">
              <a:off x="356" y="2102"/>
              <a:ext cx="23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63508" name="Text Box 24">
              <a:extLst>
                <a:ext uri="{FF2B5EF4-FFF2-40B4-BE49-F238E27FC236}">
                  <a16:creationId xmlns:a16="http://schemas.microsoft.com/office/drawing/2014/main" id="{439CF538-11DB-49E1-BDDC-09DE7968A805}"/>
                </a:ext>
              </a:extLst>
            </p:cNvPr>
            <p:cNvSpPr txBox="1">
              <a:spLocks noChangeArrowheads="1"/>
            </p:cNvSpPr>
            <p:nvPr/>
          </p:nvSpPr>
          <p:spPr bwMode="auto">
            <a:xfrm>
              <a:off x="1133" y="2307"/>
              <a:ext cx="1948"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b="1">
                  <a:latin typeface="宋体" panose="02010600030101010101" pitchFamily="2" charset="-122"/>
                </a:rPr>
                <a:t>图</a:t>
              </a:r>
              <a:r>
                <a:rPr lang="en-US" altLang="zh-CN" sz="2000" b="1">
                  <a:latin typeface="宋体" panose="02010600030101010101" pitchFamily="2" charset="-122"/>
                </a:rPr>
                <a:t>5.8 LDA</a:t>
              </a:r>
              <a:r>
                <a:rPr lang="zh-CN" altLang="en-US" sz="2000" b="1">
                  <a:latin typeface="宋体" panose="02010600030101010101" pitchFamily="2" charset="-122"/>
                </a:rPr>
                <a:t>指令的指令周期</a:t>
              </a:r>
            </a:p>
          </p:txBody>
        </p:sp>
        <p:sp>
          <p:nvSpPr>
            <p:cNvPr id="63509" name="AutoShape 25">
              <a:extLst>
                <a:ext uri="{FF2B5EF4-FFF2-40B4-BE49-F238E27FC236}">
                  <a16:creationId xmlns:a16="http://schemas.microsoft.com/office/drawing/2014/main" id="{D5D1E575-7ED2-4BB6-B019-1BE82F02F8F7}"/>
                </a:ext>
              </a:extLst>
            </p:cNvPr>
            <p:cNvSpPr>
              <a:spLocks noChangeArrowheads="1"/>
            </p:cNvSpPr>
            <p:nvPr/>
          </p:nvSpPr>
          <p:spPr bwMode="auto">
            <a:xfrm>
              <a:off x="2202" y="1613"/>
              <a:ext cx="395" cy="104"/>
            </a:xfrm>
            <a:prstGeom prst="rightArrow">
              <a:avLst>
                <a:gd name="adj1" fmla="val 50000"/>
                <a:gd name="adj2" fmla="val 94952"/>
              </a:avLst>
            </a:prstGeom>
            <a:solidFill>
              <a:srgbClr val="CCFFCC"/>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3510" name="Oval 26">
              <a:extLst>
                <a:ext uri="{FF2B5EF4-FFF2-40B4-BE49-F238E27FC236}">
                  <a16:creationId xmlns:a16="http://schemas.microsoft.com/office/drawing/2014/main" id="{267B146E-83CB-4154-BE1F-9CBE8EF9E126}"/>
                </a:ext>
              </a:extLst>
            </p:cNvPr>
            <p:cNvSpPr>
              <a:spLocks noChangeArrowheads="1"/>
            </p:cNvSpPr>
            <p:nvPr/>
          </p:nvSpPr>
          <p:spPr bwMode="auto">
            <a:xfrm>
              <a:off x="2629" y="1437"/>
              <a:ext cx="575" cy="465"/>
            </a:xfrm>
            <a:prstGeom prst="ellipse">
              <a:avLst/>
            </a:prstGeom>
            <a:solidFill>
              <a:schemeClr val="bg2"/>
            </a:solidFill>
            <a:ln w="9525">
              <a:solidFill>
                <a:srgbClr val="000000"/>
              </a:solidFill>
              <a:round/>
              <a:headEnd/>
              <a:tailEnd/>
            </a:ln>
          </p:spPr>
          <p:txBody>
            <a:bodyPr lIns="0" tIns="1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chemeClr val="bg1"/>
                  </a:solidFill>
                  <a:latin typeface="Times New Roman" panose="02020603050405020304" pitchFamily="18" charset="0"/>
                </a:rPr>
                <a:t>取出操作数</a:t>
              </a:r>
            </a:p>
          </p:txBody>
        </p:sp>
        <p:sp>
          <p:nvSpPr>
            <p:cNvPr id="63511" name="Line 27">
              <a:extLst>
                <a:ext uri="{FF2B5EF4-FFF2-40B4-BE49-F238E27FC236}">
                  <a16:creationId xmlns:a16="http://schemas.microsoft.com/office/drawing/2014/main" id="{AEF5D9FD-7DFE-4EF9-8E9C-4DA415285D1D}"/>
                </a:ext>
              </a:extLst>
            </p:cNvPr>
            <p:cNvSpPr>
              <a:spLocks noChangeShapeType="1"/>
            </p:cNvSpPr>
            <p:nvPr/>
          </p:nvSpPr>
          <p:spPr bwMode="auto">
            <a:xfrm flipH="1" flipV="1">
              <a:off x="1429" y="2083"/>
              <a:ext cx="81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12" name="Text Box 28">
              <a:extLst>
                <a:ext uri="{FF2B5EF4-FFF2-40B4-BE49-F238E27FC236}">
                  <a16:creationId xmlns:a16="http://schemas.microsoft.com/office/drawing/2014/main" id="{0EEA9E5D-7363-446A-84D7-6342E209FD55}"/>
                </a:ext>
              </a:extLst>
            </p:cNvPr>
            <p:cNvSpPr txBox="1">
              <a:spLocks noChangeArrowheads="1"/>
            </p:cNvSpPr>
            <p:nvPr/>
          </p:nvSpPr>
          <p:spPr bwMode="auto">
            <a:xfrm>
              <a:off x="2291" y="2038"/>
              <a:ext cx="535" cy="1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600" b="1">
                  <a:latin typeface="Times New Roman" panose="02020603050405020304" pitchFamily="18" charset="0"/>
                </a:rPr>
                <a:t>执行周期</a:t>
              </a:r>
            </a:p>
          </p:txBody>
        </p:sp>
        <p:sp>
          <p:nvSpPr>
            <p:cNvPr id="63513" name="Line 30">
              <a:extLst>
                <a:ext uri="{FF2B5EF4-FFF2-40B4-BE49-F238E27FC236}">
                  <a16:creationId xmlns:a16="http://schemas.microsoft.com/office/drawing/2014/main" id="{2F5951C7-7A73-4FB8-AC9B-8EFF470B544C}"/>
                </a:ext>
              </a:extLst>
            </p:cNvPr>
            <p:cNvSpPr>
              <a:spLocks noChangeShapeType="1"/>
            </p:cNvSpPr>
            <p:nvPr/>
          </p:nvSpPr>
          <p:spPr bwMode="auto">
            <a:xfrm flipV="1">
              <a:off x="3552" y="384"/>
              <a:ext cx="1" cy="1828"/>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514" name="Oval 26">
              <a:extLst>
                <a:ext uri="{FF2B5EF4-FFF2-40B4-BE49-F238E27FC236}">
                  <a16:creationId xmlns:a16="http://schemas.microsoft.com/office/drawing/2014/main" id="{F120DFA7-02E4-4FDD-96CC-B23FFD8DDA93}"/>
                </a:ext>
              </a:extLst>
            </p:cNvPr>
            <p:cNvSpPr>
              <a:spLocks noChangeArrowheads="1"/>
            </p:cNvSpPr>
            <p:nvPr/>
          </p:nvSpPr>
          <p:spPr bwMode="auto">
            <a:xfrm>
              <a:off x="2563" y="632"/>
              <a:ext cx="771" cy="465"/>
            </a:xfrm>
            <a:prstGeom prst="ellipse">
              <a:avLst/>
            </a:prstGeom>
            <a:solidFill>
              <a:schemeClr val="bg2"/>
            </a:solidFill>
            <a:ln w="9525">
              <a:solidFill>
                <a:srgbClr val="000000"/>
              </a:solidFill>
              <a:round/>
              <a:headEnd/>
              <a:tailEnd/>
            </a:ln>
          </p:spPr>
          <p:txBody>
            <a:bodyPr lIns="0" tIns="180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solidFill>
                    <a:schemeClr val="bg1"/>
                  </a:solidFill>
                  <a:latin typeface="Times New Roman" panose="02020603050405020304" pitchFamily="18" charset="0"/>
                </a:rPr>
                <a:t>装入通用寄存器</a:t>
              </a:r>
            </a:p>
          </p:txBody>
        </p:sp>
        <p:sp>
          <p:nvSpPr>
            <p:cNvPr id="63515" name="AutoShape 16">
              <a:extLst>
                <a:ext uri="{FF2B5EF4-FFF2-40B4-BE49-F238E27FC236}">
                  <a16:creationId xmlns:a16="http://schemas.microsoft.com/office/drawing/2014/main" id="{5FDB6BE1-CA15-4B42-89F7-C9A276796E74}"/>
                </a:ext>
              </a:extLst>
            </p:cNvPr>
            <p:cNvSpPr>
              <a:spLocks noChangeArrowheads="1"/>
            </p:cNvSpPr>
            <p:nvPr/>
          </p:nvSpPr>
          <p:spPr bwMode="auto">
            <a:xfrm rot="16200000" flipV="1">
              <a:off x="2746" y="1180"/>
              <a:ext cx="320" cy="127"/>
            </a:xfrm>
            <a:prstGeom prst="rightArrow">
              <a:avLst>
                <a:gd name="adj1" fmla="val 50000"/>
                <a:gd name="adj2" fmla="val 62992"/>
              </a:avLst>
            </a:prstGeom>
            <a:solidFill>
              <a:srgbClr val="CCFFCC"/>
            </a:solidFill>
            <a:ln w="9525">
              <a:solidFill>
                <a:srgbClr val="000000"/>
              </a:solidFill>
              <a:miter lim="800000"/>
              <a:headEnd/>
              <a:tailEnd/>
            </a:ln>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3516" name="Line 22">
              <a:extLst>
                <a:ext uri="{FF2B5EF4-FFF2-40B4-BE49-F238E27FC236}">
                  <a16:creationId xmlns:a16="http://schemas.microsoft.com/office/drawing/2014/main" id="{1641EAD2-E054-4BDE-A4F1-523F6493B238}"/>
                </a:ext>
              </a:extLst>
            </p:cNvPr>
            <p:cNvSpPr>
              <a:spLocks noChangeShapeType="1"/>
            </p:cNvSpPr>
            <p:nvPr/>
          </p:nvSpPr>
          <p:spPr bwMode="auto">
            <a:xfrm>
              <a:off x="2891" y="2129"/>
              <a:ext cx="670" cy="0"/>
            </a:xfrm>
            <a:prstGeom prst="line">
              <a:avLst/>
            </a:prstGeom>
            <a:noFill/>
            <a:ln w="1905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F89EFE81-57E3-4DEF-9051-1FA4389BD3C5}"/>
              </a:ext>
            </a:extLst>
          </p:cNvPr>
          <p:cNvSpPr>
            <a:spLocks noGrp="1" noChangeArrowheads="1"/>
          </p:cNvSpPr>
          <p:nvPr>
            <p:ph type="title" idx="4294967295"/>
          </p:nvPr>
        </p:nvSpPr>
        <p:spPr>
          <a:xfrm>
            <a:off x="533400" y="152400"/>
            <a:ext cx="7772400" cy="762000"/>
          </a:xfrm>
        </p:spPr>
        <p:txBody>
          <a:bodyPr anchor="b"/>
          <a:lstStyle/>
          <a:p>
            <a:pPr eaLnBrk="1" hangingPunct="1"/>
            <a:r>
              <a:rPr lang="en-US" altLang="zh-CN" sz="3200" b="1">
                <a:solidFill>
                  <a:srgbClr val="990099"/>
                </a:solidFill>
                <a:latin typeface="宋体" panose="02010600030101010101" pitchFamily="2" charset="-122"/>
              </a:rPr>
              <a:t>5.2.4 ADD</a:t>
            </a:r>
            <a:r>
              <a:rPr lang="zh-CN" altLang="en-US" sz="3200" b="1">
                <a:solidFill>
                  <a:srgbClr val="990099"/>
                </a:solidFill>
                <a:latin typeface="宋体" panose="02010600030101010101" pitchFamily="2" charset="-122"/>
              </a:rPr>
              <a:t>指令的指令周期</a:t>
            </a:r>
          </a:p>
        </p:txBody>
      </p:sp>
      <p:sp>
        <p:nvSpPr>
          <p:cNvPr id="64515" name="Rectangle 4">
            <a:extLst>
              <a:ext uri="{FF2B5EF4-FFF2-40B4-BE49-F238E27FC236}">
                <a16:creationId xmlns:a16="http://schemas.microsoft.com/office/drawing/2014/main" id="{F22BB1A7-FC21-4831-810F-415C12F8F897}"/>
              </a:ext>
            </a:extLst>
          </p:cNvPr>
          <p:cNvSpPr>
            <a:spLocks noChangeArrowheads="1"/>
          </p:cNvSpPr>
          <p:nvPr/>
        </p:nvSpPr>
        <p:spPr bwMode="auto">
          <a:xfrm>
            <a:off x="1258888" y="1268413"/>
            <a:ext cx="6019800" cy="3968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cs typeface="Times New Roman" panose="02020603050405020304" pitchFamily="18" charset="0"/>
              </a:rPr>
              <a:t>ADD  R1 , R2    </a:t>
            </a:r>
            <a:r>
              <a:rPr lang="zh-CN" altLang="en-US" sz="2000" b="1">
                <a:latin typeface="Times New Roman" panose="02020603050405020304" pitchFamily="18" charset="0"/>
                <a:cs typeface="Times New Roman" panose="02020603050405020304" pitchFamily="18" charset="0"/>
              </a:rPr>
              <a:t>；</a:t>
            </a:r>
            <a:r>
              <a:rPr lang="zh-CN" altLang="en-US" sz="2000" b="1">
                <a:latin typeface="Times New Roman" panose="02020603050405020304" pitchFamily="18" charset="0"/>
              </a:rPr>
              <a:t>功能：</a:t>
            </a:r>
            <a:r>
              <a:rPr lang="zh-CN" altLang="en-US" sz="2000" b="1">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R1+ R2→R2</a:t>
            </a:r>
            <a:r>
              <a:rPr lang="en-US" altLang="zh-CN" sz="2000" b="1">
                <a:latin typeface="Times New Roman" panose="02020603050405020304" pitchFamily="18" charset="0"/>
              </a:rPr>
              <a:t> </a:t>
            </a:r>
          </a:p>
        </p:txBody>
      </p:sp>
      <p:pic>
        <p:nvPicPr>
          <p:cNvPr id="64516" name="Picture 4">
            <a:extLst>
              <a:ext uri="{FF2B5EF4-FFF2-40B4-BE49-F238E27FC236}">
                <a16:creationId xmlns:a16="http://schemas.microsoft.com/office/drawing/2014/main" id="{600329BD-66B3-453C-9167-0911675F8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916113"/>
            <a:ext cx="7848600"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56A941C-5CE7-42E0-9C89-9C08C6768F1A}"/>
              </a:ext>
            </a:extLst>
          </p:cNvPr>
          <p:cNvSpPr>
            <a:spLocks noChangeArrowheads="1"/>
          </p:cNvSpPr>
          <p:nvPr/>
        </p:nvSpPr>
        <p:spPr bwMode="auto">
          <a:xfrm>
            <a:off x="762000" y="533400"/>
            <a:ext cx="63992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i="1">
                <a:solidFill>
                  <a:srgbClr val="EA1808"/>
                </a:solidFill>
                <a:latin typeface="Times New Roman" panose="02020603050405020304" pitchFamily="18" charset="0"/>
              </a:rPr>
              <a:t>5.2.5</a:t>
            </a:r>
            <a:r>
              <a:rPr lang="zh-CN" altLang="en-US" sz="3200" b="1" i="1">
                <a:solidFill>
                  <a:srgbClr val="EA1808"/>
                </a:solidFill>
                <a:latin typeface="Times New Roman" panose="02020603050405020304" pitchFamily="18" charset="0"/>
              </a:rPr>
              <a:t>　</a:t>
            </a:r>
            <a:r>
              <a:rPr lang="en-US" altLang="zh-CN" sz="3200" b="1" i="1">
                <a:solidFill>
                  <a:srgbClr val="EA1808"/>
                </a:solidFill>
                <a:latin typeface="Times New Roman" panose="02020603050405020304" pitchFamily="18" charset="0"/>
              </a:rPr>
              <a:t>STO</a:t>
            </a:r>
            <a:r>
              <a:rPr lang="zh-CN" altLang="en-US" sz="3200" b="1" i="1">
                <a:solidFill>
                  <a:srgbClr val="EA1808"/>
                </a:solidFill>
                <a:latin typeface="Times New Roman" panose="02020603050405020304" pitchFamily="18" charset="0"/>
              </a:rPr>
              <a:t>指令的指令周期</a:t>
            </a:r>
            <a:endParaRPr lang="zh-CN" altLang="en-US" sz="2600" b="1" i="1">
              <a:solidFill>
                <a:srgbClr val="EA1808"/>
              </a:solidFill>
              <a:latin typeface="Times New Roman" panose="02020603050405020304" pitchFamily="18" charset="0"/>
            </a:endParaRPr>
          </a:p>
        </p:txBody>
      </p:sp>
      <p:grpSp>
        <p:nvGrpSpPr>
          <p:cNvPr id="65539" name="Group 3">
            <a:extLst>
              <a:ext uri="{FF2B5EF4-FFF2-40B4-BE49-F238E27FC236}">
                <a16:creationId xmlns:a16="http://schemas.microsoft.com/office/drawing/2014/main" id="{F54061DE-2E91-4308-A07E-37B2928AF85B}"/>
              </a:ext>
            </a:extLst>
          </p:cNvPr>
          <p:cNvGrpSpPr>
            <a:grpSpLocks/>
          </p:cNvGrpSpPr>
          <p:nvPr/>
        </p:nvGrpSpPr>
        <p:grpSpPr bwMode="auto">
          <a:xfrm>
            <a:off x="611188" y="2205038"/>
            <a:ext cx="7948612" cy="4346575"/>
            <a:chOff x="0" y="0"/>
            <a:chExt cx="5664" cy="3983"/>
          </a:xfrm>
        </p:grpSpPr>
        <p:sp>
          <p:nvSpPr>
            <p:cNvPr id="65541" name="Line 6">
              <a:extLst>
                <a:ext uri="{FF2B5EF4-FFF2-40B4-BE49-F238E27FC236}">
                  <a16:creationId xmlns:a16="http://schemas.microsoft.com/office/drawing/2014/main" id="{E2F77BED-CF05-45E8-8A94-B1B119B4B310}"/>
                </a:ext>
              </a:extLst>
            </p:cNvPr>
            <p:cNvSpPr>
              <a:spLocks noChangeShapeType="1"/>
            </p:cNvSpPr>
            <p:nvPr/>
          </p:nvSpPr>
          <p:spPr bwMode="auto">
            <a:xfrm>
              <a:off x="672" y="3600"/>
              <a:ext cx="1344" cy="0"/>
            </a:xfrm>
            <a:prstGeom prst="line">
              <a:avLst/>
            </a:prstGeom>
            <a:noFill/>
            <a:ln w="381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5542" name="Group 5">
              <a:extLst>
                <a:ext uri="{FF2B5EF4-FFF2-40B4-BE49-F238E27FC236}">
                  <a16:creationId xmlns:a16="http://schemas.microsoft.com/office/drawing/2014/main" id="{3D423AD6-3562-49C3-987F-33DC9DD6B8E4}"/>
                </a:ext>
              </a:extLst>
            </p:cNvPr>
            <p:cNvGrpSpPr>
              <a:grpSpLocks/>
            </p:cNvGrpSpPr>
            <p:nvPr/>
          </p:nvGrpSpPr>
          <p:grpSpPr bwMode="auto">
            <a:xfrm>
              <a:off x="2160" y="2016"/>
              <a:ext cx="912" cy="960"/>
              <a:chOff x="0" y="0"/>
              <a:chExt cx="912" cy="960"/>
            </a:xfrm>
          </p:grpSpPr>
          <p:sp>
            <p:nvSpPr>
              <p:cNvPr id="65578" name="Text Box 8">
                <a:extLst>
                  <a:ext uri="{FF2B5EF4-FFF2-40B4-BE49-F238E27FC236}">
                    <a16:creationId xmlns:a16="http://schemas.microsoft.com/office/drawing/2014/main" id="{C024A3C6-3919-495D-AEFD-D2A1E81B80AB}"/>
                  </a:ext>
                </a:extLst>
              </p:cNvPr>
              <p:cNvSpPr txBox="1">
                <a:spLocks noChangeArrowheads="1"/>
              </p:cNvSpPr>
              <p:nvPr/>
            </p:nvSpPr>
            <p:spPr bwMode="auto">
              <a:xfrm>
                <a:off x="72" y="192"/>
                <a:ext cx="720"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Times New Roman" panose="02020603050405020304" pitchFamily="18" charset="0"/>
                  </a:rPr>
                  <a:t>送操作数地址</a:t>
                </a:r>
              </a:p>
            </p:txBody>
          </p:sp>
          <p:sp>
            <p:nvSpPr>
              <p:cNvPr id="65579" name="Oval 9">
                <a:extLst>
                  <a:ext uri="{FF2B5EF4-FFF2-40B4-BE49-F238E27FC236}">
                    <a16:creationId xmlns:a16="http://schemas.microsoft.com/office/drawing/2014/main" id="{207B3147-0CD1-46C0-8CC9-011C86852933}"/>
                  </a:ext>
                </a:extLst>
              </p:cNvPr>
              <p:cNvSpPr>
                <a:spLocks noChangeArrowheads="1"/>
              </p:cNvSpPr>
              <p:nvPr/>
            </p:nvSpPr>
            <p:spPr bwMode="auto">
              <a:xfrm>
                <a:off x="0" y="0"/>
                <a:ext cx="912" cy="9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65543" name="Group 8">
              <a:extLst>
                <a:ext uri="{FF2B5EF4-FFF2-40B4-BE49-F238E27FC236}">
                  <a16:creationId xmlns:a16="http://schemas.microsoft.com/office/drawing/2014/main" id="{28877E14-2AF6-4460-852F-DE3E77E02DAA}"/>
                </a:ext>
              </a:extLst>
            </p:cNvPr>
            <p:cNvGrpSpPr>
              <a:grpSpLocks/>
            </p:cNvGrpSpPr>
            <p:nvPr/>
          </p:nvGrpSpPr>
          <p:grpSpPr bwMode="auto">
            <a:xfrm>
              <a:off x="912" y="576"/>
              <a:ext cx="912" cy="960"/>
              <a:chOff x="0" y="0"/>
              <a:chExt cx="912" cy="960"/>
            </a:xfrm>
          </p:grpSpPr>
          <p:sp>
            <p:nvSpPr>
              <p:cNvPr id="65576" name="Oval 11">
                <a:extLst>
                  <a:ext uri="{FF2B5EF4-FFF2-40B4-BE49-F238E27FC236}">
                    <a16:creationId xmlns:a16="http://schemas.microsoft.com/office/drawing/2014/main" id="{D64A464D-D600-4834-8C87-8B5EE4D2F1DA}"/>
                  </a:ext>
                </a:extLst>
              </p:cNvPr>
              <p:cNvSpPr>
                <a:spLocks noChangeArrowheads="1"/>
              </p:cNvSpPr>
              <p:nvPr/>
            </p:nvSpPr>
            <p:spPr bwMode="auto">
              <a:xfrm>
                <a:off x="0" y="0"/>
                <a:ext cx="912" cy="9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5577" name="Text Box 12">
                <a:extLst>
                  <a:ext uri="{FF2B5EF4-FFF2-40B4-BE49-F238E27FC236}">
                    <a16:creationId xmlns:a16="http://schemas.microsoft.com/office/drawing/2014/main" id="{AFCFD708-0C72-44AD-80E2-8A957D649782}"/>
                  </a:ext>
                </a:extLst>
              </p:cNvPr>
              <p:cNvSpPr txBox="1">
                <a:spLocks noChangeArrowheads="1"/>
              </p:cNvSpPr>
              <p:nvPr/>
            </p:nvSpPr>
            <p:spPr bwMode="auto">
              <a:xfrm>
                <a:off x="96" y="192"/>
                <a:ext cx="720"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Times New Roman" panose="02020603050405020304" pitchFamily="18" charset="0"/>
                  </a:rPr>
                  <a:t>取指令</a:t>
                </a:r>
              </a:p>
              <a:p>
                <a:pPr eaLnBrk="1" hangingPunct="1">
                  <a:spcBef>
                    <a:spcPct val="50000"/>
                  </a:spcBef>
                </a:pPr>
                <a:r>
                  <a:rPr lang="en-US" altLang="zh-CN" b="1">
                    <a:latin typeface="Times New Roman" panose="02020603050405020304" pitchFamily="18" charset="0"/>
                  </a:rPr>
                  <a:t>PC+1</a:t>
                </a:r>
              </a:p>
            </p:txBody>
          </p:sp>
        </p:grpSp>
        <p:grpSp>
          <p:nvGrpSpPr>
            <p:cNvPr id="65544" name="Group 11">
              <a:extLst>
                <a:ext uri="{FF2B5EF4-FFF2-40B4-BE49-F238E27FC236}">
                  <a16:creationId xmlns:a16="http://schemas.microsoft.com/office/drawing/2014/main" id="{642E728C-8521-4642-94C8-136BC1E4F968}"/>
                </a:ext>
              </a:extLst>
            </p:cNvPr>
            <p:cNvGrpSpPr>
              <a:grpSpLocks/>
            </p:cNvGrpSpPr>
            <p:nvPr/>
          </p:nvGrpSpPr>
          <p:grpSpPr bwMode="auto">
            <a:xfrm>
              <a:off x="912" y="2016"/>
              <a:ext cx="960" cy="960"/>
              <a:chOff x="0" y="0"/>
              <a:chExt cx="960" cy="960"/>
            </a:xfrm>
          </p:grpSpPr>
          <p:sp>
            <p:nvSpPr>
              <p:cNvPr id="65574" name="Oval 14">
                <a:extLst>
                  <a:ext uri="{FF2B5EF4-FFF2-40B4-BE49-F238E27FC236}">
                    <a16:creationId xmlns:a16="http://schemas.microsoft.com/office/drawing/2014/main" id="{87861CE0-E407-461D-9509-E2E947209FD1}"/>
                  </a:ext>
                </a:extLst>
              </p:cNvPr>
              <p:cNvSpPr>
                <a:spLocks noChangeArrowheads="1"/>
              </p:cNvSpPr>
              <p:nvPr/>
            </p:nvSpPr>
            <p:spPr bwMode="auto">
              <a:xfrm>
                <a:off x="0" y="0"/>
                <a:ext cx="912" cy="9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5575" name="Text Box 15">
                <a:extLst>
                  <a:ext uri="{FF2B5EF4-FFF2-40B4-BE49-F238E27FC236}">
                    <a16:creationId xmlns:a16="http://schemas.microsoft.com/office/drawing/2014/main" id="{676EBDE5-990B-47B9-9293-1C1EFEE5566B}"/>
                  </a:ext>
                </a:extLst>
              </p:cNvPr>
              <p:cNvSpPr txBox="1">
                <a:spLocks noChangeArrowheads="1"/>
              </p:cNvSpPr>
              <p:nvPr/>
            </p:nvSpPr>
            <p:spPr bwMode="auto">
              <a:xfrm>
                <a:off x="241" y="154"/>
                <a:ext cx="719"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Times New Roman" panose="02020603050405020304" pitchFamily="18" charset="0"/>
                  </a:rPr>
                  <a:t>指令</a:t>
                </a:r>
              </a:p>
              <a:p>
                <a:pPr eaLnBrk="1" hangingPunct="1">
                  <a:spcBef>
                    <a:spcPct val="50000"/>
                  </a:spcBef>
                </a:pPr>
                <a:r>
                  <a:rPr lang="zh-CN" altLang="en-US" b="1">
                    <a:latin typeface="Times New Roman" panose="02020603050405020304" pitchFamily="18" charset="0"/>
                  </a:rPr>
                  <a:t>译码</a:t>
                </a:r>
              </a:p>
            </p:txBody>
          </p:sp>
        </p:grpSp>
        <p:grpSp>
          <p:nvGrpSpPr>
            <p:cNvPr id="65545" name="Group 14">
              <a:extLst>
                <a:ext uri="{FF2B5EF4-FFF2-40B4-BE49-F238E27FC236}">
                  <a16:creationId xmlns:a16="http://schemas.microsoft.com/office/drawing/2014/main" id="{8BAC6582-AE61-44D4-B7B5-728CC684C071}"/>
                </a:ext>
              </a:extLst>
            </p:cNvPr>
            <p:cNvGrpSpPr>
              <a:grpSpLocks/>
            </p:cNvGrpSpPr>
            <p:nvPr/>
          </p:nvGrpSpPr>
          <p:grpSpPr bwMode="auto">
            <a:xfrm>
              <a:off x="3456" y="2016"/>
              <a:ext cx="912" cy="960"/>
              <a:chOff x="0" y="0"/>
              <a:chExt cx="912" cy="960"/>
            </a:xfrm>
          </p:grpSpPr>
          <p:sp>
            <p:nvSpPr>
              <p:cNvPr id="65572" name="Text Box 17">
                <a:extLst>
                  <a:ext uri="{FF2B5EF4-FFF2-40B4-BE49-F238E27FC236}">
                    <a16:creationId xmlns:a16="http://schemas.microsoft.com/office/drawing/2014/main" id="{2BC907F0-89EB-4F9E-BCC9-47D1B5BD61D0}"/>
                  </a:ext>
                </a:extLst>
              </p:cNvPr>
              <p:cNvSpPr txBox="1">
                <a:spLocks noChangeArrowheads="1"/>
              </p:cNvSpPr>
              <p:nvPr/>
            </p:nvSpPr>
            <p:spPr bwMode="auto">
              <a:xfrm>
                <a:off x="72" y="192"/>
                <a:ext cx="720"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Times New Roman" panose="02020603050405020304" pitchFamily="18" charset="0"/>
                  </a:rPr>
                  <a:t>取操作数</a:t>
                </a:r>
                <a:r>
                  <a:rPr lang="en-US" altLang="zh-CN" sz="1600" b="1">
                    <a:latin typeface="Times New Roman" panose="02020603050405020304" pitchFamily="18" charset="0"/>
                  </a:rPr>
                  <a:t>(AC</a:t>
                </a:r>
                <a:r>
                  <a:rPr lang="zh-CN" altLang="en-US" sz="1600" b="1">
                    <a:latin typeface="Times New Roman" panose="02020603050405020304" pitchFamily="18" charset="0"/>
                  </a:rPr>
                  <a:t>）</a:t>
                </a:r>
              </a:p>
            </p:txBody>
          </p:sp>
          <p:sp>
            <p:nvSpPr>
              <p:cNvPr id="65573" name="Oval 18">
                <a:extLst>
                  <a:ext uri="{FF2B5EF4-FFF2-40B4-BE49-F238E27FC236}">
                    <a16:creationId xmlns:a16="http://schemas.microsoft.com/office/drawing/2014/main" id="{26AE75D3-AFF9-4328-8226-F1206CE73E52}"/>
                  </a:ext>
                </a:extLst>
              </p:cNvPr>
              <p:cNvSpPr>
                <a:spLocks noChangeArrowheads="1"/>
              </p:cNvSpPr>
              <p:nvPr/>
            </p:nvSpPr>
            <p:spPr bwMode="auto">
              <a:xfrm>
                <a:off x="0" y="0"/>
                <a:ext cx="912" cy="9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65546" name="Group 17">
              <a:extLst>
                <a:ext uri="{FF2B5EF4-FFF2-40B4-BE49-F238E27FC236}">
                  <a16:creationId xmlns:a16="http://schemas.microsoft.com/office/drawing/2014/main" id="{554B0D46-BFBF-43F1-AACB-F49176CC460C}"/>
                </a:ext>
              </a:extLst>
            </p:cNvPr>
            <p:cNvGrpSpPr>
              <a:grpSpLocks/>
            </p:cNvGrpSpPr>
            <p:nvPr/>
          </p:nvGrpSpPr>
          <p:grpSpPr bwMode="auto">
            <a:xfrm>
              <a:off x="4752" y="768"/>
              <a:ext cx="912" cy="960"/>
              <a:chOff x="0" y="0"/>
              <a:chExt cx="912" cy="960"/>
            </a:xfrm>
          </p:grpSpPr>
          <p:sp>
            <p:nvSpPr>
              <p:cNvPr id="65570" name="Text Box 20">
                <a:extLst>
                  <a:ext uri="{FF2B5EF4-FFF2-40B4-BE49-F238E27FC236}">
                    <a16:creationId xmlns:a16="http://schemas.microsoft.com/office/drawing/2014/main" id="{97AA6EFE-2696-4EA6-AE51-151FCEEE4DC4}"/>
                  </a:ext>
                </a:extLst>
              </p:cNvPr>
              <p:cNvSpPr txBox="1">
                <a:spLocks noChangeArrowheads="1"/>
              </p:cNvSpPr>
              <p:nvPr/>
            </p:nvSpPr>
            <p:spPr bwMode="auto">
              <a:xfrm>
                <a:off x="72" y="192"/>
                <a:ext cx="720"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Times New Roman" panose="02020603050405020304" pitchFamily="18" charset="0"/>
                  </a:rPr>
                  <a:t>取下一条指令</a:t>
                </a:r>
              </a:p>
            </p:txBody>
          </p:sp>
          <p:sp>
            <p:nvSpPr>
              <p:cNvPr id="65571" name="Oval 21">
                <a:extLst>
                  <a:ext uri="{FF2B5EF4-FFF2-40B4-BE49-F238E27FC236}">
                    <a16:creationId xmlns:a16="http://schemas.microsoft.com/office/drawing/2014/main" id="{223E3DB6-D0C7-4104-94B9-8A7CBF60F210}"/>
                  </a:ext>
                </a:extLst>
              </p:cNvPr>
              <p:cNvSpPr>
                <a:spLocks noChangeArrowheads="1"/>
              </p:cNvSpPr>
              <p:nvPr/>
            </p:nvSpPr>
            <p:spPr bwMode="auto">
              <a:xfrm>
                <a:off x="0" y="0"/>
                <a:ext cx="912" cy="9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sp>
          <p:nvSpPr>
            <p:cNvPr id="65547" name="AutoShape 22">
              <a:extLst>
                <a:ext uri="{FF2B5EF4-FFF2-40B4-BE49-F238E27FC236}">
                  <a16:creationId xmlns:a16="http://schemas.microsoft.com/office/drawing/2014/main" id="{2439C537-6CCE-47C3-A492-A04FCAFE2664}"/>
                </a:ext>
              </a:extLst>
            </p:cNvPr>
            <p:cNvSpPr>
              <a:spLocks noChangeArrowheads="1"/>
            </p:cNvSpPr>
            <p:nvPr/>
          </p:nvSpPr>
          <p:spPr bwMode="auto">
            <a:xfrm>
              <a:off x="144" y="960"/>
              <a:ext cx="528" cy="240"/>
            </a:xfrm>
            <a:prstGeom prst="rightArrow">
              <a:avLst>
                <a:gd name="adj1" fmla="val 50000"/>
                <a:gd name="adj2" fmla="val 5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5548" name="Text Box 23">
              <a:extLst>
                <a:ext uri="{FF2B5EF4-FFF2-40B4-BE49-F238E27FC236}">
                  <a16:creationId xmlns:a16="http://schemas.microsoft.com/office/drawing/2014/main" id="{53AD2C0E-1851-4E76-A929-DFE6FAC9449C}"/>
                </a:ext>
              </a:extLst>
            </p:cNvPr>
            <p:cNvSpPr txBox="1">
              <a:spLocks noChangeArrowheads="1"/>
            </p:cNvSpPr>
            <p:nvPr/>
          </p:nvSpPr>
          <p:spPr bwMode="auto">
            <a:xfrm>
              <a:off x="0" y="623"/>
              <a:ext cx="528" cy="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开始</a:t>
              </a:r>
            </a:p>
          </p:txBody>
        </p:sp>
        <p:sp>
          <p:nvSpPr>
            <p:cNvPr id="65549" name="Line 24">
              <a:extLst>
                <a:ext uri="{FF2B5EF4-FFF2-40B4-BE49-F238E27FC236}">
                  <a16:creationId xmlns:a16="http://schemas.microsoft.com/office/drawing/2014/main" id="{FEA6C79A-4B7B-46C3-AC32-AA4634B2FC81}"/>
                </a:ext>
              </a:extLst>
            </p:cNvPr>
            <p:cNvSpPr>
              <a:spLocks noChangeShapeType="1"/>
            </p:cNvSpPr>
            <p:nvPr/>
          </p:nvSpPr>
          <p:spPr bwMode="auto">
            <a:xfrm>
              <a:off x="672" y="192"/>
              <a:ext cx="0" cy="355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0" name="Line 25">
              <a:extLst>
                <a:ext uri="{FF2B5EF4-FFF2-40B4-BE49-F238E27FC236}">
                  <a16:creationId xmlns:a16="http://schemas.microsoft.com/office/drawing/2014/main" id="{C82F7CD0-5775-4A68-ACEE-2207A88B9375}"/>
                </a:ext>
              </a:extLst>
            </p:cNvPr>
            <p:cNvSpPr>
              <a:spLocks noChangeShapeType="1"/>
            </p:cNvSpPr>
            <p:nvPr/>
          </p:nvSpPr>
          <p:spPr bwMode="auto">
            <a:xfrm>
              <a:off x="4608" y="144"/>
              <a:ext cx="0" cy="3648"/>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1" name="Line 26">
              <a:extLst>
                <a:ext uri="{FF2B5EF4-FFF2-40B4-BE49-F238E27FC236}">
                  <a16:creationId xmlns:a16="http://schemas.microsoft.com/office/drawing/2014/main" id="{4BFF8635-132E-4065-B3C8-972CD9B952BC}"/>
                </a:ext>
              </a:extLst>
            </p:cNvPr>
            <p:cNvSpPr>
              <a:spLocks noChangeShapeType="1"/>
            </p:cNvSpPr>
            <p:nvPr/>
          </p:nvSpPr>
          <p:spPr bwMode="auto">
            <a:xfrm>
              <a:off x="3216" y="240"/>
              <a:ext cx="0" cy="3168"/>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2" name="Line 27">
              <a:extLst>
                <a:ext uri="{FF2B5EF4-FFF2-40B4-BE49-F238E27FC236}">
                  <a16:creationId xmlns:a16="http://schemas.microsoft.com/office/drawing/2014/main" id="{2A815E6A-B03E-4F11-B8EC-E6777177D0E1}"/>
                </a:ext>
              </a:extLst>
            </p:cNvPr>
            <p:cNvSpPr>
              <a:spLocks noChangeShapeType="1"/>
            </p:cNvSpPr>
            <p:nvPr/>
          </p:nvSpPr>
          <p:spPr bwMode="auto">
            <a:xfrm>
              <a:off x="2016" y="288"/>
              <a:ext cx="0" cy="36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3" name="AutoShape 28">
              <a:extLst>
                <a:ext uri="{FF2B5EF4-FFF2-40B4-BE49-F238E27FC236}">
                  <a16:creationId xmlns:a16="http://schemas.microsoft.com/office/drawing/2014/main" id="{DC0195BF-0000-4F86-8483-A0C01D6AA1AA}"/>
                </a:ext>
              </a:extLst>
            </p:cNvPr>
            <p:cNvSpPr>
              <a:spLocks noChangeArrowheads="1"/>
            </p:cNvSpPr>
            <p:nvPr/>
          </p:nvSpPr>
          <p:spPr bwMode="auto">
            <a:xfrm>
              <a:off x="1872" y="2400"/>
              <a:ext cx="288" cy="192"/>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5554" name="AutoShape 29">
              <a:extLst>
                <a:ext uri="{FF2B5EF4-FFF2-40B4-BE49-F238E27FC236}">
                  <a16:creationId xmlns:a16="http://schemas.microsoft.com/office/drawing/2014/main" id="{C992F42D-EF9C-4CC7-A625-E5FB640AD3C9}"/>
                </a:ext>
              </a:extLst>
            </p:cNvPr>
            <p:cNvSpPr>
              <a:spLocks noChangeArrowheads="1"/>
            </p:cNvSpPr>
            <p:nvPr/>
          </p:nvSpPr>
          <p:spPr bwMode="auto">
            <a:xfrm>
              <a:off x="3120" y="2400"/>
              <a:ext cx="288" cy="192"/>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5555" name="AutoShape 30">
              <a:extLst>
                <a:ext uri="{FF2B5EF4-FFF2-40B4-BE49-F238E27FC236}">
                  <a16:creationId xmlns:a16="http://schemas.microsoft.com/office/drawing/2014/main" id="{74D58D60-0F40-474C-AC76-E618CB73B217}"/>
                </a:ext>
              </a:extLst>
            </p:cNvPr>
            <p:cNvSpPr>
              <a:spLocks noChangeArrowheads="1"/>
            </p:cNvSpPr>
            <p:nvPr/>
          </p:nvSpPr>
          <p:spPr bwMode="auto">
            <a:xfrm>
              <a:off x="4464" y="1104"/>
              <a:ext cx="288" cy="192"/>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5556" name="Text Box 31">
              <a:extLst>
                <a:ext uri="{FF2B5EF4-FFF2-40B4-BE49-F238E27FC236}">
                  <a16:creationId xmlns:a16="http://schemas.microsoft.com/office/drawing/2014/main" id="{B3808B15-42E3-4CCC-9020-090CD887A1A1}"/>
                </a:ext>
              </a:extLst>
            </p:cNvPr>
            <p:cNvSpPr txBox="1">
              <a:spLocks noChangeArrowheads="1"/>
            </p:cNvSpPr>
            <p:nvPr/>
          </p:nvSpPr>
          <p:spPr bwMode="auto">
            <a:xfrm>
              <a:off x="912" y="3646"/>
              <a:ext cx="96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Times New Roman" panose="02020603050405020304" pitchFamily="18" charset="0"/>
                </a:rPr>
                <a:t>取指周期</a:t>
              </a:r>
            </a:p>
          </p:txBody>
        </p:sp>
        <p:sp>
          <p:nvSpPr>
            <p:cNvPr id="65557" name="Text Box 32">
              <a:extLst>
                <a:ext uri="{FF2B5EF4-FFF2-40B4-BE49-F238E27FC236}">
                  <a16:creationId xmlns:a16="http://schemas.microsoft.com/office/drawing/2014/main" id="{F09D7A73-6566-42E3-A4BC-DB6D07696402}"/>
                </a:ext>
              </a:extLst>
            </p:cNvPr>
            <p:cNvSpPr txBox="1">
              <a:spLocks noChangeArrowheads="1"/>
            </p:cNvSpPr>
            <p:nvPr/>
          </p:nvSpPr>
          <p:spPr bwMode="auto">
            <a:xfrm>
              <a:off x="2880" y="3648"/>
              <a:ext cx="1056"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latin typeface="Times New Roman" panose="02020603050405020304" pitchFamily="18" charset="0"/>
                </a:rPr>
                <a:t>执行周期</a:t>
              </a:r>
            </a:p>
          </p:txBody>
        </p:sp>
        <p:sp>
          <p:nvSpPr>
            <p:cNvPr id="65558" name="Line 33">
              <a:extLst>
                <a:ext uri="{FF2B5EF4-FFF2-40B4-BE49-F238E27FC236}">
                  <a16:creationId xmlns:a16="http://schemas.microsoft.com/office/drawing/2014/main" id="{839EF58A-1C8C-46E3-BE22-AD257D6E6648}"/>
                </a:ext>
              </a:extLst>
            </p:cNvPr>
            <p:cNvSpPr>
              <a:spLocks noChangeShapeType="1"/>
            </p:cNvSpPr>
            <p:nvPr/>
          </p:nvSpPr>
          <p:spPr bwMode="auto">
            <a:xfrm>
              <a:off x="1968" y="3600"/>
              <a:ext cx="2640" cy="0"/>
            </a:xfrm>
            <a:prstGeom prst="line">
              <a:avLst/>
            </a:prstGeom>
            <a:noFill/>
            <a:ln w="381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559" name="AutoShape 34">
              <a:extLst>
                <a:ext uri="{FF2B5EF4-FFF2-40B4-BE49-F238E27FC236}">
                  <a16:creationId xmlns:a16="http://schemas.microsoft.com/office/drawing/2014/main" id="{93680E16-E26A-4151-B02F-6323725F16FF}"/>
                </a:ext>
              </a:extLst>
            </p:cNvPr>
            <p:cNvSpPr>
              <a:spLocks noChangeArrowheads="1"/>
            </p:cNvSpPr>
            <p:nvPr/>
          </p:nvSpPr>
          <p:spPr bwMode="auto">
            <a:xfrm>
              <a:off x="1296" y="1584"/>
              <a:ext cx="144" cy="432"/>
            </a:xfrm>
            <a:prstGeom prst="downArrow">
              <a:avLst>
                <a:gd name="adj1" fmla="val 50000"/>
                <a:gd name="adj2" fmla="val 75000"/>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nvGrpSpPr>
            <p:cNvPr id="65560" name="Group 33">
              <a:extLst>
                <a:ext uri="{FF2B5EF4-FFF2-40B4-BE49-F238E27FC236}">
                  <a16:creationId xmlns:a16="http://schemas.microsoft.com/office/drawing/2014/main" id="{761620FB-3BDA-4244-8BF2-849182C24B15}"/>
                </a:ext>
              </a:extLst>
            </p:cNvPr>
            <p:cNvGrpSpPr>
              <a:grpSpLocks/>
            </p:cNvGrpSpPr>
            <p:nvPr/>
          </p:nvGrpSpPr>
          <p:grpSpPr bwMode="auto">
            <a:xfrm>
              <a:off x="3504" y="720"/>
              <a:ext cx="912" cy="960"/>
              <a:chOff x="0" y="0"/>
              <a:chExt cx="912" cy="960"/>
            </a:xfrm>
          </p:grpSpPr>
          <p:sp>
            <p:nvSpPr>
              <p:cNvPr id="65568" name="Text Box 36">
                <a:extLst>
                  <a:ext uri="{FF2B5EF4-FFF2-40B4-BE49-F238E27FC236}">
                    <a16:creationId xmlns:a16="http://schemas.microsoft.com/office/drawing/2014/main" id="{F2D234D9-3FF7-46DD-9D18-0FFAD3986DE8}"/>
                  </a:ext>
                </a:extLst>
              </p:cNvPr>
              <p:cNvSpPr txBox="1">
                <a:spLocks noChangeArrowheads="1"/>
              </p:cNvSpPr>
              <p:nvPr/>
            </p:nvSpPr>
            <p:spPr bwMode="auto">
              <a:xfrm>
                <a:off x="72" y="192"/>
                <a:ext cx="7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Times New Roman" panose="02020603050405020304" pitchFamily="18" charset="0"/>
                  </a:rPr>
                  <a:t>写数存</a:t>
                </a:r>
              </a:p>
            </p:txBody>
          </p:sp>
          <p:sp>
            <p:nvSpPr>
              <p:cNvPr id="65569" name="Oval 37">
                <a:extLst>
                  <a:ext uri="{FF2B5EF4-FFF2-40B4-BE49-F238E27FC236}">
                    <a16:creationId xmlns:a16="http://schemas.microsoft.com/office/drawing/2014/main" id="{E072691B-7BAE-490F-AF39-731DE7A9F00C}"/>
                  </a:ext>
                </a:extLst>
              </p:cNvPr>
              <p:cNvSpPr>
                <a:spLocks noChangeArrowheads="1"/>
              </p:cNvSpPr>
              <p:nvPr/>
            </p:nvSpPr>
            <p:spPr bwMode="auto">
              <a:xfrm>
                <a:off x="0" y="0"/>
                <a:ext cx="912" cy="9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sp>
          <p:nvSpPr>
            <p:cNvPr id="65561" name="Text Box 38">
              <a:extLst>
                <a:ext uri="{FF2B5EF4-FFF2-40B4-BE49-F238E27FC236}">
                  <a16:creationId xmlns:a16="http://schemas.microsoft.com/office/drawing/2014/main" id="{EBF2E034-7403-463E-A9DC-9C2CA1441CCD}"/>
                </a:ext>
              </a:extLst>
            </p:cNvPr>
            <p:cNvSpPr txBox="1">
              <a:spLocks noChangeArrowheads="1"/>
            </p:cNvSpPr>
            <p:nvPr/>
          </p:nvSpPr>
          <p:spPr bwMode="auto">
            <a:xfrm>
              <a:off x="912" y="0"/>
              <a:ext cx="105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Times New Roman" panose="02020603050405020304" pitchFamily="18" charset="0"/>
                </a:rPr>
                <a:t>一个</a:t>
              </a:r>
              <a:r>
                <a:rPr lang="en-US" altLang="zh-CN" sz="1600" b="1">
                  <a:latin typeface="Times New Roman" panose="02020603050405020304" pitchFamily="18" charset="0"/>
                </a:rPr>
                <a:t>CPU</a:t>
              </a:r>
              <a:r>
                <a:rPr lang="zh-CN" altLang="en-US" sz="1600" b="1">
                  <a:latin typeface="Times New Roman" panose="02020603050405020304" pitchFamily="18" charset="0"/>
                </a:rPr>
                <a:t>周期</a:t>
              </a:r>
            </a:p>
          </p:txBody>
        </p:sp>
        <p:sp>
          <p:nvSpPr>
            <p:cNvPr id="65562" name="Text Box 39">
              <a:extLst>
                <a:ext uri="{FF2B5EF4-FFF2-40B4-BE49-F238E27FC236}">
                  <a16:creationId xmlns:a16="http://schemas.microsoft.com/office/drawing/2014/main" id="{B6BE3D22-F3EB-4F7E-A415-39F14A478B6C}"/>
                </a:ext>
              </a:extLst>
            </p:cNvPr>
            <p:cNvSpPr txBox="1">
              <a:spLocks noChangeArrowheads="1"/>
            </p:cNvSpPr>
            <p:nvPr/>
          </p:nvSpPr>
          <p:spPr bwMode="auto">
            <a:xfrm>
              <a:off x="2064" y="0"/>
              <a:ext cx="105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Times New Roman" panose="02020603050405020304" pitchFamily="18" charset="0"/>
                </a:rPr>
                <a:t>一个</a:t>
              </a:r>
              <a:r>
                <a:rPr lang="en-US" altLang="zh-CN" sz="1600" b="1">
                  <a:latin typeface="Times New Roman" panose="02020603050405020304" pitchFamily="18" charset="0"/>
                </a:rPr>
                <a:t>CPU</a:t>
              </a:r>
              <a:r>
                <a:rPr lang="zh-CN" altLang="en-US" sz="1600" b="1">
                  <a:latin typeface="Times New Roman" panose="02020603050405020304" pitchFamily="18" charset="0"/>
                </a:rPr>
                <a:t>周期</a:t>
              </a:r>
            </a:p>
          </p:txBody>
        </p:sp>
        <p:sp>
          <p:nvSpPr>
            <p:cNvPr id="65563" name="Text Box 40">
              <a:extLst>
                <a:ext uri="{FF2B5EF4-FFF2-40B4-BE49-F238E27FC236}">
                  <a16:creationId xmlns:a16="http://schemas.microsoft.com/office/drawing/2014/main" id="{4BE26526-958D-49C5-A0EE-1DF580A7CD65}"/>
                </a:ext>
              </a:extLst>
            </p:cNvPr>
            <p:cNvSpPr txBox="1">
              <a:spLocks noChangeArrowheads="1"/>
            </p:cNvSpPr>
            <p:nvPr/>
          </p:nvSpPr>
          <p:spPr bwMode="auto">
            <a:xfrm>
              <a:off x="3360" y="0"/>
              <a:ext cx="105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Times New Roman" panose="02020603050405020304" pitchFamily="18" charset="0"/>
                </a:rPr>
                <a:t>一个</a:t>
              </a:r>
              <a:r>
                <a:rPr lang="en-US" altLang="zh-CN" sz="1600" b="1">
                  <a:latin typeface="Times New Roman" panose="02020603050405020304" pitchFamily="18" charset="0"/>
                </a:rPr>
                <a:t>CPU</a:t>
              </a:r>
              <a:r>
                <a:rPr lang="zh-CN" altLang="en-US" sz="1600" b="1">
                  <a:latin typeface="Times New Roman" panose="02020603050405020304" pitchFamily="18" charset="0"/>
                </a:rPr>
                <a:t>周期</a:t>
              </a:r>
            </a:p>
          </p:txBody>
        </p:sp>
        <p:sp>
          <p:nvSpPr>
            <p:cNvPr id="65564" name="Line 41">
              <a:extLst>
                <a:ext uri="{FF2B5EF4-FFF2-40B4-BE49-F238E27FC236}">
                  <a16:creationId xmlns:a16="http://schemas.microsoft.com/office/drawing/2014/main" id="{3502D1E0-6779-4207-BBB4-A983B71C26B3}"/>
                </a:ext>
              </a:extLst>
            </p:cNvPr>
            <p:cNvSpPr>
              <a:spLocks noChangeShapeType="1"/>
            </p:cNvSpPr>
            <p:nvPr/>
          </p:nvSpPr>
          <p:spPr bwMode="auto">
            <a:xfrm>
              <a:off x="720" y="384"/>
              <a:ext cx="1344" cy="0"/>
            </a:xfrm>
            <a:prstGeom prst="line">
              <a:avLst/>
            </a:prstGeom>
            <a:noFill/>
            <a:ln w="381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565" name="Line 42">
              <a:extLst>
                <a:ext uri="{FF2B5EF4-FFF2-40B4-BE49-F238E27FC236}">
                  <a16:creationId xmlns:a16="http://schemas.microsoft.com/office/drawing/2014/main" id="{F0C086CF-5848-45B4-BB7D-CE8F590EFBCB}"/>
                </a:ext>
              </a:extLst>
            </p:cNvPr>
            <p:cNvSpPr>
              <a:spLocks noChangeShapeType="1"/>
            </p:cNvSpPr>
            <p:nvPr/>
          </p:nvSpPr>
          <p:spPr bwMode="auto">
            <a:xfrm>
              <a:off x="1990" y="384"/>
              <a:ext cx="1226" cy="0"/>
            </a:xfrm>
            <a:prstGeom prst="line">
              <a:avLst/>
            </a:prstGeom>
            <a:noFill/>
            <a:ln w="381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566" name="Line 43">
              <a:extLst>
                <a:ext uri="{FF2B5EF4-FFF2-40B4-BE49-F238E27FC236}">
                  <a16:creationId xmlns:a16="http://schemas.microsoft.com/office/drawing/2014/main" id="{E1C02370-0462-45A9-8662-3E8AC2E27DE8}"/>
                </a:ext>
              </a:extLst>
            </p:cNvPr>
            <p:cNvSpPr>
              <a:spLocks noChangeShapeType="1"/>
            </p:cNvSpPr>
            <p:nvPr/>
          </p:nvSpPr>
          <p:spPr bwMode="auto">
            <a:xfrm>
              <a:off x="3264" y="384"/>
              <a:ext cx="1344" cy="0"/>
            </a:xfrm>
            <a:prstGeom prst="line">
              <a:avLst/>
            </a:prstGeom>
            <a:noFill/>
            <a:ln w="381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5567" name="AutoShape 44">
              <a:extLst>
                <a:ext uri="{FF2B5EF4-FFF2-40B4-BE49-F238E27FC236}">
                  <a16:creationId xmlns:a16="http://schemas.microsoft.com/office/drawing/2014/main" id="{F242C870-4AD9-4AC9-8315-F9DF32B521F7}"/>
                </a:ext>
              </a:extLst>
            </p:cNvPr>
            <p:cNvSpPr>
              <a:spLocks noChangeArrowheads="1"/>
            </p:cNvSpPr>
            <p:nvPr/>
          </p:nvSpPr>
          <p:spPr bwMode="auto">
            <a:xfrm>
              <a:off x="3888" y="1728"/>
              <a:ext cx="144" cy="288"/>
            </a:xfrm>
            <a:prstGeom prst="upArrow">
              <a:avLst>
                <a:gd name="adj1" fmla="val 50000"/>
                <a:gd name="adj2" fmla="val 50000"/>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sp>
        <p:nvSpPr>
          <p:cNvPr id="65540" name="Rectangle 4">
            <a:extLst>
              <a:ext uri="{FF2B5EF4-FFF2-40B4-BE49-F238E27FC236}">
                <a16:creationId xmlns:a16="http://schemas.microsoft.com/office/drawing/2014/main" id="{9B70496B-7D2A-4A20-8E2C-D1D7A7F641BC}"/>
              </a:ext>
            </a:extLst>
          </p:cNvPr>
          <p:cNvSpPr>
            <a:spLocks noChangeArrowheads="1"/>
          </p:cNvSpPr>
          <p:nvPr/>
        </p:nvSpPr>
        <p:spPr bwMode="auto">
          <a:xfrm>
            <a:off x="1258888" y="1268413"/>
            <a:ext cx="6019800" cy="3968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cs typeface="Times New Roman" panose="02020603050405020304" pitchFamily="18" charset="0"/>
              </a:rPr>
              <a:t>STO  R2 , (R3)  </a:t>
            </a:r>
            <a:r>
              <a:rPr lang="zh-CN" altLang="en-US" sz="2000" b="1">
                <a:latin typeface="Times New Roman" panose="02020603050405020304" pitchFamily="18" charset="0"/>
                <a:cs typeface="Times New Roman" panose="02020603050405020304" pitchFamily="18" charset="0"/>
              </a:rPr>
              <a:t>；</a:t>
            </a:r>
            <a:r>
              <a:rPr lang="zh-CN" altLang="en-US" sz="2000" b="1">
                <a:latin typeface="Times New Roman" panose="02020603050405020304" pitchFamily="18" charset="0"/>
              </a:rPr>
              <a:t>功能：</a:t>
            </a:r>
            <a:r>
              <a:rPr lang="zh-CN" altLang="en-US" sz="2000" b="1">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R2→(R3)</a:t>
            </a:r>
            <a:r>
              <a:rPr lang="en-US" altLang="zh-CN" sz="2000" b="1">
                <a:latin typeface="Times New Roman" panose="02020603050405020304" pitchFamily="18" charset="0"/>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oup 2">
            <a:extLst>
              <a:ext uri="{FF2B5EF4-FFF2-40B4-BE49-F238E27FC236}">
                <a16:creationId xmlns:a16="http://schemas.microsoft.com/office/drawing/2014/main" id="{CA784ACC-E0E8-418E-A5AC-B82D2E90DC78}"/>
              </a:ext>
            </a:extLst>
          </p:cNvPr>
          <p:cNvGrpSpPr>
            <a:grpSpLocks/>
          </p:cNvGrpSpPr>
          <p:nvPr/>
        </p:nvGrpSpPr>
        <p:grpSpPr bwMode="auto">
          <a:xfrm>
            <a:off x="755650" y="1341438"/>
            <a:ext cx="6911975" cy="4249737"/>
            <a:chOff x="0" y="0"/>
            <a:chExt cx="4898" cy="4210"/>
          </a:xfrm>
        </p:grpSpPr>
        <p:sp>
          <p:nvSpPr>
            <p:cNvPr id="66566" name="Line 3">
              <a:extLst>
                <a:ext uri="{FF2B5EF4-FFF2-40B4-BE49-F238E27FC236}">
                  <a16:creationId xmlns:a16="http://schemas.microsoft.com/office/drawing/2014/main" id="{42F8045B-A1FA-466E-9B70-4E4B2629D48A}"/>
                </a:ext>
              </a:extLst>
            </p:cNvPr>
            <p:cNvSpPr>
              <a:spLocks noChangeShapeType="1"/>
            </p:cNvSpPr>
            <p:nvPr/>
          </p:nvSpPr>
          <p:spPr bwMode="auto">
            <a:xfrm>
              <a:off x="771" y="110"/>
              <a:ext cx="1" cy="395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7" name="Line 4">
              <a:extLst>
                <a:ext uri="{FF2B5EF4-FFF2-40B4-BE49-F238E27FC236}">
                  <a16:creationId xmlns:a16="http://schemas.microsoft.com/office/drawing/2014/main" id="{849C6161-E3A5-42AF-B16A-992103403285}"/>
                </a:ext>
              </a:extLst>
            </p:cNvPr>
            <p:cNvSpPr>
              <a:spLocks noChangeShapeType="1"/>
            </p:cNvSpPr>
            <p:nvPr/>
          </p:nvSpPr>
          <p:spPr bwMode="auto">
            <a:xfrm>
              <a:off x="3741" y="65"/>
              <a:ext cx="1" cy="4062"/>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8" name="Line 5">
              <a:extLst>
                <a:ext uri="{FF2B5EF4-FFF2-40B4-BE49-F238E27FC236}">
                  <a16:creationId xmlns:a16="http://schemas.microsoft.com/office/drawing/2014/main" id="{5292CB6D-F9CD-40E7-8A53-BA6D8C58B338}"/>
                </a:ext>
              </a:extLst>
            </p:cNvPr>
            <p:cNvSpPr>
              <a:spLocks noChangeShapeType="1"/>
            </p:cNvSpPr>
            <p:nvPr/>
          </p:nvSpPr>
          <p:spPr bwMode="auto">
            <a:xfrm>
              <a:off x="2108" y="201"/>
              <a:ext cx="1" cy="4009"/>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6569" name="Group 6">
              <a:extLst>
                <a:ext uri="{FF2B5EF4-FFF2-40B4-BE49-F238E27FC236}">
                  <a16:creationId xmlns:a16="http://schemas.microsoft.com/office/drawing/2014/main" id="{471BD9FF-393A-4152-ABBB-40D4D6D7F65A}"/>
                </a:ext>
              </a:extLst>
            </p:cNvPr>
            <p:cNvGrpSpPr>
              <a:grpSpLocks/>
            </p:cNvGrpSpPr>
            <p:nvPr/>
          </p:nvGrpSpPr>
          <p:grpSpPr bwMode="auto">
            <a:xfrm>
              <a:off x="0" y="0"/>
              <a:ext cx="4898" cy="4127"/>
              <a:chOff x="0" y="0"/>
              <a:chExt cx="4898" cy="4127"/>
            </a:xfrm>
          </p:grpSpPr>
          <p:sp>
            <p:nvSpPr>
              <p:cNvPr id="66570" name="Line 7">
                <a:extLst>
                  <a:ext uri="{FF2B5EF4-FFF2-40B4-BE49-F238E27FC236}">
                    <a16:creationId xmlns:a16="http://schemas.microsoft.com/office/drawing/2014/main" id="{E6775338-CD03-41A5-813E-0E5180C8E580}"/>
                  </a:ext>
                </a:extLst>
              </p:cNvPr>
              <p:cNvSpPr>
                <a:spLocks noChangeShapeType="1"/>
              </p:cNvSpPr>
              <p:nvPr/>
            </p:nvSpPr>
            <p:spPr bwMode="auto">
              <a:xfrm>
                <a:off x="816" y="3039"/>
                <a:ext cx="1270" cy="0"/>
              </a:xfrm>
              <a:prstGeom prst="line">
                <a:avLst/>
              </a:prstGeom>
              <a:noFill/>
              <a:ln w="381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nvGrpSpPr>
              <p:cNvPr id="66571" name="Group 8">
                <a:extLst>
                  <a:ext uri="{FF2B5EF4-FFF2-40B4-BE49-F238E27FC236}">
                    <a16:creationId xmlns:a16="http://schemas.microsoft.com/office/drawing/2014/main" id="{D351A85E-3E94-4A1F-9AED-902932E56EBA}"/>
                  </a:ext>
                </a:extLst>
              </p:cNvPr>
              <p:cNvGrpSpPr>
                <a:grpSpLocks/>
              </p:cNvGrpSpPr>
              <p:nvPr/>
            </p:nvGrpSpPr>
            <p:grpSpPr bwMode="auto">
              <a:xfrm>
                <a:off x="1002" y="485"/>
                <a:ext cx="903" cy="876"/>
                <a:chOff x="0" y="0"/>
                <a:chExt cx="912" cy="960"/>
              </a:xfrm>
            </p:grpSpPr>
            <p:sp>
              <p:nvSpPr>
                <p:cNvPr id="66592" name="Oval 9">
                  <a:extLst>
                    <a:ext uri="{FF2B5EF4-FFF2-40B4-BE49-F238E27FC236}">
                      <a16:creationId xmlns:a16="http://schemas.microsoft.com/office/drawing/2014/main" id="{3E84158D-A6EC-4796-9CA6-0983E785AA7A}"/>
                    </a:ext>
                  </a:extLst>
                </p:cNvPr>
                <p:cNvSpPr>
                  <a:spLocks noChangeArrowheads="1"/>
                </p:cNvSpPr>
                <p:nvPr/>
              </p:nvSpPr>
              <p:spPr bwMode="auto">
                <a:xfrm>
                  <a:off x="0" y="0"/>
                  <a:ext cx="912" cy="9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6593" name="Text Box 10">
                  <a:extLst>
                    <a:ext uri="{FF2B5EF4-FFF2-40B4-BE49-F238E27FC236}">
                      <a16:creationId xmlns:a16="http://schemas.microsoft.com/office/drawing/2014/main" id="{A4D645D5-5761-42C1-B9F6-63E71758A07A}"/>
                    </a:ext>
                  </a:extLst>
                </p:cNvPr>
                <p:cNvSpPr txBox="1">
                  <a:spLocks noChangeArrowheads="1"/>
                </p:cNvSpPr>
                <p:nvPr/>
              </p:nvSpPr>
              <p:spPr bwMode="auto">
                <a:xfrm>
                  <a:off x="96" y="191"/>
                  <a:ext cx="720"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Times New Roman" panose="02020603050405020304" pitchFamily="18" charset="0"/>
                    </a:rPr>
                    <a:t>取指令</a:t>
                  </a:r>
                </a:p>
                <a:p>
                  <a:pPr eaLnBrk="1" hangingPunct="1">
                    <a:spcBef>
                      <a:spcPct val="50000"/>
                    </a:spcBef>
                  </a:pPr>
                  <a:r>
                    <a:rPr lang="en-US" altLang="zh-CN" sz="1600" b="1">
                      <a:latin typeface="Times New Roman" panose="02020603050405020304" pitchFamily="18" charset="0"/>
                    </a:rPr>
                    <a:t>PC+1</a:t>
                  </a:r>
                </a:p>
              </p:txBody>
            </p:sp>
          </p:grpSp>
          <p:grpSp>
            <p:nvGrpSpPr>
              <p:cNvPr id="66572" name="Group 11">
                <a:extLst>
                  <a:ext uri="{FF2B5EF4-FFF2-40B4-BE49-F238E27FC236}">
                    <a16:creationId xmlns:a16="http://schemas.microsoft.com/office/drawing/2014/main" id="{81FAC5CC-3801-4298-A4FD-C7608B348E85}"/>
                  </a:ext>
                </a:extLst>
              </p:cNvPr>
              <p:cNvGrpSpPr>
                <a:grpSpLocks/>
              </p:cNvGrpSpPr>
              <p:nvPr/>
            </p:nvGrpSpPr>
            <p:grpSpPr bwMode="auto">
              <a:xfrm>
                <a:off x="1002" y="1925"/>
                <a:ext cx="948" cy="842"/>
                <a:chOff x="0" y="0"/>
                <a:chExt cx="960" cy="960"/>
              </a:xfrm>
            </p:grpSpPr>
            <p:sp>
              <p:nvSpPr>
                <p:cNvPr id="66590" name="Oval 12">
                  <a:extLst>
                    <a:ext uri="{FF2B5EF4-FFF2-40B4-BE49-F238E27FC236}">
                      <a16:creationId xmlns:a16="http://schemas.microsoft.com/office/drawing/2014/main" id="{951AEE7C-C259-4DB3-8A4B-9A55D2819DDB}"/>
                    </a:ext>
                  </a:extLst>
                </p:cNvPr>
                <p:cNvSpPr>
                  <a:spLocks noChangeArrowheads="1"/>
                </p:cNvSpPr>
                <p:nvPr/>
              </p:nvSpPr>
              <p:spPr bwMode="auto">
                <a:xfrm>
                  <a:off x="0" y="0"/>
                  <a:ext cx="912" cy="9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6591" name="Text Box 13">
                  <a:extLst>
                    <a:ext uri="{FF2B5EF4-FFF2-40B4-BE49-F238E27FC236}">
                      <a16:creationId xmlns:a16="http://schemas.microsoft.com/office/drawing/2014/main" id="{12CD7554-9FAB-44BC-A4A9-032D482AEFD4}"/>
                    </a:ext>
                  </a:extLst>
                </p:cNvPr>
                <p:cNvSpPr txBox="1">
                  <a:spLocks noChangeArrowheads="1"/>
                </p:cNvSpPr>
                <p:nvPr/>
              </p:nvSpPr>
              <p:spPr bwMode="auto">
                <a:xfrm>
                  <a:off x="241" y="152"/>
                  <a:ext cx="719"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Times New Roman" panose="02020603050405020304" pitchFamily="18" charset="0"/>
                    </a:rPr>
                    <a:t>指令</a:t>
                  </a:r>
                </a:p>
                <a:p>
                  <a:pPr eaLnBrk="1" hangingPunct="1">
                    <a:spcBef>
                      <a:spcPct val="50000"/>
                    </a:spcBef>
                  </a:pPr>
                  <a:r>
                    <a:rPr lang="zh-CN" altLang="en-US" sz="1600" b="1">
                      <a:latin typeface="Times New Roman" panose="02020603050405020304" pitchFamily="18" charset="0"/>
                    </a:rPr>
                    <a:t>译码</a:t>
                  </a:r>
                </a:p>
              </p:txBody>
            </p:sp>
          </p:grpSp>
          <p:grpSp>
            <p:nvGrpSpPr>
              <p:cNvPr id="66573" name="Group 14">
                <a:extLst>
                  <a:ext uri="{FF2B5EF4-FFF2-40B4-BE49-F238E27FC236}">
                    <a16:creationId xmlns:a16="http://schemas.microsoft.com/office/drawing/2014/main" id="{3871638A-97E6-4C0A-978D-B354006B9BAD}"/>
                  </a:ext>
                </a:extLst>
              </p:cNvPr>
              <p:cNvGrpSpPr>
                <a:grpSpLocks/>
              </p:cNvGrpSpPr>
              <p:nvPr/>
            </p:nvGrpSpPr>
            <p:grpSpPr bwMode="auto">
              <a:xfrm>
                <a:off x="3968" y="655"/>
                <a:ext cx="930" cy="852"/>
                <a:chOff x="0" y="0"/>
                <a:chExt cx="912" cy="1028"/>
              </a:xfrm>
            </p:grpSpPr>
            <p:sp>
              <p:nvSpPr>
                <p:cNvPr id="66588" name="Text Box 15">
                  <a:extLst>
                    <a:ext uri="{FF2B5EF4-FFF2-40B4-BE49-F238E27FC236}">
                      <a16:creationId xmlns:a16="http://schemas.microsoft.com/office/drawing/2014/main" id="{D4E19474-6147-41AA-8DFB-5540AB13DA4E}"/>
                    </a:ext>
                  </a:extLst>
                </p:cNvPr>
                <p:cNvSpPr txBox="1">
                  <a:spLocks noChangeArrowheads="1"/>
                </p:cNvSpPr>
                <p:nvPr/>
              </p:nvSpPr>
              <p:spPr bwMode="auto">
                <a:xfrm>
                  <a:off x="72" y="191"/>
                  <a:ext cx="720"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Times New Roman" panose="02020603050405020304" pitchFamily="18" charset="0"/>
                    </a:rPr>
                    <a:t>取下一条指令</a:t>
                  </a:r>
                </a:p>
              </p:txBody>
            </p:sp>
            <p:sp>
              <p:nvSpPr>
                <p:cNvPr id="66589" name="Oval 16">
                  <a:extLst>
                    <a:ext uri="{FF2B5EF4-FFF2-40B4-BE49-F238E27FC236}">
                      <a16:creationId xmlns:a16="http://schemas.microsoft.com/office/drawing/2014/main" id="{59FEE6CB-B481-4A06-A799-3B2BA593CBD8}"/>
                    </a:ext>
                  </a:extLst>
                </p:cNvPr>
                <p:cNvSpPr>
                  <a:spLocks noChangeArrowheads="1"/>
                </p:cNvSpPr>
                <p:nvPr/>
              </p:nvSpPr>
              <p:spPr bwMode="auto">
                <a:xfrm>
                  <a:off x="0" y="0"/>
                  <a:ext cx="912" cy="96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sp>
            <p:nvSpPr>
              <p:cNvPr id="66574" name="AutoShape 17">
                <a:extLst>
                  <a:ext uri="{FF2B5EF4-FFF2-40B4-BE49-F238E27FC236}">
                    <a16:creationId xmlns:a16="http://schemas.microsoft.com/office/drawing/2014/main" id="{320498E4-73E2-46DF-8EF1-7590E4CBF4EC}"/>
                  </a:ext>
                </a:extLst>
              </p:cNvPr>
              <p:cNvSpPr>
                <a:spLocks noChangeArrowheads="1"/>
              </p:cNvSpPr>
              <p:nvPr/>
            </p:nvSpPr>
            <p:spPr bwMode="auto">
              <a:xfrm>
                <a:off x="234" y="869"/>
                <a:ext cx="463" cy="267"/>
              </a:xfrm>
              <a:prstGeom prst="rightArrow">
                <a:avLst>
                  <a:gd name="adj1" fmla="val 50000"/>
                  <a:gd name="adj2" fmla="val 43352"/>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6575" name="Text Box 18">
                <a:extLst>
                  <a:ext uri="{FF2B5EF4-FFF2-40B4-BE49-F238E27FC236}">
                    <a16:creationId xmlns:a16="http://schemas.microsoft.com/office/drawing/2014/main" id="{A375C3CC-263E-4BC3-8E15-DDDD872EEBF2}"/>
                  </a:ext>
                </a:extLst>
              </p:cNvPr>
              <p:cNvSpPr txBox="1">
                <a:spLocks noChangeArrowheads="1"/>
              </p:cNvSpPr>
              <p:nvPr/>
            </p:nvSpPr>
            <p:spPr bwMode="auto">
              <a:xfrm>
                <a:off x="0" y="544"/>
                <a:ext cx="64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rPr>
                  <a:t>开始</a:t>
                </a:r>
              </a:p>
            </p:txBody>
          </p:sp>
          <p:sp>
            <p:nvSpPr>
              <p:cNvPr id="66576" name="AutoShape 19">
                <a:extLst>
                  <a:ext uri="{FF2B5EF4-FFF2-40B4-BE49-F238E27FC236}">
                    <a16:creationId xmlns:a16="http://schemas.microsoft.com/office/drawing/2014/main" id="{C78513DE-E815-4171-81AD-21975D7DC352}"/>
                  </a:ext>
                </a:extLst>
              </p:cNvPr>
              <p:cNvSpPr>
                <a:spLocks noChangeArrowheads="1"/>
              </p:cNvSpPr>
              <p:nvPr/>
            </p:nvSpPr>
            <p:spPr bwMode="auto">
              <a:xfrm rot="-2263376">
                <a:off x="1965" y="2036"/>
                <a:ext cx="535" cy="176"/>
              </a:xfrm>
              <a:prstGeom prst="rightArrow">
                <a:avLst>
                  <a:gd name="adj1" fmla="val 50000"/>
                  <a:gd name="adj2" fmla="val 75994"/>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6577" name="AutoShape 20">
                <a:extLst>
                  <a:ext uri="{FF2B5EF4-FFF2-40B4-BE49-F238E27FC236}">
                    <a16:creationId xmlns:a16="http://schemas.microsoft.com/office/drawing/2014/main" id="{75426F28-3929-4749-8CC9-8A8CC6773EA2}"/>
                  </a:ext>
                </a:extLst>
              </p:cNvPr>
              <p:cNvSpPr>
                <a:spLocks noChangeArrowheads="1"/>
              </p:cNvSpPr>
              <p:nvPr/>
            </p:nvSpPr>
            <p:spPr bwMode="auto">
              <a:xfrm rot="-1855931">
                <a:off x="3610" y="1250"/>
                <a:ext cx="260" cy="208"/>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6578" name="Text Box 21">
                <a:extLst>
                  <a:ext uri="{FF2B5EF4-FFF2-40B4-BE49-F238E27FC236}">
                    <a16:creationId xmlns:a16="http://schemas.microsoft.com/office/drawing/2014/main" id="{F6D7701C-870C-4B90-AF8A-34F311CA3AE4}"/>
                  </a:ext>
                </a:extLst>
              </p:cNvPr>
              <p:cNvSpPr txBox="1">
                <a:spLocks noChangeArrowheads="1"/>
              </p:cNvSpPr>
              <p:nvPr/>
            </p:nvSpPr>
            <p:spPr bwMode="auto">
              <a:xfrm>
                <a:off x="998" y="3312"/>
                <a:ext cx="948"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rPr>
                  <a:t>取指周期</a:t>
                </a:r>
              </a:p>
            </p:txBody>
          </p:sp>
          <p:sp>
            <p:nvSpPr>
              <p:cNvPr id="66579" name="Text Box 22">
                <a:extLst>
                  <a:ext uri="{FF2B5EF4-FFF2-40B4-BE49-F238E27FC236}">
                    <a16:creationId xmlns:a16="http://schemas.microsoft.com/office/drawing/2014/main" id="{48CD6007-6BFE-476E-937C-F7ACC2B64ED7}"/>
                  </a:ext>
                </a:extLst>
              </p:cNvPr>
              <p:cNvSpPr txBox="1">
                <a:spLocks noChangeArrowheads="1"/>
              </p:cNvSpPr>
              <p:nvPr/>
            </p:nvSpPr>
            <p:spPr bwMode="auto">
              <a:xfrm>
                <a:off x="2449" y="3310"/>
                <a:ext cx="925"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Times New Roman" panose="02020603050405020304" pitchFamily="18" charset="0"/>
                  </a:rPr>
                  <a:t>执行周期</a:t>
                </a:r>
              </a:p>
            </p:txBody>
          </p:sp>
          <p:sp>
            <p:nvSpPr>
              <p:cNvPr id="66580" name="Line 23">
                <a:extLst>
                  <a:ext uri="{FF2B5EF4-FFF2-40B4-BE49-F238E27FC236}">
                    <a16:creationId xmlns:a16="http://schemas.microsoft.com/office/drawing/2014/main" id="{DA53C7FF-D47A-4988-9D59-62E74ED29E65}"/>
                  </a:ext>
                </a:extLst>
              </p:cNvPr>
              <p:cNvSpPr>
                <a:spLocks noChangeShapeType="1"/>
              </p:cNvSpPr>
              <p:nvPr/>
            </p:nvSpPr>
            <p:spPr bwMode="auto">
              <a:xfrm>
                <a:off x="2086" y="3039"/>
                <a:ext cx="1679" cy="0"/>
              </a:xfrm>
              <a:prstGeom prst="line">
                <a:avLst/>
              </a:prstGeom>
              <a:noFill/>
              <a:ln w="381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6581" name="AutoShape 24">
                <a:extLst>
                  <a:ext uri="{FF2B5EF4-FFF2-40B4-BE49-F238E27FC236}">
                    <a16:creationId xmlns:a16="http://schemas.microsoft.com/office/drawing/2014/main" id="{1A8F46BE-6F6E-49A9-B0F8-0898CAD3A954}"/>
                  </a:ext>
                </a:extLst>
              </p:cNvPr>
              <p:cNvSpPr>
                <a:spLocks noChangeArrowheads="1"/>
              </p:cNvSpPr>
              <p:nvPr/>
            </p:nvSpPr>
            <p:spPr bwMode="auto">
              <a:xfrm>
                <a:off x="1386" y="1493"/>
                <a:ext cx="126" cy="481"/>
              </a:xfrm>
              <a:prstGeom prst="downArrow">
                <a:avLst>
                  <a:gd name="adj1" fmla="val 50000"/>
                  <a:gd name="adj2" fmla="val 95437"/>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6582" name="Text Box 25">
                <a:extLst>
                  <a:ext uri="{FF2B5EF4-FFF2-40B4-BE49-F238E27FC236}">
                    <a16:creationId xmlns:a16="http://schemas.microsoft.com/office/drawing/2014/main" id="{791C48DB-746F-446F-8094-90485498528B}"/>
                  </a:ext>
                </a:extLst>
              </p:cNvPr>
              <p:cNvSpPr txBox="1">
                <a:spLocks noChangeArrowheads="1"/>
              </p:cNvSpPr>
              <p:nvPr/>
            </p:nvSpPr>
            <p:spPr bwMode="auto">
              <a:xfrm>
                <a:off x="2631" y="1315"/>
                <a:ext cx="749"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a:latin typeface="Times New Roman" panose="02020603050405020304" pitchFamily="18" charset="0"/>
                  </a:rPr>
                  <a:t>送转移          指令</a:t>
                </a:r>
              </a:p>
            </p:txBody>
          </p:sp>
          <p:sp>
            <p:nvSpPr>
              <p:cNvPr id="66583" name="Oval 26">
                <a:extLst>
                  <a:ext uri="{FF2B5EF4-FFF2-40B4-BE49-F238E27FC236}">
                    <a16:creationId xmlns:a16="http://schemas.microsoft.com/office/drawing/2014/main" id="{469A94A8-37B5-4D48-98E0-E6DE48B2F546}"/>
                  </a:ext>
                </a:extLst>
              </p:cNvPr>
              <p:cNvSpPr>
                <a:spLocks noChangeArrowheads="1"/>
              </p:cNvSpPr>
              <p:nvPr/>
            </p:nvSpPr>
            <p:spPr bwMode="auto">
              <a:xfrm>
                <a:off x="2426" y="1063"/>
                <a:ext cx="948" cy="93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66584" name="Text Box 27">
                <a:extLst>
                  <a:ext uri="{FF2B5EF4-FFF2-40B4-BE49-F238E27FC236}">
                    <a16:creationId xmlns:a16="http://schemas.microsoft.com/office/drawing/2014/main" id="{F3AAC251-511C-4B8A-9395-FE327AD5697A}"/>
                  </a:ext>
                </a:extLst>
              </p:cNvPr>
              <p:cNvSpPr txBox="1">
                <a:spLocks noChangeArrowheads="1"/>
              </p:cNvSpPr>
              <p:nvPr/>
            </p:nvSpPr>
            <p:spPr bwMode="auto">
              <a:xfrm>
                <a:off x="907" y="46"/>
                <a:ext cx="108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latin typeface="Times New Roman" panose="02020603050405020304" pitchFamily="18" charset="0"/>
                  </a:rPr>
                  <a:t>一个</a:t>
                </a:r>
                <a:r>
                  <a:rPr lang="en-US" altLang="zh-CN" sz="1600">
                    <a:latin typeface="Times New Roman" panose="02020603050405020304" pitchFamily="18" charset="0"/>
                  </a:rPr>
                  <a:t>CPU</a:t>
                </a:r>
                <a:r>
                  <a:rPr lang="zh-CN" altLang="en-US" sz="1600">
                    <a:latin typeface="Times New Roman" panose="02020603050405020304" pitchFamily="18" charset="0"/>
                  </a:rPr>
                  <a:t>周期</a:t>
                </a:r>
              </a:p>
            </p:txBody>
          </p:sp>
          <p:sp>
            <p:nvSpPr>
              <p:cNvPr id="66585" name="Text Box 28">
                <a:extLst>
                  <a:ext uri="{FF2B5EF4-FFF2-40B4-BE49-F238E27FC236}">
                    <a16:creationId xmlns:a16="http://schemas.microsoft.com/office/drawing/2014/main" id="{9231A4A3-FD26-41F8-BC75-FFB946EA3254}"/>
                  </a:ext>
                </a:extLst>
              </p:cNvPr>
              <p:cNvSpPr txBox="1">
                <a:spLocks noChangeArrowheads="1"/>
              </p:cNvSpPr>
              <p:nvPr/>
            </p:nvSpPr>
            <p:spPr bwMode="auto">
              <a:xfrm>
                <a:off x="2177" y="0"/>
                <a:ext cx="129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Times New Roman" panose="02020603050405020304" pitchFamily="18" charset="0"/>
                  </a:rPr>
                  <a:t>一个</a:t>
                </a:r>
                <a:r>
                  <a:rPr lang="en-US" altLang="zh-CN">
                    <a:latin typeface="Times New Roman" panose="02020603050405020304" pitchFamily="18" charset="0"/>
                  </a:rPr>
                  <a:t>CPU</a:t>
                </a:r>
                <a:r>
                  <a:rPr lang="zh-CN" altLang="en-US">
                    <a:latin typeface="Times New Roman" panose="02020603050405020304" pitchFamily="18" charset="0"/>
                  </a:rPr>
                  <a:t>周期</a:t>
                </a:r>
              </a:p>
            </p:txBody>
          </p:sp>
          <p:sp>
            <p:nvSpPr>
              <p:cNvPr id="66586" name="Line 29">
                <a:extLst>
                  <a:ext uri="{FF2B5EF4-FFF2-40B4-BE49-F238E27FC236}">
                    <a16:creationId xmlns:a16="http://schemas.microsoft.com/office/drawing/2014/main" id="{DD1B6828-2A12-4F87-91B9-0C63755B19CF}"/>
                  </a:ext>
                </a:extLst>
              </p:cNvPr>
              <p:cNvSpPr>
                <a:spLocks noChangeShapeType="1"/>
              </p:cNvSpPr>
              <p:nvPr/>
            </p:nvSpPr>
            <p:spPr bwMode="auto">
              <a:xfrm>
                <a:off x="810" y="293"/>
                <a:ext cx="1177" cy="1"/>
              </a:xfrm>
              <a:prstGeom prst="line">
                <a:avLst/>
              </a:prstGeom>
              <a:noFill/>
              <a:ln w="381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6587" name="Line 30">
                <a:extLst>
                  <a:ext uri="{FF2B5EF4-FFF2-40B4-BE49-F238E27FC236}">
                    <a16:creationId xmlns:a16="http://schemas.microsoft.com/office/drawing/2014/main" id="{88299C0B-CE45-445F-967C-2ABE64456275}"/>
                  </a:ext>
                </a:extLst>
              </p:cNvPr>
              <p:cNvSpPr>
                <a:spLocks noChangeShapeType="1"/>
              </p:cNvSpPr>
              <p:nvPr/>
            </p:nvSpPr>
            <p:spPr bwMode="auto">
              <a:xfrm flipV="1">
                <a:off x="2080" y="292"/>
                <a:ext cx="1455" cy="1"/>
              </a:xfrm>
              <a:prstGeom prst="line">
                <a:avLst/>
              </a:prstGeom>
              <a:noFill/>
              <a:ln w="38100">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pic>
        <p:nvPicPr>
          <p:cNvPr id="66563" name="Picture 32">
            <a:extLst>
              <a:ext uri="{FF2B5EF4-FFF2-40B4-BE49-F238E27FC236}">
                <a16:creationId xmlns:a16="http://schemas.microsoft.com/office/drawing/2014/main" id="{D6A77461-2B9B-4668-8E34-E867FA488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25538"/>
            <a:ext cx="84582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Rectangle 33">
            <a:extLst>
              <a:ext uri="{FF2B5EF4-FFF2-40B4-BE49-F238E27FC236}">
                <a16:creationId xmlns:a16="http://schemas.microsoft.com/office/drawing/2014/main" id="{53AC175C-1EAD-4B75-A1B7-7EB8DB948E52}"/>
              </a:ext>
            </a:extLst>
          </p:cNvPr>
          <p:cNvSpPr>
            <a:spLocks noChangeArrowheads="1"/>
          </p:cNvSpPr>
          <p:nvPr/>
        </p:nvSpPr>
        <p:spPr bwMode="auto">
          <a:xfrm>
            <a:off x="971550" y="5607050"/>
            <a:ext cx="570388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en-US" altLang="zh-CN" sz="2400" b="1">
                <a:latin typeface="宋体" panose="02010600030101010101" pitchFamily="2" charset="-122"/>
              </a:rPr>
              <a:t>JMP</a:t>
            </a:r>
            <a:r>
              <a:rPr lang="zh-CN" altLang="en-US" sz="2400" b="1">
                <a:latin typeface="宋体" panose="02010600030101010101" pitchFamily="2" charset="-122"/>
              </a:rPr>
              <a:t>指令的指令周期由两个</a:t>
            </a:r>
            <a:r>
              <a:rPr lang="en-US" altLang="zh-CN" sz="2400" b="1">
                <a:latin typeface="宋体" panose="02010600030101010101" pitchFamily="2" charset="-122"/>
              </a:rPr>
              <a:t>CPU</a:t>
            </a:r>
            <a:r>
              <a:rPr lang="zh-CN" altLang="en-US" sz="2400" b="1">
                <a:latin typeface="宋体" panose="02010600030101010101" pitchFamily="2" charset="-122"/>
              </a:rPr>
              <a:t>周期组成。</a:t>
            </a:r>
          </a:p>
        </p:txBody>
      </p:sp>
      <p:sp>
        <p:nvSpPr>
          <p:cNvPr id="66565" name="Rectangle 2">
            <a:extLst>
              <a:ext uri="{FF2B5EF4-FFF2-40B4-BE49-F238E27FC236}">
                <a16:creationId xmlns:a16="http://schemas.microsoft.com/office/drawing/2014/main" id="{4A7A8EDC-DA7D-4172-95BE-F5A6AE6A904C}"/>
              </a:ext>
            </a:extLst>
          </p:cNvPr>
          <p:cNvSpPr>
            <a:spLocks noChangeArrowheads="1"/>
          </p:cNvSpPr>
          <p:nvPr/>
        </p:nvSpPr>
        <p:spPr bwMode="auto">
          <a:xfrm>
            <a:off x="533400" y="1524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b="1">
                <a:solidFill>
                  <a:srgbClr val="990099"/>
                </a:solidFill>
                <a:latin typeface="宋体" panose="02010600030101010101" pitchFamily="2" charset="-122"/>
              </a:rPr>
              <a:t>5.2.6 JMP</a:t>
            </a:r>
            <a:r>
              <a:rPr lang="zh-CN" altLang="en-US" sz="3200" b="1">
                <a:solidFill>
                  <a:srgbClr val="990099"/>
                </a:solidFill>
                <a:latin typeface="宋体" panose="02010600030101010101" pitchFamily="2" charset="-122"/>
              </a:rPr>
              <a:t>指令的指令周期</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2C85766-E859-4D45-B30C-717289A84195}"/>
              </a:ext>
            </a:extLst>
          </p:cNvPr>
          <p:cNvSpPr>
            <a:spLocks noChangeArrowheads="1"/>
          </p:cNvSpPr>
          <p:nvPr/>
        </p:nvSpPr>
        <p:spPr bwMode="auto">
          <a:xfrm>
            <a:off x="874713" y="381000"/>
            <a:ext cx="73945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EA1808"/>
                </a:solidFill>
                <a:latin typeface="Times New Roman" panose="02020603050405020304" pitchFamily="18" charset="0"/>
              </a:rPr>
              <a:t>用方框图语言表示指令周期</a:t>
            </a:r>
            <a:r>
              <a:rPr lang="zh-CN" altLang="en-US" sz="3200" b="1">
                <a:solidFill>
                  <a:srgbClr val="8080FF"/>
                </a:solidFill>
                <a:latin typeface="Times New Roman" panose="02020603050405020304" pitchFamily="18" charset="0"/>
              </a:rPr>
              <a:t>　</a:t>
            </a:r>
            <a:r>
              <a:rPr lang="zh-CN" altLang="en-US" sz="2600" b="1" i="1">
                <a:solidFill>
                  <a:srgbClr val="8080FF"/>
                </a:solidFill>
                <a:latin typeface="Times New Roman" panose="02020603050405020304" pitchFamily="18" charset="0"/>
              </a:rPr>
              <a:t>　　</a:t>
            </a:r>
          </a:p>
        </p:txBody>
      </p:sp>
      <p:sp>
        <p:nvSpPr>
          <p:cNvPr id="67587" name="Rectangle 3">
            <a:extLst>
              <a:ext uri="{FF2B5EF4-FFF2-40B4-BE49-F238E27FC236}">
                <a16:creationId xmlns:a16="http://schemas.microsoft.com/office/drawing/2014/main" id="{2A4CE746-5740-48D5-BE55-8BF286EC22F7}"/>
              </a:ext>
            </a:extLst>
          </p:cNvPr>
          <p:cNvSpPr>
            <a:spLocks noChangeArrowheads="1"/>
          </p:cNvSpPr>
          <p:nvPr/>
        </p:nvSpPr>
        <p:spPr bwMode="auto">
          <a:xfrm>
            <a:off x="684213" y="1052513"/>
            <a:ext cx="81534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800" b="1">
                <a:latin typeface="Times New Roman" panose="02020603050405020304" pitchFamily="18" charset="0"/>
              </a:rPr>
              <a:t>　　在进行计算机设计时，可以采用方框图语言来表示一条指令的指令周期。</a:t>
            </a:r>
          </a:p>
          <a:p>
            <a:pPr>
              <a:lnSpc>
                <a:spcPct val="125000"/>
              </a:lnSpc>
            </a:pPr>
            <a:r>
              <a:rPr lang="zh-CN" altLang="en-US" sz="2800" b="1">
                <a:solidFill>
                  <a:srgbClr val="FF0000"/>
                </a:solidFill>
                <a:latin typeface="Times New Roman" panose="02020603050405020304" pitchFamily="18" charset="0"/>
              </a:rPr>
              <a:t>方框</a:t>
            </a:r>
            <a:r>
              <a:rPr lang="zh-CN" altLang="en-US" sz="2800" b="1">
                <a:latin typeface="Times New Roman" panose="02020603050405020304" pitchFamily="18" charset="0"/>
              </a:rPr>
              <a:t> 代表一个</a:t>
            </a:r>
            <a:r>
              <a:rPr lang="en-US" altLang="zh-CN" sz="2800" b="1">
                <a:latin typeface="Times New Roman" panose="02020603050405020304" pitchFamily="18" charset="0"/>
              </a:rPr>
              <a:t>CPU</a:t>
            </a:r>
            <a:r>
              <a:rPr lang="zh-CN" altLang="en-US" sz="2800" b="1">
                <a:latin typeface="Times New Roman" panose="02020603050405020304" pitchFamily="18" charset="0"/>
              </a:rPr>
              <a:t>周期，方框中的内容表示数据通路的操作或某种控制操作。 </a:t>
            </a:r>
          </a:p>
          <a:p>
            <a:pPr>
              <a:lnSpc>
                <a:spcPct val="125000"/>
              </a:lnSpc>
            </a:pPr>
            <a:r>
              <a:rPr lang="zh-CN" altLang="en-US" sz="2800" b="1">
                <a:solidFill>
                  <a:srgbClr val="FF0000"/>
                </a:solidFill>
                <a:latin typeface="Times New Roman" panose="02020603050405020304" pitchFamily="18" charset="0"/>
              </a:rPr>
              <a:t>菱形 </a:t>
            </a:r>
            <a:r>
              <a:rPr lang="zh-CN" altLang="en-US" sz="2800" b="1">
                <a:latin typeface="Times New Roman" panose="02020603050405020304" pitchFamily="18" charset="0"/>
              </a:rPr>
              <a:t>通常用来表示某种判别或测试，不过时间上它依附于紧接它的前面一个方框的</a:t>
            </a:r>
            <a:r>
              <a:rPr lang="en-US" altLang="zh-CN" sz="2800" b="1">
                <a:latin typeface="Times New Roman" panose="02020603050405020304" pitchFamily="18" charset="0"/>
              </a:rPr>
              <a:t>CPU</a:t>
            </a:r>
            <a:r>
              <a:rPr lang="zh-CN" altLang="en-US" sz="2800" b="1">
                <a:latin typeface="Times New Roman" panose="02020603050405020304" pitchFamily="18" charset="0"/>
              </a:rPr>
              <a:t>周期，而不单独占用一个</a:t>
            </a:r>
            <a:r>
              <a:rPr lang="en-US" altLang="zh-CN" sz="2800" b="1">
                <a:latin typeface="Times New Roman" panose="02020603050405020304" pitchFamily="18" charset="0"/>
              </a:rPr>
              <a:t>CPU</a:t>
            </a:r>
            <a:r>
              <a:rPr lang="zh-CN" altLang="en-US" sz="2800" b="1">
                <a:latin typeface="Times New Roman" panose="02020603050405020304" pitchFamily="18" charset="0"/>
              </a:rPr>
              <a:t>周期。</a:t>
            </a:r>
          </a:p>
          <a:p>
            <a:pPr>
              <a:lnSpc>
                <a:spcPct val="125000"/>
              </a:lnSpc>
            </a:pPr>
            <a:r>
              <a:rPr lang="zh-CN" altLang="en-US" sz="2800" b="1">
                <a:latin typeface="Times New Roman" panose="02020603050405020304" pitchFamily="18" charset="0"/>
              </a:rPr>
              <a:t>　</a:t>
            </a:r>
          </a:p>
          <a:p>
            <a:pPr>
              <a:lnSpc>
                <a:spcPct val="125000"/>
              </a:lnSpc>
            </a:pPr>
            <a:r>
              <a:rPr lang="zh-CN" altLang="en-US" sz="2800" b="1">
                <a:latin typeface="Times New Roman" panose="02020603050405020304" pitchFamily="18" charset="0"/>
              </a:rPr>
              <a:t>我们把前面的五条典型指令加以归纳，用方框图语言表示的指令周期。       　　</a:t>
            </a:r>
          </a:p>
          <a:p>
            <a:pPr>
              <a:lnSpc>
                <a:spcPct val="125000"/>
              </a:lnSpc>
            </a:pPr>
            <a:endParaRPr lang="zh-CN" altLang="en-US" sz="2800" b="1">
              <a:latin typeface="Times New Roman" panose="02020603050405020304" pitchFamily="18" charset="0"/>
            </a:endParaRPr>
          </a:p>
        </p:txBody>
      </p:sp>
      <p:pic>
        <p:nvPicPr>
          <p:cNvPr id="67588" name="Picture 4" descr="Home07">
            <a:hlinkClick r:id="rId2"/>
            <a:extLst>
              <a:ext uri="{FF2B5EF4-FFF2-40B4-BE49-F238E27FC236}">
                <a16:creationId xmlns:a16="http://schemas.microsoft.com/office/drawing/2014/main" id="{D16B5C63-657F-43C4-A09D-0FC790467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900" y="2439988"/>
            <a:ext cx="46831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5">
            <a:extLst>
              <a:ext uri="{FF2B5EF4-FFF2-40B4-BE49-F238E27FC236}">
                <a16:creationId xmlns:a16="http://schemas.microsoft.com/office/drawing/2014/main" id="{73394C2F-EFFB-4609-BCA9-65594198B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4714875"/>
            <a:ext cx="250507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a:extLst>
              <a:ext uri="{FF2B5EF4-FFF2-40B4-BE49-F238E27FC236}">
                <a16:creationId xmlns:a16="http://schemas.microsoft.com/office/drawing/2014/main" id="{5DFA8AA4-8CEE-4311-8484-865136EC6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60" t="14844" r="5704" b="12354"/>
          <a:stretch>
            <a:fillRect/>
          </a:stretch>
        </p:blipFill>
        <p:spPr bwMode="auto">
          <a:xfrm>
            <a:off x="0" y="188913"/>
            <a:ext cx="9144000" cy="632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59C9163-6DEE-4C6D-8908-B0C518080D92}"/>
              </a:ext>
            </a:extLst>
          </p:cNvPr>
          <p:cNvSpPr>
            <a:spLocks noChangeArrowheads="1"/>
          </p:cNvSpPr>
          <p:nvPr/>
        </p:nvSpPr>
        <p:spPr bwMode="auto">
          <a:xfrm>
            <a:off x="539750" y="3333750"/>
            <a:ext cx="44958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a:solidFill>
                  <a:srgbClr val="0000FF"/>
                </a:solidFill>
                <a:latin typeface="Times New Roman" panose="02020603050405020304" pitchFamily="18" charset="0"/>
              </a:rPr>
              <a:t>(1)“ADD R2</a:t>
            </a:r>
            <a:r>
              <a:rPr lang="zh-CN" altLang="en-US" sz="2400" b="1">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R0”</a:t>
            </a:r>
            <a:r>
              <a:rPr lang="zh-CN" altLang="en-US" sz="2400" b="1">
                <a:solidFill>
                  <a:srgbClr val="0000FF"/>
                </a:solidFill>
                <a:latin typeface="Times New Roman" panose="02020603050405020304" pitchFamily="18" charset="0"/>
              </a:rPr>
              <a:t>指令是一条加法指令，参与运算的两个数放在寄存器</a:t>
            </a:r>
            <a:r>
              <a:rPr lang="en-US" altLang="zh-CN" sz="2400" b="1">
                <a:solidFill>
                  <a:srgbClr val="0000FF"/>
                </a:solidFill>
                <a:latin typeface="Times New Roman" panose="02020603050405020304" pitchFamily="18" charset="0"/>
              </a:rPr>
              <a:t>R2</a:t>
            </a:r>
            <a:r>
              <a:rPr lang="zh-CN" altLang="en-US" sz="2400" b="1">
                <a:solidFill>
                  <a:srgbClr val="0000FF"/>
                </a:solidFill>
                <a:latin typeface="Times New Roman" panose="02020603050405020304" pitchFamily="18" charset="0"/>
              </a:rPr>
              <a:t>和</a:t>
            </a:r>
            <a:r>
              <a:rPr lang="en-US" altLang="zh-CN" sz="2400" b="1">
                <a:solidFill>
                  <a:srgbClr val="0000FF"/>
                </a:solidFill>
                <a:latin typeface="Times New Roman" panose="02020603050405020304" pitchFamily="18" charset="0"/>
              </a:rPr>
              <a:t>R0</a:t>
            </a:r>
            <a:r>
              <a:rPr lang="zh-CN" altLang="en-US" sz="2400" b="1">
                <a:solidFill>
                  <a:srgbClr val="0000FF"/>
                </a:solidFill>
                <a:latin typeface="Times New Roman" panose="02020603050405020304" pitchFamily="18" charset="0"/>
              </a:rPr>
              <a:t>中，“</a:t>
            </a:r>
            <a:r>
              <a:rPr lang="en-US" altLang="zh-CN" sz="2400" b="1">
                <a:solidFill>
                  <a:srgbClr val="0000FF"/>
                </a:solidFill>
                <a:latin typeface="Times New Roman" panose="02020603050405020304" pitchFamily="18" charset="0"/>
              </a:rPr>
              <a:t>ADD R2</a:t>
            </a:r>
            <a:r>
              <a:rPr lang="zh-CN" altLang="en-US" sz="2400" b="1">
                <a:solidFill>
                  <a:srgbClr val="0000FF"/>
                </a:solidFill>
                <a:latin typeface="Times New Roman" panose="02020603050405020304" pitchFamily="18" charset="0"/>
              </a:rPr>
              <a:t>，</a:t>
            </a:r>
            <a:r>
              <a:rPr lang="en-US" altLang="zh-CN" sz="2400" b="1">
                <a:solidFill>
                  <a:srgbClr val="0000FF"/>
                </a:solidFill>
                <a:latin typeface="Times New Roman" panose="02020603050405020304" pitchFamily="18" charset="0"/>
              </a:rPr>
              <a:t>R0”</a:t>
            </a:r>
            <a:r>
              <a:rPr lang="zh-CN" altLang="en-US" sz="2400" b="1">
                <a:solidFill>
                  <a:srgbClr val="0000FF"/>
                </a:solidFill>
                <a:latin typeface="Times New Roman" panose="02020603050405020304" pitchFamily="18" charset="0"/>
              </a:rPr>
              <a:t>指令的详细指令周期流程图如图</a:t>
            </a:r>
            <a:r>
              <a:rPr lang="en-US" altLang="zh-CN" sz="2400" b="1">
                <a:solidFill>
                  <a:srgbClr val="0000FF"/>
                </a:solidFill>
                <a:latin typeface="Times New Roman" panose="02020603050405020304" pitchFamily="18" charset="0"/>
              </a:rPr>
              <a:t>(a)</a:t>
            </a:r>
            <a:r>
              <a:rPr lang="zh-CN" altLang="en-US" sz="2400" b="1">
                <a:solidFill>
                  <a:srgbClr val="0000FF"/>
                </a:solidFill>
                <a:latin typeface="Times New Roman" panose="02020603050405020304" pitchFamily="18" charset="0"/>
              </a:rPr>
              <a:t>所示，图的右边部分标注了每一个机器周期中用到的微操作控制信号序列。</a:t>
            </a:r>
            <a:endParaRPr lang="zh-CN" altLang="en-US" sz="2400" b="1">
              <a:latin typeface="Times New Roman" panose="02020603050405020304" pitchFamily="18" charset="0"/>
            </a:endParaRPr>
          </a:p>
          <a:p>
            <a:pPr eaLnBrk="1" hangingPunct="1"/>
            <a:endParaRPr lang="zh-CN" altLang="en-US" sz="2400" b="1">
              <a:latin typeface="Times New Roman" panose="02020603050405020304" pitchFamily="18" charset="0"/>
            </a:endParaRPr>
          </a:p>
        </p:txBody>
      </p:sp>
      <p:pic>
        <p:nvPicPr>
          <p:cNvPr id="69635" name="Picture 3">
            <a:extLst>
              <a:ext uri="{FF2B5EF4-FFF2-40B4-BE49-F238E27FC236}">
                <a16:creationId xmlns:a16="http://schemas.microsoft.com/office/drawing/2014/main" id="{C242AF86-FF8F-4930-99E2-EE3C2080F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18" t="22688" r="5118" b="16780"/>
          <a:stretch>
            <a:fillRect/>
          </a:stretch>
        </p:blipFill>
        <p:spPr bwMode="auto">
          <a:xfrm>
            <a:off x="0" y="0"/>
            <a:ext cx="8532813"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4">
            <a:extLst>
              <a:ext uri="{FF2B5EF4-FFF2-40B4-BE49-F238E27FC236}">
                <a16:creationId xmlns:a16="http://schemas.microsoft.com/office/drawing/2014/main" id="{1F261C48-DA50-4B59-8610-6BE91902C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0" y="2781300"/>
            <a:ext cx="3306763"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a:extLst>
              <a:ext uri="{FF2B5EF4-FFF2-40B4-BE49-F238E27FC236}">
                <a16:creationId xmlns:a16="http://schemas.microsoft.com/office/drawing/2014/main" id="{56B291CC-0B45-4094-9AA5-D485C1F30787}"/>
              </a:ext>
            </a:extLst>
          </p:cNvPr>
          <p:cNvSpPr>
            <a:spLocks noChangeArrowheads="1"/>
          </p:cNvSpPr>
          <p:nvPr/>
        </p:nvSpPr>
        <p:spPr bwMode="auto">
          <a:xfrm>
            <a:off x="228600" y="3200400"/>
            <a:ext cx="5334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a:solidFill>
                  <a:srgbClr val="0000FF"/>
                </a:solidFill>
                <a:latin typeface="Times New Roman" panose="02020603050405020304" pitchFamily="18" charset="0"/>
              </a:rPr>
              <a:t>问题</a:t>
            </a:r>
            <a:r>
              <a:rPr lang="en-US" altLang="zh-CN" sz="2400" b="1">
                <a:solidFill>
                  <a:srgbClr val="0000FF"/>
                </a:solidFill>
                <a:latin typeface="Times New Roman" panose="02020603050405020304" pitchFamily="18" charset="0"/>
              </a:rPr>
              <a:t>1</a:t>
            </a:r>
            <a:r>
              <a:rPr lang="zh-CN" altLang="en-US" sz="2400" b="1">
                <a:solidFill>
                  <a:srgbClr val="0000FF"/>
                </a:solidFill>
                <a:latin typeface="Times New Roman" panose="02020603050405020304" pitchFamily="18" charset="0"/>
              </a:rPr>
              <a:t>：单总线结构机器的数据通路怎么改？ </a:t>
            </a:r>
          </a:p>
          <a:p>
            <a:pPr>
              <a:lnSpc>
                <a:spcPct val="120000"/>
              </a:lnSpc>
            </a:pPr>
            <a:endParaRPr lang="zh-CN" altLang="en-US" sz="2400" b="1">
              <a:solidFill>
                <a:srgbClr val="0000FF"/>
              </a:solidFill>
              <a:latin typeface="Times New Roman" panose="02020603050405020304" pitchFamily="18" charset="0"/>
            </a:endParaRPr>
          </a:p>
          <a:p>
            <a:pPr>
              <a:lnSpc>
                <a:spcPct val="120000"/>
              </a:lnSpc>
            </a:pPr>
            <a:r>
              <a:rPr lang="zh-CN" altLang="en-US" sz="2400" b="1">
                <a:solidFill>
                  <a:srgbClr val="0000FF"/>
                </a:solidFill>
                <a:latin typeface="Times New Roman" panose="02020603050405020304" pitchFamily="18" charset="0"/>
              </a:rPr>
              <a:t>问题</a:t>
            </a:r>
            <a:r>
              <a:rPr lang="en-US" altLang="zh-CN" sz="2400" b="1">
                <a:solidFill>
                  <a:srgbClr val="0000FF"/>
                </a:solidFill>
                <a:latin typeface="Times New Roman" panose="02020603050405020304" pitchFamily="18" charset="0"/>
              </a:rPr>
              <a:t>2</a:t>
            </a:r>
            <a:r>
              <a:rPr lang="zh-CN" altLang="en-US" sz="2400" b="1">
                <a:solidFill>
                  <a:srgbClr val="0000FF"/>
                </a:solidFill>
                <a:latin typeface="Times New Roman" panose="02020603050405020304" pitchFamily="18" charset="0"/>
              </a:rPr>
              <a:t>：若程序存储器和指令存储器分开，数据通路和程序流程图怎么改？</a:t>
            </a:r>
            <a:endParaRPr lang="zh-CN" altLang="en-US" sz="2400" b="1">
              <a:latin typeface="Times New Roman" panose="02020603050405020304" pitchFamily="18" charset="0"/>
            </a:endParaRPr>
          </a:p>
          <a:p>
            <a:endParaRPr lang="zh-CN" altLang="en-US" sz="2400" b="1">
              <a:latin typeface="Times New Roman" panose="02020603050405020304" pitchFamily="18" charset="0"/>
            </a:endParaRPr>
          </a:p>
        </p:txBody>
      </p:sp>
      <p:pic>
        <p:nvPicPr>
          <p:cNvPr id="70659" name="Picture 3">
            <a:extLst>
              <a:ext uri="{FF2B5EF4-FFF2-40B4-BE49-F238E27FC236}">
                <a16:creationId xmlns:a16="http://schemas.microsoft.com/office/drawing/2014/main" id="{2620BE40-1D5F-4F92-9C42-13EA520F6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18" t="22688" r="5118" b="16780"/>
          <a:stretch>
            <a:fillRect/>
          </a:stretch>
        </p:blipFill>
        <p:spPr bwMode="auto">
          <a:xfrm>
            <a:off x="0" y="0"/>
            <a:ext cx="8532813"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5">
            <a:extLst>
              <a:ext uri="{FF2B5EF4-FFF2-40B4-BE49-F238E27FC236}">
                <a16:creationId xmlns:a16="http://schemas.microsoft.com/office/drawing/2014/main" id="{72226F44-1E70-4703-ADEF-1441D4C8E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895600"/>
            <a:ext cx="32146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3" descr="Rectangle: Click to edit Master text styles&#10;Second level&#10;Third level&#10;Fourth level&#10;Fifth level">
            <a:extLst>
              <a:ext uri="{FF2B5EF4-FFF2-40B4-BE49-F238E27FC236}">
                <a16:creationId xmlns:a16="http://schemas.microsoft.com/office/drawing/2014/main" id="{64A4D748-A424-4F7F-B03D-CD53DEC58D5D}"/>
              </a:ext>
            </a:extLst>
          </p:cNvPr>
          <p:cNvSpPr>
            <a:spLocks noGrp="1" noChangeArrowheads="1"/>
          </p:cNvSpPr>
          <p:nvPr>
            <p:ph type="body" idx="4294967295"/>
          </p:nvPr>
        </p:nvSpPr>
        <p:spPr>
          <a:xfrm>
            <a:off x="468313" y="476250"/>
            <a:ext cx="7772400" cy="4114800"/>
          </a:xfrm>
        </p:spPr>
        <p:txBody>
          <a:bodyPr/>
          <a:lstStyle/>
          <a:p>
            <a:pPr algn="just" eaLnBrk="1" hangingPunct="1">
              <a:buFontTx/>
              <a:buNone/>
            </a:pPr>
            <a:r>
              <a:rPr lang="en-US" altLang="zh-CN" sz="2800" b="1">
                <a:latin typeface="Times New Roman" panose="02020603050405020304" pitchFamily="18" charset="0"/>
              </a:rPr>
              <a:t>2.</a:t>
            </a:r>
            <a:r>
              <a:rPr lang="en-US" altLang="zh-CN" sz="2400" b="1">
                <a:latin typeface="Times New Roman" panose="02020603050405020304" pitchFamily="18" charset="0"/>
              </a:rPr>
              <a:t>      </a:t>
            </a:r>
            <a:r>
              <a:rPr lang="zh-CN" altLang="en-US" b="1">
                <a:latin typeface="宋体" panose="02010600030101010101" pitchFamily="2" charset="-122"/>
              </a:rPr>
              <a:t>微指令和微程序</a:t>
            </a:r>
            <a:endParaRPr lang="zh-CN" altLang="en-US" b="1">
              <a:latin typeface="Times New Roman" panose="02020603050405020304" pitchFamily="18" charset="0"/>
              <a:cs typeface="Times New Roman" panose="02020603050405020304" pitchFamily="18" charset="0"/>
            </a:endParaRPr>
          </a:p>
          <a:p>
            <a:pPr eaLnBrk="1" hangingPunct="1">
              <a:buFontTx/>
              <a:buNone/>
            </a:pPr>
            <a:endParaRPr lang="zh-CN" altLang="en-US" b="1"/>
          </a:p>
        </p:txBody>
      </p:sp>
      <p:sp>
        <p:nvSpPr>
          <p:cNvPr id="71683" name="Rectangle 4">
            <a:extLst>
              <a:ext uri="{FF2B5EF4-FFF2-40B4-BE49-F238E27FC236}">
                <a16:creationId xmlns:a16="http://schemas.microsoft.com/office/drawing/2014/main" id="{FC391D3D-9096-4C49-9933-E88B5B20B0C5}"/>
              </a:ext>
            </a:extLst>
          </p:cNvPr>
          <p:cNvSpPr>
            <a:spLocks noChangeArrowheads="1"/>
          </p:cNvSpPr>
          <p:nvPr/>
        </p:nvSpPr>
        <p:spPr bwMode="auto">
          <a:xfrm>
            <a:off x="539750" y="1268413"/>
            <a:ext cx="7993063"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85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685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685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685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685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solidFill>
                  <a:srgbClr val="3316C6"/>
                </a:solidFill>
                <a:latin typeface="宋体" panose="02010600030101010101" pitchFamily="2" charset="-122"/>
              </a:rPr>
              <a:t>①微指令</a:t>
            </a:r>
            <a:r>
              <a:rPr lang="en-US" altLang="zh-CN" sz="2400" b="1">
                <a:solidFill>
                  <a:srgbClr val="3316C6"/>
                </a:solidFill>
                <a:latin typeface="宋体" panose="02010600030101010101" pitchFamily="2" charset="-122"/>
              </a:rPr>
              <a:t>:</a:t>
            </a:r>
            <a:r>
              <a:rPr lang="zh-CN" altLang="en-US" sz="2400" b="1">
                <a:latin typeface="宋体" panose="02010600030101010101" pitchFamily="2" charset="-122"/>
              </a:rPr>
              <a:t>在一个</a:t>
            </a:r>
            <a:r>
              <a:rPr lang="en-US" altLang="zh-CN" sz="2400" b="1">
                <a:latin typeface="Times New Roman" panose="02020603050405020304" pitchFamily="18" charset="0"/>
              </a:rPr>
              <a:t>CPU</a:t>
            </a:r>
            <a:r>
              <a:rPr lang="zh-CN" altLang="en-US" sz="2400" b="1">
                <a:latin typeface="宋体" panose="02010600030101010101" pitchFamily="2" charset="-122"/>
              </a:rPr>
              <a:t>周期中，一组实现一定操作功能的微命令的组合。</a:t>
            </a:r>
            <a:endParaRPr lang="zh-CN" altLang="en-US" sz="2400" b="1">
              <a:latin typeface="Times New Roman" panose="02020603050405020304" pitchFamily="18" charset="0"/>
            </a:endParaRPr>
          </a:p>
        </p:txBody>
      </p:sp>
      <p:sp>
        <p:nvSpPr>
          <p:cNvPr id="71684" name="Rectangle 5">
            <a:extLst>
              <a:ext uri="{FF2B5EF4-FFF2-40B4-BE49-F238E27FC236}">
                <a16:creationId xmlns:a16="http://schemas.microsoft.com/office/drawing/2014/main" id="{22B446A8-692F-41A3-8D10-0C16379D63A0}"/>
              </a:ext>
            </a:extLst>
          </p:cNvPr>
          <p:cNvSpPr>
            <a:spLocks noChangeArrowheads="1"/>
          </p:cNvSpPr>
          <p:nvPr/>
        </p:nvSpPr>
        <p:spPr bwMode="auto">
          <a:xfrm>
            <a:off x="533400" y="2133600"/>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85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685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685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685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685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solidFill>
                  <a:srgbClr val="3316C6"/>
                </a:solidFill>
                <a:latin typeface="宋体" panose="02010600030101010101" pitchFamily="2" charset="-122"/>
              </a:rPr>
              <a:t>微指令的基本格式：</a:t>
            </a:r>
            <a:endParaRPr lang="zh-CN" altLang="en-US" sz="2000" b="1">
              <a:solidFill>
                <a:srgbClr val="3316C6"/>
              </a:solidFill>
              <a:latin typeface="Times New Roman" panose="02020603050405020304" pitchFamily="18" charset="0"/>
            </a:endParaRPr>
          </a:p>
        </p:txBody>
      </p:sp>
      <p:grpSp>
        <p:nvGrpSpPr>
          <p:cNvPr id="71685" name="Group 5">
            <a:extLst>
              <a:ext uri="{FF2B5EF4-FFF2-40B4-BE49-F238E27FC236}">
                <a16:creationId xmlns:a16="http://schemas.microsoft.com/office/drawing/2014/main" id="{54D4A80D-901C-4BC3-AAC1-FE189210BDE6}"/>
              </a:ext>
            </a:extLst>
          </p:cNvPr>
          <p:cNvGrpSpPr>
            <a:grpSpLocks/>
          </p:cNvGrpSpPr>
          <p:nvPr/>
        </p:nvGrpSpPr>
        <p:grpSpPr bwMode="auto">
          <a:xfrm>
            <a:off x="1752600" y="2667000"/>
            <a:ext cx="4681538" cy="2232025"/>
            <a:chOff x="0" y="0"/>
            <a:chExt cx="2448" cy="905"/>
          </a:xfrm>
        </p:grpSpPr>
        <p:sp>
          <p:nvSpPr>
            <p:cNvPr id="71688" name="Rectangle 35">
              <a:extLst>
                <a:ext uri="{FF2B5EF4-FFF2-40B4-BE49-F238E27FC236}">
                  <a16:creationId xmlns:a16="http://schemas.microsoft.com/office/drawing/2014/main" id="{072AACCC-0B1B-43DE-8DA2-BC95E76C0CA2}"/>
                </a:ext>
              </a:extLst>
            </p:cNvPr>
            <p:cNvSpPr>
              <a:spLocks noChangeArrowheads="1"/>
            </p:cNvSpPr>
            <p:nvPr/>
          </p:nvSpPr>
          <p:spPr bwMode="auto">
            <a:xfrm>
              <a:off x="0" y="182"/>
              <a:ext cx="2448" cy="225"/>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71689" name="Line 36">
              <a:extLst>
                <a:ext uri="{FF2B5EF4-FFF2-40B4-BE49-F238E27FC236}">
                  <a16:creationId xmlns:a16="http://schemas.microsoft.com/office/drawing/2014/main" id="{543C6879-8EBF-4D6D-86E8-7BBA45DF7DC8}"/>
                </a:ext>
              </a:extLst>
            </p:cNvPr>
            <p:cNvSpPr>
              <a:spLocks noChangeShapeType="1"/>
            </p:cNvSpPr>
            <p:nvPr/>
          </p:nvSpPr>
          <p:spPr bwMode="auto">
            <a:xfrm>
              <a:off x="1744" y="182"/>
              <a:ext cx="0" cy="22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90" name="Line 37">
              <a:extLst>
                <a:ext uri="{FF2B5EF4-FFF2-40B4-BE49-F238E27FC236}">
                  <a16:creationId xmlns:a16="http://schemas.microsoft.com/office/drawing/2014/main" id="{DEED2209-7ECA-4C84-87BB-C1490986CA18}"/>
                </a:ext>
              </a:extLst>
            </p:cNvPr>
            <p:cNvSpPr>
              <a:spLocks noChangeShapeType="1"/>
            </p:cNvSpPr>
            <p:nvPr/>
          </p:nvSpPr>
          <p:spPr bwMode="auto">
            <a:xfrm>
              <a:off x="1325" y="182"/>
              <a:ext cx="0" cy="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91" name="Text Box 38">
              <a:extLst>
                <a:ext uri="{FF2B5EF4-FFF2-40B4-BE49-F238E27FC236}">
                  <a16:creationId xmlns:a16="http://schemas.microsoft.com/office/drawing/2014/main" id="{97391F26-9DF2-4471-AB4A-B9CE5C9E0C1E}"/>
                </a:ext>
              </a:extLst>
            </p:cNvPr>
            <p:cNvSpPr txBox="1">
              <a:spLocks noChangeArrowheads="1"/>
            </p:cNvSpPr>
            <p:nvPr/>
          </p:nvSpPr>
          <p:spPr bwMode="auto">
            <a:xfrm>
              <a:off x="1392" y="240"/>
              <a:ext cx="32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P</a:t>
              </a:r>
              <a:r>
                <a:rPr lang="zh-CN" altLang="en-US" sz="1400" b="1">
                  <a:latin typeface="Times New Roman" panose="02020603050405020304" pitchFamily="18" charset="0"/>
                </a:rPr>
                <a:t>字段</a:t>
              </a:r>
            </a:p>
          </p:txBody>
        </p:sp>
        <p:sp>
          <p:nvSpPr>
            <p:cNvPr id="71692" name="Text Box 39">
              <a:extLst>
                <a:ext uri="{FF2B5EF4-FFF2-40B4-BE49-F238E27FC236}">
                  <a16:creationId xmlns:a16="http://schemas.microsoft.com/office/drawing/2014/main" id="{488F7BFF-7D93-411C-A796-48DAAC3DE500}"/>
                </a:ext>
              </a:extLst>
            </p:cNvPr>
            <p:cNvSpPr txBox="1">
              <a:spLocks noChangeArrowheads="1"/>
            </p:cNvSpPr>
            <p:nvPr/>
          </p:nvSpPr>
          <p:spPr bwMode="auto">
            <a:xfrm>
              <a:off x="1872" y="240"/>
              <a:ext cx="4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下址字段</a:t>
              </a:r>
            </a:p>
          </p:txBody>
        </p:sp>
        <p:sp>
          <p:nvSpPr>
            <p:cNvPr id="71693" name="Text Box 40">
              <a:extLst>
                <a:ext uri="{FF2B5EF4-FFF2-40B4-BE49-F238E27FC236}">
                  <a16:creationId xmlns:a16="http://schemas.microsoft.com/office/drawing/2014/main" id="{D2243EFB-7161-43AB-B25C-87EF87B0757F}"/>
                </a:ext>
              </a:extLst>
            </p:cNvPr>
            <p:cNvSpPr txBox="1">
              <a:spLocks noChangeArrowheads="1"/>
            </p:cNvSpPr>
            <p:nvPr/>
          </p:nvSpPr>
          <p:spPr bwMode="auto">
            <a:xfrm>
              <a:off x="432" y="432"/>
              <a:ext cx="49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操作控制</a:t>
              </a:r>
            </a:p>
          </p:txBody>
        </p:sp>
        <p:sp>
          <p:nvSpPr>
            <p:cNvPr id="71694" name="Text Box 41">
              <a:extLst>
                <a:ext uri="{FF2B5EF4-FFF2-40B4-BE49-F238E27FC236}">
                  <a16:creationId xmlns:a16="http://schemas.microsoft.com/office/drawing/2014/main" id="{1CE8CA77-6903-465A-9253-6A1AA14023C8}"/>
                </a:ext>
              </a:extLst>
            </p:cNvPr>
            <p:cNvSpPr txBox="1">
              <a:spLocks noChangeArrowheads="1"/>
            </p:cNvSpPr>
            <p:nvPr/>
          </p:nvSpPr>
          <p:spPr bwMode="auto">
            <a:xfrm>
              <a:off x="1680" y="432"/>
              <a:ext cx="49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顺序控制</a:t>
              </a:r>
            </a:p>
          </p:txBody>
        </p:sp>
        <p:sp>
          <p:nvSpPr>
            <p:cNvPr id="71695" name="Line 42">
              <a:extLst>
                <a:ext uri="{FF2B5EF4-FFF2-40B4-BE49-F238E27FC236}">
                  <a16:creationId xmlns:a16="http://schemas.microsoft.com/office/drawing/2014/main" id="{54BB52C6-F2E3-444B-B6A2-983D059D1AE4}"/>
                </a:ext>
              </a:extLst>
            </p:cNvPr>
            <p:cNvSpPr>
              <a:spLocks noChangeShapeType="1"/>
            </p:cNvSpPr>
            <p:nvPr/>
          </p:nvSpPr>
          <p:spPr bwMode="auto">
            <a:xfrm>
              <a:off x="0" y="407"/>
              <a:ext cx="0"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96" name="Line 43">
              <a:extLst>
                <a:ext uri="{FF2B5EF4-FFF2-40B4-BE49-F238E27FC236}">
                  <a16:creationId xmlns:a16="http://schemas.microsoft.com/office/drawing/2014/main" id="{C4641BAF-92C2-432F-A26D-C2C3DEE8FD4D}"/>
                </a:ext>
              </a:extLst>
            </p:cNvPr>
            <p:cNvSpPr>
              <a:spLocks noChangeShapeType="1"/>
            </p:cNvSpPr>
            <p:nvPr/>
          </p:nvSpPr>
          <p:spPr bwMode="auto">
            <a:xfrm>
              <a:off x="2448" y="407"/>
              <a:ext cx="0" cy="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97" name="Line 44">
              <a:extLst>
                <a:ext uri="{FF2B5EF4-FFF2-40B4-BE49-F238E27FC236}">
                  <a16:creationId xmlns:a16="http://schemas.microsoft.com/office/drawing/2014/main" id="{1CE1576E-3846-4980-8068-B7E11042D912}"/>
                </a:ext>
              </a:extLst>
            </p:cNvPr>
            <p:cNvSpPr>
              <a:spLocks noChangeShapeType="1"/>
            </p:cNvSpPr>
            <p:nvPr/>
          </p:nvSpPr>
          <p:spPr bwMode="auto">
            <a:xfrm>
              <a:off x="921" y="502"/>
              <a:ext cx="397"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71698" name="Line 45">
              <a:extLst>
                <a:ext uri="{FF2B5EF4-FFF2-40B4-BE49-F238E27FC236}">
                  <a16:creationId xmlns:a16="http://schemas.microsoft.com/office/drawing/2014/main" id="{6B647FBE-3747-4237-9D50-165E19E090B6}"/>
                </a:ext>
              </a:extLst>
            </p:cNvPr>
            <p:cNvSpPr>
              <a:spLocks noChangeShapeType="1"/>
            </p:cNvSpPr>
            <p:nvPr/>
          </p:nvSpPr>
          <p:spPr bwMode="auto">
            <a:xfrm flipH="1">
              <a:off x="0" y="502"/>
              <a:ext cx="404"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71699" name="Line 46">
              <a:extLst>
                <a:ext uri="{FF2B5EF4-FFF2-40B4-BE49-F238E27FC236}">
                  <a16:creationId xmlns:a16="http://schemas.microsoft.com/office/drawing/2014/main" id="{1CAEBB73-E491-41CF-AB6B-3210896F5E4B}"/>
                </a:ext>
              </a:extLst>
            </p:cNvPr>
            <p:cNvSpPr>
              <a:spLocks noChangeShapeType="1"/>
            </p:cNvSpPr>
            <p:nvPr/>
          </p:nvSpPr>
          <p:spPr bwMode="auto">
            <a:xfrm>
              <a:off x="2156" y="502"/>
              <a:ext cx="285"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71700" name="Line 47">
              <a:extLst>
                <a:ext uri="{FF2B5EF4-FFF2-40B4-BE49-F238E27FC236}">
                  <a16:creationId xmlns:a16="http://schemas.microsoft.com/office/drawing/2014/main" id="{F7DD5FD7-D74E-452B-8159-A160B130B0D1}"/>
                </a:ext>
              </a:extLst>
            </p:cNvPr>
            <p:cNvSpPr>
              <a:spLocks noChangeShapeType="1"/>
            </p:cNvSpPr>
            <p:nvPr/>
          </p:nvSpPr>
          <p:spPr bwMode="auto">
            <a:xfrm flipH="1">
              <a:off x="1333" y="502"/>
              <a:ext cx="306"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71701" name="Line 48">
              <a:extLst>
                <a:ext uri="{FF2B5EF4-FFF2-40B4-BE49-F238E27FC236}">
                  <a16:creationId xmlns:a16="http://schemas.microsoft.com/office/drawing/2014/main" id="{07963101-FAC5-4135-B2B2-9C521F092132}"/>
                </a:ext>
              </a:extLst>
            </p:cNvPr>
            <p:cNvSpPr>
              <a:spLocks noChangeShapeType="1"/>
            </p:cNvSpPr>
            <p:nvPr/>
          </p:nvSpPr>
          <p:spPr bwMode="auto">
            <a:xfrm flipV="1">
              <a:off x="88" y="15"/>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02" name="Line 49">
              <a:extLst>
                <a:ext uri="{FF2B5EF4-FFF2-40B4-BE49-F238E27FC236}">
                  <a16:creationId xmlns:a16="http://schemas.microsoft.com/office/drawing/2014/main" id="{CA9082F7-F6A3-4E0C-93FB-6A1EC2ED7DD3}"/>
                </a:ext>
              </a:extLst>
            </p:cNvPr>
            <p:cNvSpPr>
              <a:spLocks noChangeShapeType="1"/>
            </p:cNvSpPr>
            <p:nvPr/>
          </p:nvSpPr>
          <p:spPr bwMode="auto">
            <a:xfrm flipV="1">
              <a:off x="245" y="11"/>
              <a:ext cx="0"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03" name="Line 50">
              <a:extLst>
                <a:ext uri="{FF2B5EF4-FFF2-40B4-BE49-F238E27FC236}">
                  <a16:creationId xmlns:a16="http://schemas.microsoft.com/office/drawing/2014/main" id="{3061F931-889C-4922-9C8F-BCE3CB61A5D2}"/>
                </a:ext>
              </a:extLst>
            </p:cNvPr>
            <p:cNvSpPr>
              <a:spLocks noChangeShapeType="1"/>
            </p:cNvSpPr>
            <p:nvPr/>
          </p:nvSpPr>
          <p:spPr bwMode="auto">
            <a:xfrm flipV="1">
              <a:off x="1076" y="15"/>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04" name="Line 51">
              <a:extLst>
                <a:ext uri="{FF2B5EF4-FFF2-40B4-BE49-F238E27FC236}">
                  <a16:creationId xmlns:a16="http://schemas.microsoft.com/office/drawing/2014/main" id="{42C959C7-5B14-469A-A85B-49FCADCC2AC6}"/>
                </a:ext>
              </a:extLst>
            </p:cNvPr>
            <p:cNvSpPr>
              <a:spLocks noChangeShapeType="1"/>
            </p:cNvSpPr>
            <p:nvPr/>
          </p:nvSpPr>
          <p:spPr bwMode="auto">
            <a:xfrm flipV="1">
              <a:off x="1233" y="11"/>
              <a:ext cx="0"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05" name="Line 52">
              <a:extLst>
                <a:ext uri="{FF2B5EF4-FFF2-40B4-BE49-F238E27FC236}">
                  <a16:creationId xmlns:a16="http://schemas.microsoft.com/office/drawing/2014/main" id="{6AA075EA-ED7B-4D5A-BE60-5F4AA8F0FC6D}"/>
                </a:ext>
              </a:extLst>
            </p:cNvPr>
            <p:cNvSpPr>
              <a:spLocks noChangeShapeType="1"/>
            </p:cNvSpPr>
            <p:nvPr/>
          </p:nvSpPr>
          <p:spPr bwMode="auto">
            <a:xfrm flipV="1">
              <a:off x="1458" y="15"/>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06" name="Line 53">
              <a:extLst>
                <a:ext uri="{FF2B5EF4-FFF2-40B4-BE49-F238E27FC236}">
                  <a16:creationId xmlns:a16="http://schemas.microsoft.com/office/drawing/2014/main" id="{6966CA76-A94E-4817-9756-92BDA719F589}"/>
                </a:ext>
              </a:extLst>
            </p:cNvPr>
            <p:cNvSpPr>
              <a:spLocks noChangeShapeType="1"/>
            </p:cNvSpPr>
            <p:nvPr/>
          </p:nvSpPr>
          <p:spPr bwMode="auto">
            <a:xfrm flipV="1">
              <a:off x="1615" y="11"/>
              <a:ext cx="0"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07" name="Line 54">
              <a:extLst>
                <a:ext uri="{FF2B5EF4-FFF2-40B4-BE49-F238E27FC236}">
                  <a16:creationId xmlns:a16="http://schemas.microsoft.com/office/drawing/2014/main" id="{E09CCF6C-93D0-4BA6-AB63-160563F04CB5}"/>
                </a:ext>
              </a:extLst>
            </p:cNvPr>
            <p:cNvSpPr>
              <a:spLocks noChangeShapeType="1"/>
            </p:cNvSpPr>
            <p:nvPr/>
          </p:nvSpPr>
          <p:spPr bwMode="auto">
            <a:xfrm flipV="1">
              <a:off x="1854" y="15"/>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08" name="Line 55">
              <a:extLst>
                <a:ext uri="{FF2B5EF4-FFF2-40B4-BE49-F238E27FC236}">
                  <a16:creationId xmlns:a16="http://schemas.microsoft.com/office/drawing/2014/main" id="{EED063AA-3D9F-4C0A-9BA2-B8D7F2196AC6}"/>
                </a:ext>
              </a:extLst>
            </p:cNvPr>
            <p:cNvSpPr>
              <a:spLocks noChangeShapeType="1"/>
            </p:cNvSpPr>
            <p:nvPr/>
          </p:nvSpPr>
          <p:spPr bwMode="auto">
            <a:xfrm flipV="1">
              <a:off x="2012" y="11"/>
              <a:ext cx="0"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09" name="Line 56">
              <a:extLst>
                <a:ext uri="{FF2B5EF4-FFF2-40B4-BE49-F238E27FC236}">
                  <a16:creationId xmlns:a16="http://schemas.microsoft.com/office/drawing/2014/main" id="{EB267989-6F9F-450D-A120-9E1DD4978CD5}"/>
                </a:ext>
              </a:extLst>
            </p:cNvPr>
            <p:cNvSpPr>
              <a:spLocks noChangeShapeType="1"/>
            </p:cNvSpPr>
            <p:nvPr/>
          </p:nvSpPr>
          <p:spPr bwMode="auto">
            <a:xfrm flipV="1">
              <a:off x="2341" y="15"/>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1710" name="Text Box 57">
              <a:extLst>
                <a:ext uri="{FF2B5EF4-FFF2-40B4-BE49-F238E27FC236}">
                  <a16:creationId xmlns:a16="http://schemas.microsoft.com/office/drawing/2014/main" id="{DE00548E-3FF9-4692-9A79-D1D1C3B7E63C}"/>
                </a:ext>
              </a:extLst>
            </p:cNvPr>
            <p:cNvSpPr txBox="1">
              <a:spLocks noChangeArrowheads="1"/>
            </p:cNvSpPr>
            <p:nvPr/>
          </p:nvSpPr>
          <p:spPr bwMode="auto">
            <a:xfrm>
              <a:off x="447" y="651"/>
              <a:ext cx="168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宋体" panose="02010600030101010101" pitchFamily="2" charset="-122"/>
                </a:rPr>
                <a:t>图</a:t>
              </a:r>
              <a:r>
                <a:rPr lang="en-US" altLang="zh-CN" b="1">
                  <a:latin typeface="宋体" panose="02010600030101010101" pitchFamily="2" charset="-122"/>
                </a:rPr>
                <a:t>5.20 </a:t>
              </a:r>
              <a:r>
                <a:rPr lang="zh-CN" altLang="en-US" b="1">
                  <a:latin typeface="宋体" panose="02010600030101010101" pitchFamily="2" charset="-122"/>
                </a:rPr>
                <a:t>微指令的基本格式</a:t>
              </a:r>
            </a:p>
          </p:txBody>
        </p:sp>
        <p:sp>
          <p:nvSpPr>
            <p:cNvPr id="71711" name="Text Box 58">
              <a:extLst>
                <a:ext uri="{FF2B5EF4-FFF2-40B4-BE49-F238E27FC236}">
                  <a16:creationId xmlns:a16="http://schemas.microsoft.com/office/drawing/2014/main" id="{34CEA796-39C6-4D8E-8400-1127EEB2673F}"/>
                </a:ext>
              </a:extLst>
            </p:cNvPr>
            <p:cNvSpPr txBox="1">
              <a:spLocks noChangeArrowheads="1"/>
            </p:cNvSpPr>
            <p:nvPr/>
          </p:nvSpPr>
          <p:spPr bwMode="auto">
            <a:xfrm>
              <a:off x="2059" y="0"/>
              <a:ext cx="25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1712" name="Text Box 59">
              <a:extLst>
                <a:ext uri="{FF2B5EF4-FFF2-40B4-BE49-F238E27FC236}">
                  <a16:creationId xmlns:a16="http://schemas.microsoft.com/office/drawing/2014/main" id="{29C875F4-C97C-48F3-A3CD-AB1DB0C9B287}"/>
                </a:ext>
              </a:extLst>
            </p:cNvPr>
            <p:cNvSpPr txBox="1">
              <a:spLocks noChangeArrowheads="1"/>
            </p:cNvSpPr>
            <p:nvPr/>
          </p:nvSpPr>
          <p:spPr bwMode="auto">
            <a:xfrm>
              <a:off x="524" y="0"/>
              <a:ext cx="24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grpSp>
      <p:sp>
        <p:nvSpPr>
          <p:cNvPr id="71686" name="Rectangle 60">
            <a:extLst>
              <a:ext uri="{FF2B5EF4-FFF2-40B4-BE49-F238E27FC236}">
                <a16:creationId xmlns:a16="http://schemas.microsoft.com/office/drawing/2014/main" id="{7F347637-600B-4ECB-8C32-DA72AC53D6D2}"/>
              </a:ext>
            </a:extLst>
          </p:cNvPr>
          <p:cNvSpPr>
            <a:spLocks noChangeArrowheads="1"/>
          </p:cNvSpPr>
          <p:nvPr/>
        </p:nvSpPr>
        <p:spPr bwMode="auto">
          <a:xfrm>
            <a:off x="609600" y="502920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85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685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685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685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685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solidFill>
                  <a:srgbClr val="0D38EF"/>
                </a:solidFill>
                <a:latin typeface="宋体" panose="02010600030101010101" pitchFamily="2" charset="-122"/>
              </a:rPr>
              <a:t>操作控制字段</a:t>
            </a:r>
            <a:r>
              <a:rPr lang="zh-CN" altLang="en-US" sz="2400" b="1">
                <a:latin typeface="宋体" panose="02010600030101010101" pitchFamily="2" charset="-122"/>
              </a:rPr>
              <a:t>用于产生微命令。</a:t>
            </a:r>
            <a:endParaRPr lang="zh-CN" altLang="en-US" sz="2400" b="1">
              <a:latin typeface="Times New Roman" panose="02020603050405020304" pitchFamily="18" charset="0"/>
            </a:endParaRPr>
          </a:p>
        </p:txBody>
      </p:sp>
      <p:sp>
        <p:nvSpPr>
          <p:cNvPr id="71687" name="Rectangle 61">
            <a:extLst>
              <a:ext uri="{FF2B5EF4-FFF2-40B4-BE49-F238E27FC236}">
                <a16:creationId xmlns:a16="http://schemas.microsoft.com/office/drawing/2014/main" id="{1FAA4EAC-5E07-4EFE-BBE7-D5F52B6E3FD8}"/>
              </a:ext>
            </a:extLst>
          </p:cNvPr>
          <p:cNvSpPr>
            <a:spLocks noChangeArrowheads="1"/>
          </p:cNvSpPr>
          <p:nvPr/>
        </p:nvSpPr>
        <p:spPr bwMode="auto">
          <a:xfrm>
            <a:off x="609600" y="5715000"/>
            <a:ext cx="6665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D38EF"/>
                </a:solidFill>
                <a:latin typeface="宋体" panose="02010600030101010101" pitchFamily="2" charset="-122"/>
              </a:rPr>
              <a:t>顺序控制字段</a:t>
            </a:r>
            <a:r>
              <a:rPr lang="zh-CN" altLang="en-US" sz="2400" b="1">
                <a:latin typeface="宋体" panose="02010600030101010101" pitchFamily="2" charset="-122"/>
              </a:rPr>
              <a:t>用于确定下一条微指令的地址。</a:t>
            </a:r>
            <a:r>
              <a:rPr lang="zh-CN" altLang="en-US" sz="2400" b="1">
                <a:latin typeface="Times New Roman" panose="02020603050405020304" pitchFamily="18"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E881B97-7621-42FC-B34B-5D75F41D4829}"/>
              </a:ext>
            </a:extLst>
          </p:cNvPr>
          <p:cNvSpPr>
            <a:spLocks noGrp="1" noChangeArrowheads="1"/>
          </p:cNvSpPr>
          <p:nvPr>
            <p:ph type="title" idx="4294967295"/>
          </p:nvPr>
        </p:nvSpPr>
        <p:spPr/>
        <p:txBody>
          <a:bodyPr/>
          <a:lstStyle/>
          <a:p>
            <a:pPr eaLnBrk="1" hangingPunct="1"/>
            <a:r>
              <a:rPr lang="en-US" altLang="zh-CN" sz="4200">
                <a:solidFill>
                  <a:schemeClr val="bg1"/>
                </a:solidFill>
                <a:latin typeface="Times New Roman" panose="02020603050405020304" pitchFamily="18" charset="0"/>
                <a:cs typeface="Times New Roman" panose="02020603050405020304" pitchFamily="18" charset="0"/>
              </a:rPr>
              <a:t>4</a:t>
            </a:r>
            <a:r>
              <a:rPr lang="en-US" altLang="zh-CN" sz="4200" b="1">
                <a:solidFill>
                  <a:schemeClr val="bg1"/>
                </a:solidFill>
                <a:latin typeface="宋体" panose="02010600030101010101" pitchFamily="2" charset="-122"/>
              </a:rPr>
              <a:t>.2.1 </a:t>
            </a:r>
            <a:r>
              <a:rPr lang="en-US" altLang="zh-CN" sz="4200" b="1">
                <a:solidFill>
                  <a:schemeClr val="bg1"/>
                </a:solidFill>
                <a:latin typeface="Times New Roman" panose="02020603050405020304" pitchFamily="18" charset="0"/>
                <a:cs typeface="Times New Roman" panose="02020603050405020304" pitchFamily="18" charset="0"/>
              </a:rPr>
              <a:t> </a:t>
            </a:r>
            <a:r>
              <a:rPr lang="zh-CN" altLang="en-US" sz="4200" b="1">
                <a:solidFill>
                  <a:schemeClr val="bg1"/>
                </a:solidFill>
                <a:latin typeface="Times New Roman" panose="02020603050405020304" pitchFamily="18" charset="0"/>
              </a:rPr>
              <a:t>指令基本</a:t>
            </a:r>
            <a:r>
              <a:rPr lang="zh-CN" altLang="en-US" sz="4200" b="1">
                <a:solidFill>
                  <a:schemeClr val="bg1"/>
                </a:solidFill>
                <a:latin typeface="宋体" panose="02010600030101010101" pitchFamily="2" charset="-122"/>
              </a:rPr>
              <a:t>格式</a:t>
            </a:r>
          </a:p>
        </p:txBody>
      </p:sp>
      <p:sp>
        <p:nvSpPr>
          <p:cNvPr id="20483" name="Rectangle 3">
            <a:extLst>
              <a:ext uri="{FF2B5EF4-FFF2-40B4-BE49-F238E27FC236}">
                <a16:creationId xmlns:a16="http://schemas.microsoft.com/office/drawing/2014/main" id="{61A538B2-8476-421F-88D9-BE0FE13861E0}"/>
              </a:ext>
            </a:extLst>
          </p:cNvPr>
          <p:cNvSpPr>
            <a:spLocks noGrp="1" noChangeArrowheads="1"/>
          </p:cNvSpPr>
          <p:nvPr>
            <p:ph type="body" sz="half" idx="4294967295"/>
          </p:nvPr>
        </p:nvSpPr>
        <p:spPr>
          <a:xfrm>
            <a:off x="536575" y="2692400"/>
            <a:ext cx="4035425" cy="3121025"/>
          </a:xfrm>
        </p:spPr>
        <p:txBody>
          <a:bodyPr/>
          <a:lstStyle/>
          <a:p>
            <a:pPr eaLnBrk="1" hangingPunct="1">
              <a:buFontTx/>
              <a:buNone/>
            </a:pPr>
            <a:r>
              <a:rPr lang="en-US" altLang="zh-CN" sz="2800" b="1">
                <a:latin typeface="Times New Roman" panose="02020603050405020304" pitchFamily="18" charset="0"/>
              </a:rPr>
              <a:t>1. </a:t>
            </a:r>
            <a:r>
              <a:rPr lang="zh-CN" altLang="en-US" sz="2800" b="1">
                <a:solidFill>
                  <a:srgbClr val="000066"/>
                </a:solidFill>
                <a:latin typeface="Times New Roman" panose="02020603050405020304" pitchFamily="18" charset="0"/>
              </a:rPr>
              <a:t>操作码</a:t>
            </a:r>
            <a:r>
              <a:rPr lang="en-US" altLang="zh-CN" sz="2800" b="1">
                <a:solidFill>
                  <a:srgbClr val="000066"/>
                </a:solidFill>
                <a:latin typeface="Times New Roman" panose="02020603050405020304" pitchFamily="18" charset="0"/>
                <a:cs typeface="Times New Roman" panose="02020603050405020304" pitchFamily="18" charset="0"/>
              </a:rPr>
              <a:t>OP</a:t>
            </a:r>
            <a:r>
              <a:rPr lang="en-US" altLang="zh-CN" b="1"/>
              <a:t> </a:t>
            </a:r>
          </a:p>
        </p:txBody>
      </p:sp>
      <p:sp>
        <p:nvSpPr>
          <p:cNvPr id="20484" name="Rectangle 4">
            <a:extLst>
              <a:ext uri="{FF2B5EF4-FFF2-40B4-BE49-F238E27FC236}">
                <a16:creationId xmlns:a16="http://schemas.microsoft.com/office/drawing/2014/main" id="{46EA9C7C-3DAB-424A-8A0E-42DE32833D1F}"/>
              </a:ext>
            </a:extLst>
          </p:cNvPr>
          <p:cNvSpPr>
            <a:spLocks noGrp="1" noChangeArrowheads="1"/>
          </p:cNvSpPr>
          <p:nvPr>
            <p:ph type="body" sz="half" idx="4294967295"/>
          </p:nvPr>
        </p:nvSpPr>
        <p:spPr>
          <a:xfrm>
            <a:off x="4651375" y="2770188"/>
            <a:ext cx="4035425" cy="3278187"/>
          </a:xfrm>
        </p:spPr>
        <p:txBody>
          <a:bodyPr/>
          <a:lstStyle/>
          <a:p>
            <a:pPr eaLnBrk="1" hangingPunct="1">
              <a:buFontTx/>
              <a:buNone/>
            </a:pPr>
            <a:r>
              <a:rPr lang="en-US" altLang="zh-CN" sz="2400" b="1">
                <a:latin typeface="Times New Roman" panose="02020603050405020304" pitchFamily="18" charset="0"/>
              </a:rPr>
              <a:t>2. </a:t>
            </a:r>
            <a:r>
              <a:rPr lang="zh-CN" altLang="en-US" sz="2400" b="1">
                <a:solidFill>
                  <a:srgbClr val="000066"/>
                </a:solidFill>
                <a:latin typeface="Times New Roman" panose="02020603050405020304" pitchFamily="18" charset="0"/>
              </a:rPr>
              <a:t>地址码</a:t>
            </a:r>
            <a:r>
              <a:rPr lang="en-US" altLang="zh-CN" sz="2400" b="1">
                <a:solidFill>
                  <a:srgbClr val="000066"/>
                </a:solidFill>
                <a:latin typeface="Times New Roman" panose="02020603050405020304" pitchFamily="18" charset="0"/>
                <a:cs typeface="Times New Roman" panose="02020603050405020304" pitchFamily="18" charset="0"/>
              </a:rPr>
              <a:t>A</a:t>
            </a:r>
            <a:r>
              <a:rPr lang="en-US" altLang="zh-CN" sz="2800" b="1"/>
              <a:t> </a:t>
            </a:r>
          </a:p>
        </p:txBody>
      </p:sp>
      <p:graphicFrame>
        <p:nvGraphicFramePr>
          <p:cNvPr id="10245" name="Group 5">
            <a:extLst>
              <a:ext uri="{FF2B5EF4-FFF2-40B4-BE49-F238E27FC236}">
                <a16:creationId xmlns:a16="http://schemas.microsoft.com/office/drawing/2014/main" id="{41709FDF-B671-4435-BDA5-CEA32B7AC28F}"/>
              </a:ext>
            </a:extLst>
          </p:cNvPr>
          <p:cNvGraphicFramePr>
            <a:graphicFrameLocks noGrp="1"/>
          </p:cNvGraphicFramePr>
          <p:nvPr/>
        </p:nvGraphicFramePr>
        <p:xfrm>
          <a:off x="1547813" y="1628775"/>
          <a:ext cx="6096000" cy="517525"/>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OP</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  </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0B010">
                        <a:alpha val="50000"/>
                      </a:srgbClr>
                    </a:solidFill>
                  </a:tcPr>
                </a:tc>
                <a:extLst>
                  <a:ext uri="{0D108BD9-81ED-4DB2-BD59-A6C34878D82A}">
                    <a16:rowId xmlns:a16="http://schemas.microsoft.com/office/drawing/2014/main" val="10000"/>
                  </a:ext>
                </a:extLst>
              </a:tr>
            </a:tbl>
          </a:graphicData>
        </a:graphic>
      </p:graphicFrame>
      <p:sp>
        <p:nvSpPr>
          <p:cNvPr id="20493" name="WordArt 89">
            <a:extLst>
              <a:ext uri="{FF2B5EF4-FFF2-40B4-BE49-F238E27FC236}">
                <a16:creationId xmlns:a16="http://schemas.microsoft.com/office/drawing/2014/main" id="{904AD77C-D282-4071-9584-E51E49210226}"/>
              </a:ext>
            </a:extLst>
          </p:cNvPr>
          <p:cNvSpPr>
            <a:spLocks noChangeArrowheads="1" noChangeShapeType="1" noTextEdit="1"/>
          </p:cNvSpPr>
          <p:nvPr/>
        </p:nvSpPr>
        <p:spPr bwMode="auto">
          <a:xfrm>
            <a:off x="2411413" y="2349500"/>
            <a:ext cx="1285875" cy="257175"/>
          </a:xfrm>
          <a:prstGeom prst="rect">
            <a:avLst/>
          </a:prstGeom>
        </p:spPr>
        <p:txBody>
          <a:bodyPr wrap="none" fromWordArt="1">
            <a:prstTxWarp prst="textPlain">
              <a:avLst>
                <a:gd name="adj" fmla="val 50000"/>
              </a:avLst>
            </a:prstTxWarp>
          </a:bodyPr>
          <a:lstStyle/>
          <a:p>
            <a:pPr algn="ctr"/>
            <a:r>
              <a:rPr lang="zh-CN" altLang="en-US" sz="2000" b="1" kern="10">
                <a:ln w="9525">
                  <a:solidFill>
                    <a:schemeClr val="tx1"/>
                  </a:solidFill>
                  <a:round/>
                  <a:headEnd/>
                  <a:tailEnd/>
                </a:ln>
                <a:solidFill>
                  <a:srgbClr val="336699"/>
                </a:solidFill>
                <a:effectLst>
                  <a:outerShdw dist="45791" dir="2021404" algn="ctr" rotWithShape="0">
                    <a:srgbClr val="C0C0C0"/>
                  </a:outerShdw>
                </a:effectLst>
                <a:latin typeface="宋体" panose="02010600030101010101" pitchFamily="2" charset="-122"/>
              </a:rPr>
              <a:t>操作码字段</a:t>
            </a:r>
          </a:p>
        </p:txBody>
      </p:sp>
      <p:sp>
        <p:nvSpPr>
          <p:cNvPr id="20494" name="WordArt 90">
            <a:extLst>
              <a:ext uri="{FF2B5EF4-FFF2-40B4-BE49-F238E27FC236}">
                <a16:creationId xmlns:a16="http://schemas.microsoft.com/office/drawing/2014/main" id="{EAC7157B-E4CB-402F-820F-A9007F561D4C}"/>
              </a:ext>
            </a:extLst>
          </p:cNvPr>
          <p:cNvSpPr>
            <a:spLocks noChangeArrowheads="1" noChangeShapeType="1" noTextEdit="1"/>
          </p:cNvSpPr>
          <p:nvPr/>
        </p:nvSpPr>
        <p:spPr bwMode="auto">
          <a:xfrm>
            <a:off x="5076825" y="2349500"/>
            <a:ext cx="1800225" cy="257175"/>
          </a:xfrm>
          <a:prstGeom prst="rect">
            <a:avLst/>
          </a:prstGeom>
        </p:spPr>
        <p:txBody>
          <a:bodyPr wrap="none" fromWordArt="1">
            <a:prstTxWarp prst="textPlain">
              <a:avLst>
                <a:gd name="adj" fmla="val 50000"/>
              </a:avLst>
            </a:prstTxWarp>
          </a:bodyPr>
          <a:lstStyle/>
          <a:p>
            <a:pPr algn="ctr"/>
            <a:r>
              <a:rPr lang="zh-CN" altLang="en-US" sz="2000" b="1" kern="10">
                <a:ln w="9525">
                  <a:solidFill>
                    <a:srgbClr val="000000"/>
                  </a:solidFill>
                  <a:round/>
                  <a:headEnd/>
                  <a:tailEnd/>
                </a:ln>
                <a:solidFill>
                  <a:srgbClr val="336699"/>
                </a:solidFill>
                <a:effectLst>
                  <a:outerShdw dist="45791" dir="2021404" algn="ctr" rotWithShape="0">
                    <a:srgbClr val="C0C0C0"/>
                  </a:outerShdw>
                </a:effectLst>
                <a:latin typeface="宋体" panose="02010600030101010101" pitchFamily="2" charset="-122"/>
              </a:rPr>
              <a:t>操作数地址字段</a:t>
            </a:r>
          </a:p>
        </p:txBody>
      </p:sp>
      <p:sp>
        <p:nvSpPr>
          <p:cNvPr id="20495" name="Rectangle 91">
            <a:extLst>
              <a:ext uri="{FF2B5EF4-FFF2-40B4-BE49-F238E27FC236}">
                <a16:creationId xmlns:a16="http://schemas.microsoft.com/office/drawing/2014/main" id="{CA39A008-2E2C-4E57-B707-503C5E913D6B}"/>
              </a:ext>
            </a:extLst>
          </p:cNvPr>
          <p:cNvSpPr>
            <a:spLocks noChangeArrowheads="1"/>
          </p:cNvSpPr>
          <p:nvPr/>
        </p:nvSpPr>
        <p:spPr bwMode="auto">
          <a:xfrm>
            <a:off x="609600" y="3429000"/>
            <a:ext cx="449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用于指示指令的操作性质及功能。</a:t>
            </a:r>
            <a:r>
              <a:rPr lang="zh-CN" altLang="en-US" sz="2400" b="1"/>
              <a:t> </a:t>
            </a:r>
          </a:p>
        </p:txBody>
      </p:sp>
      <p:sp>
        <p:nvSpPr>
          <p:cNvPr id="20496" name="Rectangle 92">
            <a:extLst>
              <a:ext uri="{FF2B5EF4-FFF2-40B4-BE49-F238E27FC236}">
                <a16:creationId xmlns:a16="http://schemas.microsoft.com/office/drawing/2014/main" id="{79708F10-D98D-46BD-B7BF-07FB53C08A62}"/>
              </a:ext>
            </a:extLst>
          </p:cNvPr>
          <p:cNvSpPr>
            <a:spLocks noChangeArrowheads="1"/>
          </p:cNvSpPr>
          <p:nvPr/>
        </p:nvSpPr>
        <p:spPr bwMode="auto">
          <a:xfrm>
            <a:off x="762000" y="4038600"/>
            <a:ext cx="431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Times New Roman" panose="02020603050405020304" pitchFamily="18" charset="0"/>
                <a:cs typeface="Times New Roman" panose="02020603050405020304" pitchFamily="18" charset="0"/>
              </a:rPr>
              <a:t> </a:t>
            </a:r>
            <a:r>
              <a:rPr lang="en-US" altLang="zh-CN" sz="2400" b="1">
                <a:solidFill>
                  <a:srgbClr val="FF0000"/>
                </a:solidFill>
                <a:latin typeface="Times New Roman" panose="02020603050405020304" pitchFamily="18" charset="0"/>
                <a:cs typeface="Times New Roman" panose="02020603050405020304" pitchFamily="18" charset="0"/>
              </a:rPr>
              <a:t>n</a:t>
            </a:r>
            <a:r>
              <a:rPr lang="en-US" altLang="zh-CN" sz="2400" b="1">
                <a:solidFill>
                  <a:srgbClr val="FF0000"/>
                </a:solidFill>
                <a:latin typeface="宋体" panose="02010600030101010101" pitchFamily="2" charset="-122"/>
              </a:rPr>
              <a:t>≥</a:t>
            </a:r>
            <a:r>
              <a:rPr lang="en-US" altLang="zh-CN" sz="2400" b="1">
                <a:solidFill>
                  <a:srgbClr val="FF0000"/>
                </a:solidFill>
                <a:latin typeface="Times New Roman" panose="02020603050405020304" pitchFamily="18" charset="0"/>
                <a:cs typeface="Times New Roman" panose="02020603050405020304" pitchFamily="18" charset="0"/>
              </a:rPr>
              <a:t>log</a:t>
            </a:r>
            <a:r>
              <a:rPr lang="en-US" altLang="zh-CN" sz="2400" b="1" baseline="-30000">
                <a:solidFill>
                  <a:srgbClr val="FF0000"/>
                </a:solidFill>
                <a:latin typeface="Times New Roman" panose="02020603050405020304" pitchFamily="18" charset="0"/>
                <a:cs typeface="Times New Roman" panose="02020603050405020304" pitchFamily="18" charset="0"/>
              </a:rPr>
              <a:t>2</a:t>
            </a:r>
            <a:r>
              <a:rPr lang="en-US" altLang="zh-CN" sz="2400" b="1">
                <a:solidFill>
                  <a:srgbClr val="FF0000"/>
                </a:solidFill>
                <a:latin typeface="Times New Roman" panose="02020603050405020304" pitchFamily="18" charset="0"/>
                <a:cs typeface="Times New Roman" panose="02020603050405020304" pitchFamily="18" charset="0"/>
              </a:rPr>
              <a:t>N</a:t>
            </a:r>
            <a:r>
              <a:rPr lang="zh-CN" altLang="en-US" sz="2400" b="1">
                <a:solidFill>
                  <a:srgbClr val="FF0000"/>
                </a:solidFill>
                <a:latin typeface="宋体" panose="02010600030101010101" pitchFamily="2" charset="-122"/>
              </a:rPr>
              <a:t>　或　</a:t>
            </a:r>
            <a:r>
              <a:rPr lang="en-US" altLang="zh-CN" sz="2400" b="1">
                <a:solidFill>
                  <a:srgbClr val="FF0000"/>
                </a:solidFill>
                <a:latin typeface="Times New Roman" panose="02020603050405020304" pitchFamily="18" charset="0"/>
                <a:cs typeface="Times New Roman" panose="02020603050405020304" pitchFamily="18" charset="0"/>
              </a:rPr>
              <a:t>N</a:t>
            </a:r>
            <a:r>
              <a:rPr lang="en-US" altLang="zh-CN" sz="2400" b="1">
                <a:solidFill>
                  <a:srgbClr val="FF0000"/>
                </a:solidFill>
                <a:latin typeface="宋体" panose="02010600030101010101" pitchFamily="2" charset="-122"/>
              </a:rPr>
              <a:t>≤</a:t>
            </a:r>
            <a:r>
              <a:rPr lang="en-US" altLang="zh-CN" sz="2400" b="1">
                <a:solidFill>
                  <a:srgbClr val="FF0000"/>
                </a:solidFill>
                <a:latin typeface="Times New Roman" panose="02020603050405020304" pitchFamily="18" charset="0"/>
                <a:cs typeface="Times New Roman" panose="02020603050405020304" pitchFamily="18" charset="0"/>
              </a:rPr>
              <a:t>2</a:t>
            </a:r>
            <a:r>
              <a:rPr lang="en-US" altLang="zh-CN" sz="2400" b="1" baseline="30000">
                <a:solidFill>
                  <a:srgbClr val="FF0000"/>
                </a:solidFill>
                <a:latin typeface="Times New Roman" panose="02020603050405020304" pitchFamily="18" charset="0"/>
                <a:cs typeface="Times New Roman" panose="02020603050405020304" pitchFamily="18" charset="0"/>
              </a:rPr>
              <a:t>n</a:t>
            </a:r>
            <a:r>
              <a:rPr lang="en-US" altLang="zh-CN" sz="2400" b="1" baseline="30000">
                <a:latin typeface="Times New Roman" panose="02020603050405020304" pitchFamily="18" charset="0"/>
                <a:cs typeface="Times New Roman" panose="02020603050405020304" pitchFamily="18" charset="0"/>
              </a:rPr>
              <a:t> </a:t>
            </a:r>
            <a:endParaRPr lang="en-US" altLang="zh-CN" sz="2400" b="1"/>
          </a:p>
        </p:txBody>
      </p:sp>
      <p:sp>
        <p:nvSpPr>
          <p:cNvPr id="20497" name="Rectangle 93">
            <a:extLst>
              <a:ext uri="{FF2B5EF4-FFF2-40B4-BE49-F238E27FC236}">
                <a16:creationId xmlns:a16="http://schemas.microsoft.com/office/drawing/2014/main" id="{C606476C-1171-4089-BF2F-4083E57176FA}"/>
              </a:ext>
            </a:extLst>
          </p:cNvPr>
          <p:cNvSpPr>
            <a:spLocks noChangeArrowheads="1"/>
          </p:cNvSpPr>
          <p:nvPr/>
        </p:nvSpPr>
        <p:spPr bwMode="auto">
          <a:xfrm>
            <a:off x="609600" y="4648200"/>
            <a:ext cx="41910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N</a:t>
            </a:r>
            <a:r>
              <a:rPr lang="en-US" altLang="zh-CN" sz="2000" b="1">
                <a:latin typeface="Times New Roman" panose="02020603050405020304" pitchFamily="18" charset="0"/>
              </a:rPr>
              <a:t>—</a:t>
            </a:r>
            <a:r>
              <a:rPr lang="zh-CN" altLang="en-US" sz="2000" b="1">
                <a:latin typeface="Times New Roman" panose="02020603050405020304" pitchFamily="18" charset="0"/>
              </a:rPr>
              <a:t>指令系统基本指令的</a:t>
            </a:r>
          </a:p>
          <a:p>
            <a:pPr algn="just" eaLnBrk="1" hangingPunct="1"/>
            <a:r>
              <a:rPr lang="zh-CN" altLang="en-US" sz="2000" b="1">
                <a:latin typeface="Times New Roman" panose="02020603050405020304" pitchFamily="18" charset="0"/>
              </a:rPr>
              <a:t>           条数。</a:t>
            </a:r>
            <a:endParaRPr lang="zh-CN" altLang="en-US" sz="2000" b="1">
              <a:latin typeface="Times New Roman" panose="02020603050405020304" pitchFamily="18" charset="0"/>
              <a:cs typeface="Times New Roman" panose="02020603050405020304" pitchFamily="18" charset="0"/>
            </a:endParaRPr>
          </a:p>
          <a:p>
            <a:pPr algn="just"/>
            <a:r>
              <a:rPr lang="zh-CN" altLang="en-US" sz="2000" b="1">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n</a:t>
            </a:r>
            <a:r>
              <a:rPr lang="en-US" altLang="zh-CN" sz="2000" b="1">
                <a:latin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OP</a:t>
            </a:r>
            <a:r>
              <a:rPr lang="zh-CN" altLang="en-US" sz="2000" b="1">
                <a:latin typeface="Times New Roman" panose="02020603050405020304" pitchFamily="18" charset="0"/>
              </a:rPr>
              <a:t>的二进制位数。</a:t>
            </a:r>
            <a:endParaRPr lang="zh-CN" altLang="en-US" sz="2000" b="1">
              <a:latin typeface="Times New Roman" panose="02020603050405020304" pitchFamily="18" charset="0"/>
              <a:cs typeface="Times New Roman" panose="02020603050405020304" pitchFamily="18" charset="0"/>
            </a:endParaRPr>
          </a:p>
          <a:p>
            <a:endParaRPr lang="zh-CN" altLang="en-US" b="1"/>
          </a:p>
        </p:txBody>
      </p:sp>
      <p:sp>
        <p:nvSpPr>
          <p:cNvPr id="20498" name="Rectangle 94">
            <a:extLst>
              <a:ext uri="{FF2B5EF4-FFF2-40B4-BE49-F238E27FC236}">
                <a16:creationId xmlns:a16="http://schemas.microsoft.com/office/drawing/2014/main" id="{60546E4E-CFC1-4518-8E37-01595B0EDF6C}"/>
              </a:ext>
            </a:extLst>
          </p:cNvPr>
          <p:cNvSpPr>
            <a:spLocks noChangeArrowheads="1"/>
          </p:cNvSpPr>
          <p:nvPr/>
        </p:nvSpPr>
        <p:spPr bwMode="auto">
          <a:xfrm>
            <a:off x="4953000" y="34290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指示操作数或指令的地址</a:t>
            </a:r>
            <a:r>
              <a:rPr lang="zh-CN" altLang="en-US" sz="2400" b="1"/>
              <a:t> </a:t>
            </a:r>
          </a:p>
        </p:txBody>
      </p:sp>
      <p:sp>
        <p:nvSpPr>
          <p:cNvPr id="20499" name="Rectangle 95">
            <a:extLst>
              <a:ext uri="{FF2B5EF4-FFF2-40B4-BE49-F238E27FC236}">
                <a16:creationId xmlns:a16="http://schemas.microsoft.com/office/drawing/2014/main" id="{50A2A746-E7B6-4667-8F1F-91AB3BDFF6CB}"/>
              </a:ext>
            </a:extLst>
          </p:cNvPr>
          <p:cNvSpPr>
            <a:spLocks noChangeArrowheads="1"/>
          </p:cNvSpPr>
          <p:nvPr/>
        </p:nvSpPr>
        <p:spPr bwMode="auto">
          <a:xfrm>
            <a:off x="4876800" y="4038600"/>
            <a:ext cx="3886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cs typeface="Times New Roman" panose="02020603050405020304" pitchFamily="18" charset="0"/>
              </a:rPr>
              <a:t>A</a:t>
            </a:r>
            <a:r>
              <a:rPr lang="zh-CN" altLang="en-US" sz="2000" b="1">
                <a:latin typeface="Times New Roman" panose="02020603050405020304" pitchFamily="18" charset="0"/>
              </a:rPr>
              <a:t>的位数越多，在内存中访问的范围（寻址范围）越大。</a:t>
            </a:r>
            <a:r>
              <a:rPr lang="zh-CN" altLang="en-US" sz="2400" b="1"/>
              <a:t> </a:t>
            </a:r>
          </a:p>
        </p:txBody>
      </p:sp>
      <p:sp>
        <p:nvSpPr>
          <p:cNvPr id="20500" name="Rectangle 96">
            <a:extLst>
              <a:ext uri="{FF2B5EF4-FFF2-40B4-BE49-F238E27FC236}">
                <a16:creationId xmlns:a16="http://schemas.microsoft.com/office/drawing/2014/main" id="{AC21343E-7614-4A51-855C-45649BDEC340}"/>
              </a:ext>
            </a:extLst>
          </p:cNvPr>
          <p:cNvSpPr>
            <a:spLocks noChangeArrowheads="1"/>
          </p:cNvSpPr>
          <p:nvPr/>
        </p:nvSpPr>
        <p:spPr bwMode="auto">
          <a:xfrm>
            <a:off x="4876800" y="5181600"/>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通常还包含寻址方式码</a:t>
            </a:r>
            <a:r>
              <a:rPr lang="zh-CN" altLang="en-US" sz="2000" b="1"/>
              <a:t> 。</a:t>
            </a:r>
          </a:p>
        </p:txBody>
      </p:sp>
      <p:sp>
        <p:nvSpPr>
          <p:cNvPr id="20501" name="Rectangle 21">
            <a:extLst>
              <a:ext uri="{FF2B5EF4-FFF2-40B4-BE49-F238E27FC236}">
                <a16:creationId xmlns:a16="http://schemas.microsoft.com/office/drawing/2014/main" id="{677D44AC-5374-4F78-8322-3395BBFE3304}"/>
              </a:ext>
            </a:extLst>
          </p:cNvPr>
          <p:cNvSpPr>
            <a:spLocks noChangeArrowheads="1"/>
          </p:cNvSpPr>
          <p:nvPr/>
        </p:nvSpPr>
        <p:spPr bwMode="auto">
          <a:xfrm>
            <a:off x="0" y="549275"/>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b="1"/>
              <a:t>指令基本格式</a:t>
            </a:r>
            <a:r>
              <a:rPr lang="zh-CN" altLang="en-US" sz="4400" b="1">
                <a:hlinkClick r:id="" action="ppaction://noaction"/>
              </a:rPr>
              <a:t> </a:t>
            </a:r>
            <a:r>
              <a:rPr lang="zh-CN" altLang="en-US" sz="4400" b="1"/>
              <a:t>       </a:t>
            </a:r>
            <a:endParaRPr lang="zh-CN" altLang="en-US" sz="2400" b="1"/>
          </a:p>
        </p:txBody>
      </p:sp>
    </p:spTree>
  </p:cSld>
  <p:clrMapOvr>
    <a:masterClrMapping/>
  </p:clrMapOvr>
  <p:transition>
    <p:random/>
    <p:sndAc>
      <p:stSnd>
        <p:snd r:embed="rId2" name="type.wav"/>
      </p:stSnd>
    </p:sndAc>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6">
            <a:extLst>
              <a:ext uri="{FF2B5EF4-FFF2-40B4-BE49-F238E27FC236}">
                <a16:creationId xmlns:a16="http://schemas.microsoft.com/office/drawing/2014/main" id="{3DE4BBF3-5661-4A06-B107-FF12B22540B0}"/>
              </a:ext>
            </a:extLst>
          </p:cNvPr>
          <p:cNvSpPr>
            <a:spLocks noChangeArrowheads="1"/>
          </p:cNvSpPr>
          <p:nvPr/>
        </p:nvSpPr>
        <p:spPr bwMode="auto">
          <a:xfrm>
            <a:off x="0" y="6858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85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685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685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685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685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a:latin typeface="宋体" panose="02010600030101010101" pitchFamily="2" charset="-122"/>
              </a:rPr>
              <a:t>      </a:t>
            </a:r>
            <a:r>
              <a:rPr lang="zh-CN" altLang="en-US" sz="2400" b="1">
                <a:solidFill>
                  <a:srgbClr val="3316C6"/>
                </a:solidFill>
                <a:latin typeface="宋体" panose="02010600030101010101" pitchFamily="2" charset="-122"/>
              </a:rPr>
              <a:t>② 微程序</a:t>
            </a:r>
            <a:r>
              <a:rPr lang="en-US" altLang="zh-CN" sz="2400" b="1">
                <a:latin typeface="宋体" panose="02010600030101010101" pitchFamily="2" charset="-122"/>
              </a:rPr>
              <a:t>:</a:t>
            </a:r>
            <a:r>
              <a:rPr lang="zh-CN" altLang="en-US" sz="2400" b="1">
                <a:latin typeface="宋体" panose="02010600030101010101" pitchFamily="2" charset="-122"/>
              </a:rPr>
              <a:t>由微指令组成，用以实现机器指令功能的程序</a:t>
            </a:r>
            <a:r>
              <a:rPr lang="zh-CN" altLang="en-US" sz="2000" b="1">
                <a:latin typeface="宋体" panose="02010600030101010101" pitchFamily="2" charset="-122"/>
              </a:rPr>
              <a:t>。</a:t>
            </a:r>
            <a:endParaRPr lang="zh-CN" altLang="en-US" sz="2000" b="1">
              <a:latin typeface="Times New Roman" panose="02020603050405020304" pitchFamily="18" charset="0"/>
            </a:endParaRPr>
          </a:p>
          <a:p>
            <a:endParaRPr lang="zh-CN" altLang="en-US" sz="2000" b="1">
              <a:latin typeface="Times New Roman" panose="02020603050405020304" pitchFamily="18" charset="0"/>
            </a:endParaRPr>
          </a:p>
        </p:txBody>
      </p:sp>
      <p:grpSp>
        <p:nvGrpSpPr>
          <p:cNvPr id="72707" name="Group 3">
            <a:extLst>
              <a:ext uri="{FF2B5EF4-FFF2-40B4-BE49-F238E27FC236}">
                <a16:creationId xmlns:a16="http://schemas.microsoft.com/office/drawing/2014/main" id="{4D29F1C3-CC76-431A-9416-DBB834332ADC}"/>
              </a:ext>
            </a:extLst>
          </p:cNvPr>
          <p:cNvGrpSpPr>
            <a:grpSpLocks/>
          </p:cNvGrpSpPr>
          <p:nvPr/>
        </p:nvGrpSpPr>
        <p:grpSpPr bwMode="auto">
          <a:xfrm>
            <a:off x="250825" y="1600200"/>
            <a:ext cx="8893175" cy="1560513"/>
            <a:chOff x="0" y="0"/>
            <a:chExt cx="4752" cy="901"/>
          </a:xfrm>
        </p:grpSpPr>
        <p:sp>
          <p:nvSpPr>
            <p:cNvPr id="72712" name="Rectangle 10">
              <a:extLst>
                <a:ext uri="{FF2B5EF4-FFF2-40B4-BE49-F238E27FC236}">
                  <a16:creationId xmlns:a16="http://schemas.microsoft.com/office/drawing/2014/main" id="{1DE1F0AA-1AF4-43B2-9D34-15A82B43C0A4}"/>
                </a:ext>
              </a:extLst>
            </p:cNvPr>
            <p:cNvSpPr>
              <a:spLocks noChangeArrowheads="1"/>
            </p:cNvSpPr>
            <p:nvPr/>
          </p:nvSpPr>
          <p:spPr bwMode="auto">
            <a:xfrm>
              <a:off x="0" y="96"/>
              <a:ext cx="720" cy="384"/>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3316C6"/>
                  </a:solidFill>
                  <a:latin typeface="Times New Roman" panose="02020603050405020304" pitchFamily="18" charset="0"/>
                </a:rPr>
                <a:t>微命令</a:t>
              </a:r>
            </a:p>
          </p:txBody>
        </p:sp>
        <p:sp>
          <p:nvSpPr>
            <p:cNvPr id="72713" name="Rectangle 11">
              <a:extLst>
                <a:ext uri="{FF2B5EF4-FFF2-40B4-BE49-F238E27FC236}">
                  <a16:creationId xmlns:a16="http://schemas.microsoft.com/office/drawing/2014/main" id="{9DC69492-8B93-45A1-B1FD-048D6837BB3E}"/>
                </a:ext>
              </a:extLst>
            </p:cNvPr>
            <p:cNvSpPr>
              <a:spLocks noChangeArrowheads="1"/>
            </p:cNvSpPr>
            <p:nvPr/>
          </p:nvSpPr>
          <p:spPr bwMode="auto">
            <a:xfrm>
              <a:off x="1152" y="96"/>
              <a:ext cx="720" cy="384"/>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3316C6"/>
                  </a:solidFill>
                  <a:latin typeface="Times New Roman" panose="02020603050405020304" pitchFamily="18" charset="0"/>
                </a:rPr>
                <a:t>微指令</a:t>
              </a:r>
            </a:p>
          </p:txBody>
        </p:sp>
        <p:sp>
          <p:nvSpPr>
            <p:cNvPr id="72714" name="Rectangle 12">
              <a:extLst>
                <a:ext uri="{FF2B5EF4-FFF2-40B4-BE49-F238E27FC236}">
                  <a16:creationId xmlns:a16="http://schemas.microsoft.com/office/drawing/2014/main" id="{EBF541ED-C048-460D-9DBA-BB27E7D360C0}"/>
                </a:ext>
              </a:extLst>
            </p:cNvPr>
            <p:cNvSpPr>
              <a:spLocks noChangeArrowheads="1"/>
            </p:cNvSpPr>
            <p:nvPr/>
          </p:nvSpPr>
          <p:spPr bwMode="auto">
            <a:xfrm>
              <a:off x="2400" y="96"/>
              <a:ext cx="720" cy="384"/>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3316C6"/>
                  </a:solidFill>
                  <a:latin typeface="Times New Roman" panose="02020603050405020304" pitchFamily="18" charset="0"/>
                </a:rPr>
                <a:t>微程序</a:t>
              </a:r>
            </a:p>
          </p:txBody>
        </p:sp>
        <p:sp>
          <p:nvSpPr>
            <p:cNvPr id="72715" name="Rectangle 13">
              <a:extLst>
                <a:ext uri="{FF2B5EF4-FFF2-40B4-BE49-F238E27FC236}">
                  <a16:creationId xmlns:a16="http://schemas.microsoft.com/office/drawing/2014/main" id="{3966206E-8189-4997-8A64-B9A35649279F}"/>
                </a:ext>
              </a:extLst>
            </p:cNvPr>
            <p:cNvSpPr>
              <a:spLocks noChangeArrowheads="1"/>
            </p:cNvSpPr>
            <p:nvPr/>
          </p:nvSpPr>
          <p:spPr bwMode="auto">
            <a:xfrm>
              <a:off x="3696" y="96"/>
              <a:ext cx="1056" cy="383"/>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3316C6"/>
                  </a:solidFill>
                  <a:latin typeface="Times New Roman" panose="02020603050405020304" pitchFamily="18" charset="0"/>
                </a:rPr>
                <a:t>机器指令系统</a:t>
              </a:r>
            </a:p>
          </p:txBody>
        </p:sp>
        <p:sp>
          <p:nvSpPr>
            <p:cNvPr id="72716" name="Line 14">
              <a:extLst>
                <a:ext uri="{FF2B5EF4-FFF2-40B4-BE49-F238E27FC236}">
                  <a16:creationId xmlns:a16="http://schemas.microsoft.com/office/drawing/2014/main" id="{91C507AD-E807-49F8-96B3-81781964F50E}"/>
                </a:ext>
              </a:extLst>
            </p:cNvPr>
            <p:cNvSpPr>
              <a:spLocks noChangeShapeType="1"/>
            </p:cNvSpPr>
            <p:nvPr/>
          </p:nvSpPr>
          <p:spPr bwMode="auto">
            <a:xfrm>
              <a:off x="720" y="288"/>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17" name="Line 15">
              <a:extLst>
                <a:ext uri="{FF2B5EF4-FFF2-40B4-BE49-F238E27FC236}">
                  <a16:creationId xmlns:a16="http://schemas.microsoft.com/office/drawing/2014/main" id="{076A7A4D-9BDA-4BAC-9025-0CD98EA953A6}"/>
                </a:ext>
              </a:extLst>
            </p:cNvPr>
            <p:cNvSpPr>
              <a:spLocks noChangeShapeType="1"/>
            </p:cNvSpPr>
            <p:nvPr/>
          </p:nvSpPr>
          <p:spPr bwMode="auto">
            <a:xfrm>
              <a:off x="1872" y="288"/>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18" name="Line 17">
              <a:extLst>
                <a:ext uri="{FF2B5EF4-FFF2-40B4-BE49-F238E27FC236}">
                  <a16:creationId xmlns:a16="http://schemas.microsoft.com/office/drawing/2014/main" id="{B16EAB7D-E651-4CC4-9C1F-9E6DBB16C7F4}"/>
                </a:ext>
              </a:extLst>
            </p:cNvPr>
            <p:cNvSpPr>
              <a:spLocks noChangeShapeType="1"/>
            </p:cNvSpPr>
            <p:nvPr/>
          </p:nvSpPr>
          <p:spPr bwMode="auto">
            <a:xfrm>
              <a:off x="3120" y="288"/>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19" name="Rectangle 18">
              <a:extLst>
                <a:ext uri="{FF2B5EF4-FFF2-40B4-BE49-F238E27FC236}">
                  <a16:creationId xmlns:a16="http://schemas.microsoft.com/office/drawing/2014/main" id="{BE4B21C1-2D36-4745-85AB-DAEDDA4C5367}"/>
                </a:ext>
              </a:extLst>
            </p:cNvPr>
            <p:cNvSpPr>
              <a:spLocks noChangeArrowheads="1"/>
            </p:cNvSpPr>
            <p:nvPr/>
          </p:nvSpPr>
          <p:spPr bwMode="auto">
            <a:xfrm>
              <a:off x="720" y="0"/>
              <a:ext cx="48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组合</a:t>
              </a:r>
              <a:r>
                <a:rPr lang="zh-CN" altLang="en-US" sz="2000" b="1">
                  <a:latin typeface="Times New Roman" panose="02020603050405020304" pitchFamily="18" charset="0"/>
                </a:rPr>
                <a:t> </a:t>
              </a:r>
            </a:p>
          </p:txBody>
        </p:sp>
        <p:sp>
          <p:nvSpPr>
            <p:cNvPr id="72720" name="Rectangle 19">
              <a:extLst>
                <a:ext uri="{FF2B5EF4-FFF2-40B4-BE49-F238E27FC236}">
                  <a16:creationId xmlns:a16="http://schemas.microsoft.com/office/drawing/2014/main" id="{1017787D-4E70-4DEB-8DBB-9C8F3A251612}"/>
                </a:ext>
              </a:extLst>
            </p:cNvPr>
            <p:cNvSpPr>
              <a:spLocks noChangeArrowheads="1"/>
            </p:cNvSpPr>
            <p:nvPr/>
          </p:nvSpPr>
          <p:spPr bwMode="auto">
            <a:xfrm>
              <a:off x="3168" y="0"/>
              <a:ext cx="48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组合</a:t>
              </a:r>
              <a:r>
                <a:rPr lang="zh-CN" altLang="en-US" sz="2000" b="1">
                  <a:latin typeface="Times New Roman" panose="02020603050405020304" pitchFamily="18" charset="0"/>
                </a:rPr>
                <a:t> </a:t>
              </a:r>
            </a:p>
          </p:txBody>
        </p:sp>
        <p:sp>
          <p:nvSpPr>
            <p:cNvPr id="72721" name="Rectangle 20">
              <a:extLst>
                <a:ext uri="{FF2B5EF4-FFF2-40B4-BE49-F238E27FC236}">
                  <a16:creationId xmlns:a16="http://schemas.microsoft.com/office/drawing/2014/main" id="{D01ED8AB-76F7-42C5-8B71-38FB2FD17D40}"/>
                </a:ext>
              </a:extLst>
            </p:cNvPr>
            <p:cNvSpPr>
              <a:spLocks noChangeArrowheads="1"/>
            </p:cNvSpPr>
            <p:nvPr/>
          </p:nvSpPr>
          <p:spPr bwMode="auto">
            <a:xfrm>
              <a:off x="1920" y="0"/>
              <a:ext cx="48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组合</a:t>
              </a:r>
              <a:r>
                <a:rPr lang="zh-CN" altLang="en-US" sz="2000" b="1">
                  <a:latin typeface="Times New Roman" panose="02020603050405020304" pitchFamily="18" charset="0"/>
                </a:rPr>
                <a:t> </a:t>
              </a:r>
            </a:p>
          </p:txBody>
        </p:sp>
        <p:sp>
          <p:nvSpPr>
            <p:cNvPr id="72722" name="Rectangle 21">
              <a:extLst>
                <a:ext uri="{FF2B5EF4-FFF2-40B4-BE49-F238E27FC236}">
                  <a16:creationId xmlns:a16="http://schemas.microsoft.com/office/drawing/2014/main" id="{20E20125-AB7D-4D8E-8CAC-FB5AF5690A67}"/>
                </a:ext>
              </a:extLst>
            </p:cNvPr>
            <p:cNvSpPr>
              <a:spLocks noChangeArrowheads="1"/>
            </p:cNvSpPr>
            <p:nvPr/>
          </p:nvSpPr>
          <p:spPr bwMode="auto">
            <a:xfrm>
              <a:off x="2376" y="672"/>
              <a:ext cx="86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990099"/>
                  </a:solidFill>
                  <a:latin typeface="宋体" panose="02010600030101010101" pitchFamily="2" charset="-122"/>
                </a:rPr>
                <a:t> 机器指令</a:t>
              </a:r>
              <a:r>
                <a:rPr lang="zh-CN" altLang="en-US" sz="2000" b="1">
                  <a:solidFill>
                    <a:srgbClr val="990099"/>
                  </a:solidFill>
                  <a:latin typeface="Times New Roman" panose="02020603050405020304" pitchFamily="18" charset="0"/>
                </a:rPr>
                <a:t> </a:t>
              </a:r>
            </a:p>
          </p:txBody>
        </p:sp>
      </p:grpSp>
      <p:sp>
        <p:nvSpPr>
          <p:cNvPr id="72708" name="Rectangle 23">
            <a:extLst>
              <a:ext uri="{FF2B5EF4-FFF2-40B4-BE49-F238E27FC236}">
                <a16:creationId xmlns:a16="http://schemas.microsoft.com/office/drawing/2014/main" id="{46D17EC2-1062-4EC4-9FCD-B627A8DE869A}"/>
              </a:ext>
            </a:extLst>
          </p:cNvPr>
          <p:cNvSpPr>
            <a:spLocks noChangeArrowheads="1"/>
          </p:cNvSpPr>
          <p:nvPr/>
        </p:nvSpPr>
        <p:spPr bwMode="auto">
          <a:xfrm>
            <a:off x="0" y="2997200"/>
            <a:ext cx="8208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85925" algn="l"/>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85925" algn="l"/>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85925" algn="l"/>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85925" algn="l"/>
                <a:tab pos="1733550" algn="l"/>
              </a:tabLs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b="1">
                <a:latin typeface="Times New Roman" panose="02020603050405020304" pitchFamily="18" charset="0"/>
              </a:rPr>
              <a:t>     </a:t>
            </a:r>
            <a:r>
              <a:rPr lang="en-US" altLang="zh-CN" sz="2400" b="1">
                <a:latin typeface="Times New Roman" panose="02020603050405020304" pitchFamily="18" charset="0"/>
              </a:rPr>
              <a:t>a</a:t>
            </a:r>
            <a:r>
              <a:rPr lang="zh-CN" altLang="en-US" sz="2400" b="1">
                <a:latin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 </a:t>
            </a:r>
            <a:r>
              <a:rPr lang="zh-CN" altLang="en-US" sz="2400" b="1">
                <a:latin typeface="宋体" panose="02010600030101010101" pitchFamily="2" charset="-122"/>
              </a:rPr>
              <a:t>微程序设计</a:t>
            </a:r>
            <a:endParaRPr lang="zh-CN" altLang="en-US" sz="2400" b="1">
              <a:latin typeface="Times New Roman" panose="02020603050405020304" pitchFamily="18" charset="0"/>
            </a:endParaRPr>
          </a:p>
          <a:p>
            <a:endParaRPr lang="zh-CN" altLang="en-US" sz="2400" b="1">
              <a:latin typeface="Times New Roman" panose="02020603050405020304" pitchFamily="18" charset="0"/>
            </a:endParaRPr>
          </a:p>
        </p:txBody>
      </p:sp>
      <p:sp>
        <p:nvSpPr>
          <p:cNvPr id="72709" name="Rectangle 24">
            <a:extLst>
              <a:ext uri="{FF2B5EF4-FFF2-40B4-BE49-F238E27FC236}">
                <a16:creationId xmlns:a16="http://schemas.microsoft.com/office/drawing/2014/main" id="{55C7460F-DA6E-45DD-A75A-41D9D4DA16CD}"/>
              </a:ext>
            </a:extLst>
          </p:cNvPr>
          <p:cNvSpPr>
            <a:spLocks noChangeArrowheads="1"/>
          </p:cNvSpPr>
          <p:nvPr/>
        </p:nvSpPr>
        <p:spPr bwMode="auto">
          <a:xfrm>
            <a:off x="755650" y="3500438"/>
            <a:ext cx="79819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85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685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685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685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685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latin typeface="宋体" panose="02010600030101010101" pitchFamily="2" charset="-122"/>
              </a:rPr>
              <a:t>用类似程序设计的方法，组织和控制机器内部信息的传送和互相的联系。</a:t>
            </a:r>
            <a:endParaRPr lang="zh-CN" altLang="en-US" sz="2400" b="1">
              <a:latin typeface="Times New Roman" panose="02020603050405020304" pitchFamily="18" charset="0"/>
            </a:endParaRPr>
          </a:p>
          <a:p>
            <a:endParaRPr lang="zh-CN" altLang="en-US" sz="2400" b="1">
              <a:latin typeface="Times New Roman" panose="02020603050405020304" pitchFamily="18" charset="0"/>
            </a:endParaRPr>
          </a:p>
        </p:txBody>
      </p:sp>
      <p:sp>
        <p:nvSpPr>
          <p:cNvPr id="72710" name="Rectangle 25">
            <a:extLst>
              <a:ext uri="{FF2B5EF4-FFF2-40B4-BE49-F238E27FC236}">
                <a16:creationId xmlns:a16="http://schemas.microsoft.com/office/drawing/2014/main" id="{94E03545-6D31-43AB-8A93-CE15A0089654}"/>
              </a:ext>
            </a:extLst>
          </p:cNvPr>
          <p:cNvSpPr>
            <a:spLocks noChangeArrowheads="1"/>
          </p:cNvSpPr>
          <p:nvPr/>
        </p:nvSpPr>
        <p:spPr bwMode="auto">
          <a:xfrm>
            <a:off x="250825" y="4508500"/>
            <a:ext cx="8351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685925" algn="l"/>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85925" algn="l"/>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85925" algn="l"/>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85925" algn="l"/>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85925" algn="l"/>
                <a:tab pos="1733550" algn="l"/>
              </a:tabLs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latin typeface="Times New Roman" panose="02020603050405020304" pitchFamily="18" charset="0"/>
              </a:rPr>
              <a:t>b</a:t>
            </a:r>
            <a:r>
              <a:rPr lang="zh-CN" altLang="en-US" sz="2400" b="1">
                <a:latin typeface="Times New Roman" panose="02020603050405020304" pitchFamily="18" charset="0"/>
              </a:rPr>
              <a:t>．</a:t>
            </a:r>
            <a:r>
              <a:rPr lang="zh-CN" altLang="en-US" sz="2400" b="1">
                <a:latin typeface="Times New Roman" panose="02020603050405020304" pitchFamily="18" charset="0"/>
                <a:cs typeface="Times New Roman" panose="02020603050405020304" pitchFamily="18" charset="0"/>
              </a:rPr>
              <a:t> </a:t>
            </a:r>
            <a:r>
              <a:rPr lang="zh-CN" altLang="en-US" sz="2400" b="1">
                <a:latin typeface="宋体" panose="02010600030101010101" pitchFamily="2" charset="-122"/>
              </a:rPr>
              <a:t>微程序设计任务</a:t>
            </a:r>
            <a:endParaRPr lang="zh-CN" altLang="en-US" sz="2400" b="1">
              <a:latin typeface="Times New Roman" panose="02020603050405020304" pitchFamily="18" charset="0"/>
            </a:endParaRPr>
          </a:p>
        </p:txBody>
      </p:sp>
      <p:sp>
        <p:nvSpPr>
          <p:cNvPr id="72711" name="Rectangle 26">
            <a:extLst>
              <a:ext uri="{FF2B5EF4-FFF2-40B4-BE49-F238E27FC236}">
                <a16:creationId xmlns:a16="http://schemas.microsoft.com/office/drawing/2014/main" id="{AE9BD635-C3DA-4A57-84DF-827418C1E10E}"/>
              </a:ext>
            </a:extLst>
          </p:cNvPr>
          <p:cNvSpPr>
            <a:spLocks noChangeArrowheads="1"/>
          </p:cNvSpPr>
          <p:nvPr/>
        </p:nvSpPr>
        <p:spPr bwMode="auto">
          <a:xfrm>
            <a:off x="755650" y="5084763"/>
            <a:ext cx="75612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685925"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685925"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685925"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685925"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68592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685925" algn="l"/>
              </a:tabLs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latin typeface="宋体" panose="02010600030101010101" pitchFamily="2" charset="-122"/>
              </a:rPr>
              <a:t>设计微指令，编制微程序</a:t>
            </a:r>
            <a:endParaRPr lang="zh-CN" altLang="en-US" sz="2400" b="1">
              <a:latin typeface="Times New Roman" panose="02020603050405020304" pitchFamily="18" charset="0"/>
            </a:endParaRPr>
          </a:p>
          <a:p>
            <a:endParaRPr lang="zh-CN" altLang="en-US" sz="2400" b="1">
              <a:latin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CC2B472A-06C7-465A-AF6A-1F75F138DB0A}"/>
              </a:ext>
            </a:extLst>
          </p:cNvPr>
          <p:cNvSpPr>
            <a:spLocks noGrp="1" noChangeArrowheads="1"/>
          </p:cNvSpPr>
          <p:nvPr>
            <p:ph type="title" idx="4294967295"/>
          </p:nvPr>
        </p:nvSpPr>
        <p:spPr>
          <a:xfrm>
            <a:off x="533400" y="381000"/>
            <a:ext cx="7772400" cy="685800"/>
          </a:xfrm>
        </p:spPr>
        <p:txBody>
          <a:bodyPr anchor="b"/>
          <a:lstStyle/>
          <a:p>
            <a:pPr algn="l" eaLnBrk="1" hangingPunct="1"/>
            <a:r>
              <a:rPr lang="zh-CN" altLang="en-US" sz="3200" b="1">
                <a:solidFill>
                  <a:srgbClr val="990099"/>
                </a:solidFill>
                <a:latin typeface="宋体" panose="02010600030101010101" pitchFamily="2" charset="-122"/>
              </a:rPr>
              <a:t>题</a:t>
            </a:r>
            <a:r>
              <a:rPr lang="en-US" altLang="zh-CN" sz="3200" b="1">
                <a:solidFill>
                  <a:srgbClr val="990099"/>
                </a:solidFill>
                <a:latin typeface="宋体" panose="02010600030101010101" pitchFamily="2" charset="-122"/>
              </a:rPr>
              <a:t>11: </a:t>
            </a:r>
            <a:r>
              <a:rPr lang="zh-CN" altLang="en-US" sz="3200" b="1">
                <a:solidFill>
                  <a:srgbClr val="990099"/>
                </a:solidFill>
                <a:latin typeface="宋体" panose="02010600030101010101" pitchFamily="2" charset="-122"/>
              </a:rPr>
              <a:t>微程序控制器逻辑框图</a:t>
            </a:r>
          </a:p>
        </p:txBody>
      </p:sp>
      <p:sp>
        <p:nvSpPr>
          <p:cNvPr id="73731" name="Rectangle 3" descr="Rectangle: Click to edit Master text styles&#10;Second level&#10;Third level&#10;Fourth level&#10;Fifth level">
            <a:extLst>
              <a:ext uri="{FF2B5EF4-FFF2-40B4-BE49-F238E27FC236}">
                <a16:creationId xmlns:a16="http://schemas.microsoft.com/office/drawing/2014/main" id="{293669F0-9DDE-4409-95AC-5306BF6A94F8}"/>
              </a:ext>
            </a:extLst>
          </p:cNvPr>
          <p:cNvSpPr>
            <a:spLocks noGrp="1" noChangeArrowheads="1"/>
          </p:cNvSpPr>
          <p:nvPr>
            <p:ph type="body" idx="4294967295"/>
          </p:nvPr>
        </p:nvSpPr>
        <p:spPr>
          <a:xfrm>
            <a:off x="762000" y="1524000"/>
            <a:ext cx="7772400" cy="4114800"/>
          </a:xfrm>
        </p:spPr>
        <p:txBody>
          <a:bodyPr/>
          <a:lstStyle/>
          <a:p>
            <a:pPr algn="just" eaLnBrk="1" hangingPunct="1">
              <a:buFontTx/>
              <a:buNone/>
            </a:pPr>
            <a:r>
              <a:rPr lang="zh-CN" altLang="en-US">
                <a:latin typeface="Times New Roman" panose="02020603050405020304" pitchFamily="18" charset="0"/>
              </a:rPr>
              <a:t>   </a:t>
            </a:r>
            <a:endParaRPr lang="zh-CN" altLang="en-US" sz="2400" b="1">
              <a:latin typeface="Times New Roman" panose="02020603050405020304" pitchFamily="18" charset="0"/>
              <a:cs typeface="Times New Roman" panose="02020603050405020304" pitchFamily="18" charset="0"/>
            </a:endParaRPr>
          </a:p>
          <a:p>
            <a:pPr eaLnBrk="1" hangingPunct="1">
              <a:buFontTx/>
              <a:buNone/>
            </a:pPr>
            <a:endParaRPr lang="zh-CN" altLang="en-US"/>
          </a:p>
        </p:txBody>
      </p:sp>
      <p:grpSp>
        <p:nvGrpSpPr>
          <p:cNvPr id="73732" name="Group 4">
            <a:extLst>
              <a:ext uri="{FF2B5EF4-FFF2-40B4-BE49-F238E27FC236}">
                <a16:creationId xmlns:a16="http://schemas.microsoft.com/office/drawing/2014/main" id="{A02D0823-EE62-41D4-98DE-24EF5CC0387E}"/>
              </a:ext>
            </a:extLst>
          </p:cNvPr>
          <p:cNvGrpSpPr>
            <a:grpSpLocks/>
          </p:cNvGrpSpPr>
          <p:nvPr/>
        </p:nvGrpSpPr>
        <p:grpSpPr bwMode="auto">
          <a:xfrm>
            <a:off x="609600" y="1447800"/>
            <a:ext cx="7010400" cy="4291013"/>
            <a:chOff x="0" y="0"/>
            <a:chExt cx="4032" cy="2400"/>
          </a:xfrm>
        </p:grpSpPr>
        <p:sp>
          <p:nvSpPr>
            <p:cNvPr id="73735" name="Rectangle 40">
              <a:extLst>
                <a:ext uri="{FF2B5EF4-FFF2-40B4-BE49-F238E27FC236}">
                  <a16:creationId xmlns:a16="http://schemas.microsoft.com/office/drawing/2014/main" id="{CF543CB3-CEA9-4CB9-B880-0ACF7EF7A8C4}"/>
                </a:ext>
              </a:extLst>
            </p:cNvPr>
            <p:cNvSpPr>
              <a:spLocks noChangeArrowheads="1"/>
            </p:cNvSpPr>
            <p:nvPr/>
          </p:nvSpPr>
          <p:spPr bwMode="auto">
            <a:xfrm>
              <a:off x="2376" y="1433"/>
              <a:ext cx="1656" cy="221"/>
            </a:xfrm>
            <a:prstGeom prst="rect">
              <a:avLst/>
            </a:prstGeom>
            <a:solidFill>
              <a:srgbClr val="CC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73736" name="Text Box 41">
              <a:extLst>
                <a:ext uri="{FF2B5EF4-FFF2-40B4-BE49-F238E27FC236}">
                  <a16:creationId xmlns:a16="http://schemas.microsoft.com/office/drawing/2014/main" id="{E6C7A290-D712-4F6B-9A31-8FAC03A273D7}"/>
                </a:ext>
              </a:extLst>
            </p:cNvPr>
            <p:cNvSpPr txBox="1">
              <a:spLocks noChangeArrowheads="1"/>
            </p:cNvSpPr>
            <p:nvPr/>
          </p:nvSpPr>
          <p:spPr bwMode="auto">
            <a:xfrm>
              <a:off x="2376" y="510"/>
              <a:ext cx="670" cy="627"/>
            </a:xfrm>
            <a:prstGeom prst="rect">
              <a:avLst/>
            </a:prstGeom>
            <a:solidFill>
              <a:srgbClr val="FFFF99"/>
            </a:solidFill>
            <a:ln w="9525">
              <a:solidFill>
                <a:srgbClr val="000000"/>
              </a:solidFill>
              <a:miter lim="800000"/>
              <a:headEnd/>
              <a:tailEnd/>
            </a:ln>
          </p:spPr>
          <p:txBody>
            <a:bodyPr tIns="216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400">
                <a:latin typeface="Times New Roman" panose="02020603050405020304" pitchFamily="18" charset="0"/>
              </a:endParaRPr>
            </a:p>
            <a:p>
              <a:pPr algn="ctr"/>
              <a:r>
                <a:rPr lang="zh-CN" altLang="en-US" sz="1400">
                  <a:latin typeface="Times New Roman" panose="02020603050405020304" pitchFamily="18" charset="0"/>
                </a:rPr>
                <a:t>地址转移</a:t>
              </a:r>
            </a:p>
            <a:p>
              <a:pPr algn="ctr"/>
              <a:r>
                <a:rPr lang="zh-CN" altLang="en-US" sz="1400">
                  <a:latin typeface="Times New Roman" panose="02020603050405020304" pitchFamily="18" charset="0"/>
                </a:rPr>
                <a:t>逻辑</a:t>
              </a:r>
            </a:p>
          </p:txBody>
        </p:sp>
        <p:sp>
          <p:nvSpPr>
            <p:cNvPr id="73737" name="Text Box 42">
              <a:extLst>
                <a:ext uri="{FF2B5EF4-FFF2-40B4-BE49-F238E27FC236}">
                  <a16:creationId xmlns:a16="http://schemas.microsoft.com/office/drawing/2014/main" id="{A68E778C-4A3E-4B69-85AC-D7B12A8346C4}"/>
                </a:ext>
              </a:extLst>
            </p:cNvPr>
            <p:cNvSpPr txBox="1">
              <a:spLocks noChangeArrowheads="1"/>
            </p:cNvSpPr>
            <p:nvPr/>
          </p:nvSpPr>
          <p:spPr bwMode="auto">
            <a:xfrm>
              <a:off x="1231" y="15"/>
              <a:ext cx="706" cy="221"/>
            </a:xfrm>
            <a:prstGeom prst="rect">
              <a:avLst/>
            </a:prstGeom>
            <a:solidFill>
              <a:srgbClr val="CC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rPr>
                <a:t>OP</a:t>
              </a:r>
            </a:p>
          </p:txBody>
        </p:sp>
        <p:sp>
          <p:nvSpPr>
            <p:cNvPr id="73738" name="Text Box 43">
              <a:extLst>
                <a:ext uri="{FF2B5EF4-FFF2-40B4-BE49-F238E27FC236}">
                  <a16:creationId xmlns:a16="http://schemas.microsoft.com/office/drawing/2014/main" id="{22F6E946-FA48-4C31-9322-BCDABAADD16C}"/>
                </a:ext>
              </a:extLst>
            </p:cNvPr>
            <p:cNvSpPr txBox="1">
              <a:spLocks noChangeArrowheads="1"/>
            </p:cNvSpPr>
            <p:nvPr/>
          </p:nvSpPr>
          <p:spPr bwMode="auto">
            <a:xfrm>
              <a:off x="1058" y="716"/>
              <a:ext cx="929" cy="222"/>
            </a:xfrm>
            <a:prstGeom prst="rect">
              <a:avLst/>
            </a:prstGeom>
            <a:solidFill>
              <a:srgbClr val="CC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微地址寄存器</a:t>
              </a:r>
            </a:p>
          </p:txBody>
        </p:sp>
        <p:grpSp>
          <p:nvGrpSpPr>
            <p:cNvPr id="73739" name="Group 9">
              <a:extLst>
                <a:ext uri="{FF2B5EF4-FFF2-40B4-BE49-F238E27FC236}">
                  <a16:creationId xmlns:a16="http://schemas.microsoft.com/office/drawing/2014/main" id="{75779599-DB1D-463E-A100-A4D9DD39E96B}"/>
                </a:ext>
              </a:extLst>
            </p:cNvPr>
            <p:cNvGrpSpPr>
              <a:grpSpLocks/>
            </p:cNvGrpSpPr>
            <p:nvPr/>
          </p:nvGrpSpPr>
          <p:grpSpPr bwMode="auto">
            <a:xfrm>
              <a:off x="0" y="709"/>
              <a:ext cx="821" cy="753"/>
              <a:chOff x="0" y="0"/>
              <a:chExt cx="1140" cy="1020"/>
            </a:xfrm>
          </p:grpSpPr>
          <p:sp>
            <p:nvSpPr>
              <p:cNvPr id="73765" name="Freeform 45">
                <a:extLst>
                  <a:ext uri="{FF2B5EF4-FFF2-40B4-BE49-F238E27FC236}">
                    <a16:creationId xmlns:a16="http://schemas.microsoft.com/office/drawing/2014/main" id="{3BED1BBE-6C9B-4BF0-BC51-9A4E090F808E}"/>
                  </a:ext>
                </a:extLst>
              </p:cNvPr>
              <p:cNvSpPr>
                <a:spLocks/>
              </p:cNvSpPr>
              <p:nvPr/>
            </p:nvSpPr>
            <p:spPr bwMode="auto">
              <a:xfrm>
                <a:off x="0" y="0"/>
                <a:ext cx="1140" cy="250"/>
              </a:xfrm>
              <a:custGeom>
                <a:avLst/>
                <a:gdLst>
                  <a:gd name="T0" fmla="*/ 160 w 1140"/>
                  <a:gd name="T1" fmla="*/ 0 h 250"/>
                  <a:gd name="T2" fmla="*/ 970 w 1140"/>
                  <a:gd name="T3" fmla="*/ 0 h 250"/>
                  <a:gd name="T4" fmla="*/ 1140 w 1140"/>
                  <a:gd name="T5" fmla="*/ 250 h 250"/>
                  <a:gd name="T6" fmla="*/ 0 w 1140"/>
                  <a:gd name="T7" fmla="*/ 248 h 250"/>
                  <a:gd name="T8" fmla="*/ 160 w 1140"/>
                  <a:gd name="T9" fmla="*/ 0 h 250"/>
                  <a:gd name="T10" fmla="*/ 0 60000 65536"/>
                  <a:gd name="T11" fmla="*/ 0 60000 65536"/>
                  <a:gd name="T12" fmla="*/ 0 60000 65536"/>
                  <a:gd name="T13" fmla="*/ 0 60000 65536"/>
                  <a:gd name="T14" fmla="*/ 0 60000 65536"/>
                  <a:gd name="T15" fmla="*/ 0 w 1140"/>
                  <a:gd name="T16" fmla="*/ 0 h 250"/>
                  <a:gd name="T17" fmla="*/ 1140 w 1140"/>
                  <a:gd name="T18" fmla="*/ 250 h 250"/>
                </a:gdLst>
                <a:ahLst/>
                <a:cxnLst>
                  <a:cxn ang="T10">
                    <a:pos x="T0" y="T1"/>
                  </a:cxn>
                  <a:cxn ang="T11">
                    <a:pos x="T2" y="T3"/>
                  </a:cxn>
                  <a:cxn ang="T12">
                    <a:pos x="T4" y="T5"/>
                  </a:cxn>
                  <a:cxn ang="T13">
                    <a:pos x="T6" y="T7"/>
                  </a:cxn>
                  <a:cxn ang="T14">
                    <a:pos x="T8" y="T9"/>
                  </a:cxn>
                </a:cxnLst>
                <a:rect l="T15" t="T16" r="T17" b="T18"/>
                <a:pathLst>
                  <a:path w="1140" h="250">
                    <a:moveTo>
                      <a:pt x="160" y="0"/>
                    </a:moveTo>
                    <a:lnTo>
                      <a:pt x="970" y="0"/>
                    </a:lnTo>
                    <a:lnTo>
                      <a:pt x="1140" y="250"/>
                    </a:lnTo>
                    <a:lnTo>
                      <a:pt x="0" y="248"/>
                    </a:lnTo>
                    <a:lnTo>
                      <a:pt x="160" y="0"/>
                    </a:lnTo>
                    <a:close/>
                  </a:path>
                </a:pathLst>
              </a:custGeom>
              <a:solidFill>
                <a:srgbClr val="FFFF99"/>
              </a:solidFill>
              <a:ln w="9525">
                <a:solidFill>
                  <a:srgbClr val="000000"/>
                </a:solidFill>
                <a:miter lim="800000"/>
                <a:headEnd/>
                <a:tailEnd/>
              </a:ln>
            </p:spPr>
            <p:txBody>
              <a:bodyPr/>
              <a:lstStyle/>
              <a:p>
                <a:endParaRPr lang="zh-CN" altLang="en-US"/>
              </a:p>
            </p:txBody>
          </p:sp>
          <p:sp>
            <p:nvSpPr>
              <p:cNvPr id="73766" name="Text Box 46">
                <a:extLst>
                  <a:ext uri="{FF2B5EF4-FFF2-40B4-BE49-F238E27FC236}">
                    <a16:creationId xmlns:a16="http://schemas.microsoft.com/office/drawing/2014/main" id="{B83FDC5A-E6AC-4888-AA22-5704FF6A910B}"/>
                  </a:ext>
                </a:extLst>
              </p:cNvPr>
              <p:cNvSpPr txBox="1">
                <a:spLocks noChangeArrowheads="1"/>
              </p:cNvSpPr>
              <p:nvPr/>
            </p:nvSpPr>
            <p:spPr bwMode="auto">
              <a:xfrm>
                <a:off x="0" y="250"/>
                <a:ext cx="1140" cy="770"/>
              </a:xfrm>
              <a:prstGeom prst="rect">
                <a:avLst/>
              </a:prstGeom>
              <a:solidFill>
                <a:srgbClr val="FFFF99"/>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zh-CN" altLang="en-US" sz="1400">
                  <a:latin typeface="Times New Roman" panose="02020603050405020304" pitchFamily="18" charset="0"/>
                </a:endParaRPr>
              </a:p>
            </p:txBody>
          </p:sp>
          <p:sp>
            <p:nvSpPr>
              <p:cNvPr id="73767" name="Text Box 47">
                <a:extLst>
                  <a:ext uri="{FF2B5EF4-FFF2-40B4-BE49-F238E27FC236}">
                    <a16:creationId xmlns:a16="http://schemas.microsoft.com/office/drawing/2014/main" id="{0535C072-5A6C-4986-926D-52DE128497B3}"/>
                  </a:ext>
                </a:extLst>
              </p:cNvPr>
              <p:cNvSpPr txBox="1">
                <a:spLocks noChangeArrowheads="1"/>
              </p:cNvSpPr>
              <p:nvPr/>
            </p:nvSpPr>
            <p:spPr bwMode="auto">
              <a:xfrm>
                <a:off x="180" y="40"/>
                <a:ext cx="800" cy="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地址译码</a:t>
                </a:r>
              </a:p>
            </p:txBody>
          </p:sp>
          <p:sp>
            <p:nvSpPr>
              <p:cNvPr id="73768" name="Text Box 48">
                <a:extLst>
                  <a:ext uri="{FF2B5EF4-FFF2-40B4-BE49-F238E27FC236}">
                    <a16:creationId xmlns:a16="http://schemas.microsoft.com/office/drawing/2014/main" id="{9ACFE9ED-25A4-41DD-A0F3-48AF352FD3BC}"/>
                  </a:ext>
                </a:extLst>
              </p:cNvPr>
              <p:cNvSpPr txBox="1">
                <a:spLocks noChangeArrowheads="1"/>
              </p:cNvSpPr>
              <p:nvPr/>
            </p:nvSpPr>
            <p:spPr bwMode="auto">
              <a:xfrm>
                <a:off x="200" y="520"/>
                <a:ext cx="810" cy="24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a:latin typeface="Times New Roman" panose="02020603050405020304" pitchFamily="18" charset="0"/>
                  </a:rPr>
                  <a:t>控制存储器</a:t>
                </a:r>
              </a:p>
            </p:txBody>
          </p:sp>
        </p:grpSp>
        <p:sp>
          <p:nvSpPr>
            <p:cNvPr id="73740" name="Text Box 49">
              <a:extLst>
                <a:ext uri="{FF2B5EF4-FFF2-40B4-BE49-F238E27FC236}">
                  <a16:creationId xmlns:a16="http://schemas.microsoft.com/office/drawing/2014/main" id="{4F9676AD-9216-4669-8A9A-2EED2AA0F833}"/>
                </a:ext>
              </a:extLst>
            </p:cNvPr>
            <p:cNvSpPr txBox="1">
              <a:spLocks noChangeArrowheads="1"/>
            </p:cNvSpPr>
            <p:nvPr/>
          </p:nvSpPr>
          <p:spPr bwMode="auto">
            <a:xfrm>
              <a:off x="2448" y="1484"/>
              <a:ext cx="55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rPr>
                <a:t>P</a:t>
              </a:r>
              <a:r>
                <a:rPr lang="zh-CN" altLang="en-US" sz="1400">
                  <a:latin typeface="Times New Roman" panose="02020603050405020304" pitchFamily="18" charset="0"/>
                </a:rPr>
                <a:t>字段</a:t>
              </a:r>
            </a:p>
          </p:txBody>
        </p:sp>
        <p:sp>
          <p:nvSpPr>
            <p:cNvPr id="73741" name="AutoShape 50">
              <a:extLst>
                <a:ext uri="{FF2B5EF4-FFF2-40B4-BE49-F238E27FC236}">
                  <a16:creationId xmlns:a16="http://schemas.microsoft.com/office/drawing/2014/main" id="{7806D498-7225-49BF-A260-93082CD21616}"/>
                </a:ext>
              </a:extLst>
            </p:cNvPr>
            <p:cNvSpPr>
              <a:spLocks noChangeArrowheads="1"/>
            </p:cNvSpPr>
            <p:nvPr/>
          </p:nvSpPr>
          <p:spPr bwMode="auto">
            <a:xfrm>
              <a:off x="1987" y="768"/>
              <a:ext cx="389" cy="106"/>
            </a:xfrm>
            <a:prstGeom prst="leftArrow">
              <a:avLst>
                <a:gd name="adj1" fmla="val 50000"/>
                <a:gd name="adj2" fmla="val 91745"/>
              </a:avLst>
            </a:prstGeom>
            <a:solidFill>
              <a:srgbClr val="99FF33"/>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73742" name="Line 51">
              <a:extLst>
                <a:ext uri="{FF2B5EF4-FFF2-40B4-BE49-F238E27FC236}">
                  <a16:creationId xmlns:a16="http://schemas.microsoft.com/office/drawing/2014/main" id="{82871CEF-0B3D-4B51-BFBE-27D059833FD0}"/>
                </a:ext>
              </a:extLst>
            </p:cNvPr>
            <p:cNvSpPr>
              <a:spLocks noChangeShapeType="1"/>
            </p:cNvSpPr>
            <p:nvPr/>
          </p:nvSpPr>
          <p:spPr bwMode="auto">
            <a:xfrm>
              <a:off x="3046" y="1440"/>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3743" name="Group 17">
              <a:extLst>
                <a:ext uri="{FF2B5EF4-FFF2-40B4-BE49-F238E27FC236}">
                  <a16:creationId xmlns:a16="http://schemas.microsoft.com/office/drawing/2014/main" id="{9B0E530F-954B-4205-8ED3-4790D6BCDEE1}"/>
                </a:ext>
              </a:extLst>
            </p:cNvPr>
            <p:cNvGrpSpPr>
              <a:grpSpLocks/>
            </p:cNvGrpSpPr>
            <p:nvPr/>
          </p:nvGrpSpPr>
          <p:grpSpPr bwMode="auto">
            <a:xfrm>
              <a:off x="2714" y="1136"/>
              <a:ext cx="1181" cy="288"/>
              <a:chOff x="0" y="0"/>
              <a:chExt cx="1640" cy="520"/>
            </a:xfrm>
          </p:grpSpPr>
          <p:sp>
            <p:nvSpPr>
              <p:cNvPr id="73759" name="Line 53">
                <a:extLst>
                  <a:ext uri="{FF2B5EF4-FFF2-40B4-BE49-F238E27FC236}">
                    <a16:creationId xmlns:a16="http://schemas.microsoft.com/office/drawing/2014/main" id="{DA6DC82B-D994-43A5-8A24-3C1B4BC167A7}"/>
                  </a:ext>
                </a:extLst>
              </p:cNvPr>
              <p:cNvSpPr>
                <a:spLocks noChangeShapeType="1"/>
              </p:cNvSpPr>
              <p:nvPr/>
            </p:nvSpPr>
            <p:spPr bwMode="auto">
              <a:xfrm flipV="1">
                <a:off x="650" y="10"/>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3760" name="Line 54">
                <a:extLst>
                  <a:ext uri="{FF2B5EF4-FFF2-40B4-BE49-F238E27FC236}">
                    <a16:creationId xmlns:a16="http://schemas.microsoft.com/office/drawing/2014/main" id="{E607AE1D-226A-43D0-A6B7-2CAC72A32221}"/>
                  </a:ext>
                </a:extLst>
              </p:cNvPr>
              <p:cNvSpPr>
                <a:spLocks noChangeShapeType="1"/>
              </p:cNvSpPr>
              <p:nvPr/>
            </p:nvSpPr>
            <p:spPr bwMode="auto">
              <a:xfrm flipV="1">
                <a:off x="800" y="10"/>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3761" name="Line 55">
                <a:extLst>
                  <a:ext uri="{FF2B5EF4-FFF2-40B4-BE49-F238E27FC236}">
                    <a16:creationId xmlns:a16="http://schemas.microsoft.com/office/drawing/2014/main" id="{E9F5B804-19CC-47E1-AF03-D5B0353848B8}"/>
                  </a:ext>
                </a:extLst>
              </p:cNvPr>
              <p:cNvSpPr>
                <a:spLocks noChangeShapeType="1"/>
              </p:cNvSpPr>
              <p:nvPr/>
            </p:nvSpPr>
            <p:spPr bwMode="auto">
              <a:xfrm flipV="1">
                <a:off x="950" y="10"/>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3762" name="Line 56">
                <a:extLst>
                  <a:ext uri="{FF2B5EF4-FFF2-40B4-BE49-F238E27FC236}">
                    <a16:creationId xmlns:a16="http://schemas.microsoft.com/office/drawing/2014/main" id="{B0B85743-E169-46F0-8474-9A72AE28FA4A}"/>
                  </a:ext>
                </a:extLst>
              </p:cNvPr>
              <p:cNvSpPr>
                <a:spLocks noChangeShapeType="1"/>
              </p:cNvSpPr>
              <p:nvPr/>
            </p:nvSpPr>
            <p:spPr bwMode="auto">
              <a:xfrm flipV="1">
                <a:off x="1100" y="10"/>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3763" name="Line 57">
                <a:extLst>
                  <a:ext uri="{FF2B5EF4-FFF2-40B4-BE49-F238E27FC236}">
                    <a16:creationId xmlns:a16="http://schemas.microsoft.com/office/drawing/2014/main" id="{B2E8F855-AD96-43C2-AF97-6E7FC2319F26}"/>
                  </a:ext>
                </a:extLst>
              </p:cNvPr>
              <p:cNvSpPr>
                <a:spLocks noChangeShapeType="1"/>
              </p:cNvSpPr>
              <p:nvPr/>
            </p:nvSpPr>
            <p:spPr bwMode="auto">
              <a:xfrm flipV="1">
                <a:off x="1640" y="10"/>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3764" name="Line 58">
                <a:extLst>
                  <a:ext uri="{FF2B5EF4-FFF2-40B4-BE49-F238E27FC236}">
                    <a16:creationId xmlns:a16="http://schemas.microsoft.com/office/drawing/2014/main" id="{921DEE73-B643-4E77-95DC-34DC3EEDC301}"/>
                  </a:ext>
                </a:extLst>
              </p:cNvPr>
              <p:cNvSpPr>
                <a:spLocks noChangeShapeType="1"/>
              </p:cNvSpPr>
              <p:nvPr/>
            </p:nvSpPr>
            <p:spPr bwMode="auto">
              <a:xfrm flipV="1">
                <a:off x="0" y="0"/>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sp>
          <p:nvSpPr>
            <p:cNvPr id="73744" name="Text Box 59">
              <a:extLst>
                <a:ext uri="{FF2B5EF4-FFF2-40B4-BE49-F238E27FC236}">
                  <a16:creationId xmlns:a16="http://schemas.microsoft.com/office/drawing/2014/main" id="{33884B54-452F-4B94-B727-2DB9693A4951}"/>
                </a:ext>
              </a:extLst>
            </p:cNvPr>
            <p:cNvSpPr txBox="1">
              <a:spLocks noChangeArrowheads="1"/>
            </p:cNvSpPr>
            <p:nvPr/>
          </p:nvSpPr>
          <p:spPr bwMode="auto">
            <a:xfrm>
              <a:off x="3218" y="1484"/>
              <a:ext cx="7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控制字段</a:t>
              </a:r>
            </a:p>
          </p:txBody>
        </p:sp>
        <p:sp>
          <p:nvSpPr>
            <p:cNvPr id="73745" name="Text Box 60">
              <a:extLst>
                <a:ext uri="{FF2B5EF4-FFF2-40B4-BE49-F238E27FC236}">
                  <a16:creationId xmlns:a16="http://schemas.microsoft.com/office/drawing/2014/main" id="{2E2B2DBF-D5B8-466B-8BD0-FE7F7A84498E}"/>
                </a:ext>
              </a:extLst>
            </p:cNvPr>
            <p:cNvSpPr txBox="1">
              <a:spLocks noChangeArrowheads="1"/>
            </p:cNvSpPr>
            <p:nvPr/>
          </p:nvSpPr>
          <p:spPr bwMode="auto">
            <a:xfrm>
              <a:off x="3492" y="1263"/>
              <a:ext cx="41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rPr>
                <a:t>……</a:t>
              </a:r>
            </a:p>
          </p:txBody>
        </p:sp>
        <p:sp>
          <p:nvSpPr>
            <p:cNvPr id="73746" name="Text Box 61">
              <a:extLst>
                <a:ext uri="{FF2B5EF4-FFF2-40B4-BE49-F238E27FC236}">
                  <a16:creationId xmlns:a16="http://schemas.microsoft.com/office/drawing/2014/main" id="{27920AE9-BE32-4F80-9AE1-38543975F190}"/>
                </a:ext>
              </a:extLst>
            </p:cNvPr>
            <p:cNvSpPr txBox="1">
              <a:spLocks noChangeArrowheads="1"/>
            </p:cNvSpPr>
            <p:nvPr/>
          </p:nvSpPr>
          <p:spPr bwMode="auto">
            <a:xfrm>
              <a:off x="3046" y="1012"/>
              <a:ext cx="70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微命令信号</a:t>
              </a:r>
            </a:p>
          </p:txBody>
        </p:sp>
        <p:sp>
          <p:nvSpPr>
            <p:cNvPr id="73747" name="Text Box 62">
              <a:extLst>
                <a:ext uri="{FF2B5EF4-FFF2-40B4-BE49-F238E27FC236}">
                  <a16:creationId xmlns:a16="http://schemas.microsoft.com/office/drawing/2014/main" id="{1598BD5D-131A-4851-BA71-49F0D6B074B8}"/>
                </a:ext>
              </a:extLst>
            </p:cNvPr>
            <p:cNvSpPr txBox="1">
              <a:spLocks noChangeArrowheads="1"/>
            </p:cNvSpPr>
            <p:nvPr/>
          </p:nvSpPr>
          <p:spPr bwMode="auto">
            <a:xfrm>
              <a:off x="590" y="0"/>
              <a:ext cx="7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指令寄存器</a:t>
              </a:r>
            </a:p>
          </p:txBody>
        </p:sp>
        <p:sp>
          <p:nvSpPr>
            <p:cNvPr id="73748" name="Text Box 63">
              <a:extLst>
                <a:ext uri="{FF2B5EF4-FFF2-40B4-BE49-F238E27FC236}">
                  <a16:creationId xmlns:a16="http://schemas.microsoft.com/office/drawing/2014/main" id="{29613D1F-093E-41FF-A34B-588A3EDFF1A4}"/>
                </a:ext>
              </a:extLst>
            </p:cNvPr>
            <p:cNvSpPr txBox="1">
              <a:spLocks noChangeArrowheads="1"/>
            </p:cNvSpPr>
            <p:nvPr/>
          </p:nvSpPr>
          <p:spPr bwMode="auto">
            <a:xfrm>
              <a:off x="1058" y="140"/>
              <a:ext cx="13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1400">
                  <a:latin typeface="Times New Roman" panose="02020603050405020304" pitchFamily="18" charset="0"/>
                </a:rPr>
                <a:t>IR</a:t>
              </a:r>
            </a:p>
          </p:txBody>
        </p:sp>
        <p:sp>
          <p:nvSpPr>
            <p:cNvPr id="73749" name="Line 64">
              <a:extLst>
                <a:ext uri="{FF2B5EF4-FFF2-40B4-BE49-F238E27FC236}">
                  <a16:creationId xmlns:a16="http://schemas.microsoft.com/office/drawing/2014/main" id="{D2D89C71-948A-4C2A-821E-0F5847138A35}"/>
                </a:ext>
              </a:extLst>
            </p:cNvPr>
            <p:cNvSpPr>
              <a:spLocks noChangeShapeType="1"/>
            </p:cNvSpPr>
            <p:nvPr/>
          </p:nvSpPr>
          <p:spPr bwMode="auto">
            <a:xfrm>
              <a:off x="2664" y="229"/>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3750" name="Line 65">
              <a:extLst>
                <a:ext uri="{FF2B5EF4-FFF2-40B4-BE49-F238E27FC236}">
                  <a16:creationId xmlns:a16="http://schemas.microsoft.com/office/drawing/2014/main" id="{6E769A4D-0ABF-4FA8-A2B2-84DB5450FD03}"/>
                </a:ext>
              </a:extLst>
            </p:cNvPr>
            <p:cNvSpPr>
              <a:spLocks noChangeShapeType="1"/>
            </p:cNvSpPr>
            <p:nvPr/>
          </p:nvSpPr>
          <p:spPr bwMode="auto">
            <a:xfrm>
              <a:off x="2765" y="229"/>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3751" name="Line 66">
              <a:extLst>
                <a:ext uri="{FF2B5EF4-FFF2-40B4-BE49-F238E27FC236}">
                  <a16:creationId xmlns:a16="http://schemas.microsoft.com/office/drawing/2014/main" id="{EA8F7101-35D0-4581-ADB2-18D7F9F49B4A}"/>
                </a:ext>
              </a:extLst>
            </p:cNvPr>
            <p:cNvSpPr>
              <a:spLocks noChangeShapeType="1"/>
            </p:cNvSpPr>
            <p:nvPr/>
          </p:nvSpPr>
          <p:spPr bwMode="auto">
            <a:xfrm>
              <a:off x="2995" y="222"/>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3752" name="Text Box 67">
              <a:extLst>
                <a:ext uri="{FF2B5EF4-FFF2-40B4-BE49-F238E27FC236}">
                  <a16:creationId xmlns:a16="http://schemas.microsoft.com/office/drawing/2014/main" id="{9E337AF9-7DB7-4CA5-9763-8B754C6F2A88}"/>
                </a:ext>
              </a:extLst>
            </p:cNvPr>
            <p:cNvSpPr txBox="1">
              <a:spLocks noChangeArrowheads="1"/>
            </p:cNvSpPr>
            <p:nvPr/>
          </p:nvSpPr>
          <p:spPr bwMode="auto">
            <a:xfrm>
              <a:off x="2844" y="281"/>
              <a:ext cx="15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a:t>
              </a:r>
            </a:p>
          </p:txBody>
        </p:sp>
        <p:sp>
          <p:nvSpPr>
            <p:cNvPr id="73753" name="Text Box 68">
              <a:extLst>
                <a:ext uri="{FF2B5EF4-FFF2-40B4-BE49-F238E27FC236}">
                  <a16:creationId xmlns:a16="http://schemas.microsoft.com/office/drawing/2014/main" id="{918C618C-E264-4AB9-8F6E-D6D2591323A7}"/>
                </a:ext>
              </a:extLst>
            </p:cNvPr>
            <p:cNvSpPr txBox="1">
              <a:spLocks noChangeArrowheads="1"/>
            </p:cNvSpPr>
            <p:nvPr/>
          </p:nvSpPr>
          <p:spPr bwMode="auto">
            <a:xfrm>
              <a:off x="2578" y="74"/>
              <a:ext cx="52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a:latin typeface="Times New Roman" panose="02020603050405020304" pitchFamily="18" charset="0"/>
                </a:rPr>
                <a:t>状态条件</a:t>
              </a:r>
            </a:p>
          </p:txBody>
        </p:sp>
        <p:sp>
          <p:nvSpPr>
            <p:cNvPr id="73754" name="Text Box 69">
              <a:extLst>
                <a:ext uri="{FF2B5EF4-FFF2-40B4-BE49-F238E27FC236}">
                  <a16:creationId xmlns:a16="http://schemas.microsoft.com/office/drawing/2014/main" id="{8C39E21F-91E2-45C6-B7E9-6CB76B597B91}"/>
                </a:ext>
              </a:extLst>
            </p:cNvPr>
            <p:cNvSpPr txBox="1">
              <a:spLocks noChangeArrowheads="1"/>
            </p:cNvSpPr>
            <p:nvPr/>
          </p:nvSpPr>
          <p:spPr bwMode="auto">
            <a:xfrm>
              <a:off x="1858" y="1403"/>
              <a:ext cx="417"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1400">
                  <a:latin typeface="Times New Roman" panose="02020603050405020304" pitchFamily="18" charset="0"/>
                </a:rPr>
                <a:t>微指令</a:t>
              </a:r>
            </a:p>
            <a:p>
              <a:pPr algn="r"/>
              <a:r>
                <a:rPr lang="zh-CN" altLang="en-US" sz="1400">
                  <a:latin typeface="Times New Roman" panose="02020603050405020304" pitchFamily="18" charset="0"/>
                </a:rPr>
                <a:t>寄存器</a:t>
              </a:r>
            </a:p>
          </p:txBody>
        </p:sp>
        <p:sp>
          <p:nvSpPr>
            <p:cNvPr id="73755" name="Text Box 70">
              <a:extLst>
                <a:ext uri="{FF2B5EF4-FFF2-40B4-BE49-F238E27FC236}">
                  <a16:creationId xmlns:a16="http://schemas.microsoft.com/office/drawing/2014/main" id="{4A54255C-9792-4CCC-A971-8DB94D52B83A}"/>
                </a:ext>
              </a:extLst>
            </p:cNvPr>
            <p:cNvSpPr txBox="1">
              <a:spLocks noChangeArrowheads="1"/>
            </p:cNvSpPr>
            <p:nvPr/>
          </p:nvSpPr>
          <p:spPr bwMode="auto">
            <a:xfrm>
              <a:off x="1022" y="2171"/>
              <a:ext cx="231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3316C6"/>
                  </a:solidFill>
                  <a:latin typeface="宋体" panose="02010600030101010101" pitchFamily="2" charset="-122"/>
                </a:rPr>
                <a:t>转移条件</a:t>
              </a:r>
              <a:r>
                <a:rPr lang="en-US" altLang="zh-CN" b="1">
                  <a:solidFill>
                    <a:srgbClr val="3316C6"/>
                  </a:solidFill>
                  <a:latin typeface="宋体" panose="02010600030101010101" pitchFamily="2" charset="-122"/>
                </a:rPr>
                <a:t>4</a:t>
              </a:r>
              <a:r>
                <a:rPr lang="zh-CN" altLang="en-US" b="1">
                  <a:solidFill>
                    <a:srgbClr val="3316C6"/>
                  </a:solidFill>
                  <a:latin typeface="宋体" panose="02010600030101010101" pitchFamily="2" charset="-122"/>
                </a:rPr>
                <a:t>个</a:t>
              </a:r>
              <a:r>
                <a:rPr lang="en-US" altLang="zh-CN" b="1">
                  <a:solidFill>
                    <a:srgbClr val="3316C6"/>
                  </a:solidFill>
                  <a:latin typeface="宋体" panose="02010600030101010101" pitchFamily="2" charset="-122"/>
                </a:rPr>
                <a:t>:4</a:t>
              </a:r>
              <a:r>
                <a:rPr lang="zh-CN" altLang="en-US" b="1">
                  <a:solidFill>
                    <a:srgbClr val="3316C6"/>
                  </a:solidFill>
                  <a:latin typeface="宋体" panose="02010600030101010101" pitchFamily="2" charset="-122"/>
                </a:rPr>
                <a:t>位</a:t>
              </a:r>
            </a:p>
            <a:p>
              <a:pPr algn="ctr"/>
              <a:r>
                <a:rPr lang="zh-CN" altLang="en-US" b="1">
                  <a:solidFill>
                    <a:srgbClr val="3316C6"/>
                  </a:solidFill>
                  <a:latin typeface="宋体" panose="02010600030101010101" pitchFamily="2" charset="-122"/>
                </a:rPr>
                <a:t>控存容量</a:t>
              </a:r>
              <a:r>
                <a:rPr lang="en-US" altLang="zh-CN" b="1">
                  <a:solidFill>
                    <a:srgbClr val="3316C6"/>
                  </a:solidFill>
                  <a:latin typeface="宋体" panose="02010600030101010101" pitchFamily="2" charset="-122"/>
                </a:rPr>
                <a:t>512</a:t>
              </a:r>
              <a:r>
                <a:rPr lang="zh-CN" altLang="en-US" b="1">
                  <a:solidFill>
                    <a:srgbClr val="3316C6"/>
                  </a:solidFill>
                  <a:latin typeface="宋体" panose="02010600030101010101" pitchFamily="2" charset="-122"/>
                </a:rPr>
                <a:t>单元</a:t>
              </a:r>
              <a:r>
                <a:rPr lang="en-US" altLang="zh-CN" b="1">
                  <a:solidFill>
                    <a:srgbClr val="3316C6"/>
                  </a:solidFill>
                  <a:latin typeface="宋体" panose="02010600030101010101" pitchFamily="2" charset="-122"/>
                </a:rPr>
                <a:t>:</a:t>
              </a:r>
              <a:r>
                <a:rPr lang="zh-CN" altLang="en-US" b="1">
                  <a:solidFill>
                    <a:srgbClr val="3316C6"/>
                  </a:solidFill>
                  <a:latin typeface="宋体" panose="02010600030101010101" pitchFamily="2" charset="-122"/>
                </a:rPr>
                <a:t>下地址段</a:t>
              </a:r>
              <a:r>
                <a:rPr lang="en-US" altLang="zh-CN" b="1">
                  <a:solidFill>
                    <a:srgbClr val="3316C6"/>
                  </a:solidFill>
                  <a:latin typeface="宋体" panose="02010600030101010101" pitchFamily="2" charset="-122"/>
                </a:rPr>
                <a:t>9</a:t>
              </a:r>
              <a:r>
                <a:rPr lang="zh-CN" altLang="en-US" b="1">
                  <a:solidFill>
                    <a:srgbClr val="3316C6"/>
                  </a:solidFill>
                  <a:latin typeface="宋体" panose="02010600030101010101" pitchFamily="2" charset="-122"/>
                </a:rPr>
                <a:t>位</a:t>
              </a:r>
            </a:p>
            <a:p>
              <a:pPr algn="ctr"/>
              <a:r>
                <a:rPr lang="zh-CN" altLang="en-US" b="1">
                  <a:solidFill>
                    <a:srgbClr val="3316C6"/>
                  </a:solidFill>
                  <a:latin typeface="宋体" panose="02010600030101010101" pitchFamily="2" charset="-122"/>
                </a:rPr>
                <a:t>故微命令字段</a:t>
              </a:r>
              <a:r>
                <a:rPr lang="en-US" altLang="zh-CN" b="1">
                  <a:solidFill>
                    <a:srgbClr val="3316C6"/>
                  </a:solidFill>
                  <a:latin typeface="宋体" panose="02010600030101010101" pitchFamily="2" charset="-122"/>
                </a:rPr>
                <a:t>:48-4-9=35</a:t>
              </a:r>
              <a:r>
                <a:rPr lang="zh-CN" altLang="en-US" b="1">
                  <a:solidFill>
                    <a:srgbClr val="3316C6"/>
                  </a:solidFill>
                  <a:latin typeface="宋体" panose="02010600030101010101" pitchFamily="2" charset="-122"/>
                </a:rPr>
                <a:t>位</a:t>
              </a:r>
            </a:p>
          </p:txBody>
        </p:sp>
        <p:sp>
          <p:nvSpPr>
            <p:cNvPr id="73756" name="AutoShape 71">
              <a:extLst>
                <a:ext uri="{FF2B5EF4-FFF2-40B4-BE49-F238E27FC236}">
                  <a16:creationId xmlns:a16="http://schemas.microsoft.com/office/drawing/2014/main" id="{A20A01D5-2014-46F8-827D-C27E2747DF2E}"/>
                </a:ext>
              </a:extLst>
            </p:cNvPr>
            <p:cNvSpPr>
              <a:spLocks noChangeArrowheads="1"/>
            </p:cNvSpPr>
            <p:nvPr/>
          </p:nvSpPr>
          <p:spPr bwMode="auto">
            <a:xfrm flipV="1">
              <a:off x="1937" y="103"/>
              <a:ext cx="641" cy="3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8677 h 21600"/>
                <a:gd name="T20" fmla="*/ 2018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797" y="0"/>
                  </a:moveTo>
                  <a:lnTo>
                    <a:pt x="15993" y="3920"/>
                  </a:lnTo>
                  <a:lnTo>
                    <a:pt x="17425" y="3920"/>
                  </a:lnTo>
                  <a:lnTo>
                    <a:pt x="17425" y="18662"/>
                  </a:lnTo>
                  <a:lnTo>
                    <a:pt x="0" y="18662"/>
                  </a:lnTo>
                  <a:lnTo>
                    <a:pt x="0" y="21600"/>
                  </a:lnTo>
                  <a:lnTo>
                    <a:pt x="20168" y="21600"/>
                  </a:lnTo>
                  <a:lnTo>
                    <a:pt x="20168" y="3920"/>
                  </a:lnTo>
                  <a:lnTo>
                    <a:pt x="21600" y="3920"/>
                  </a:lnTo>
                  <a:close/>
                </a:path>
              </a:pathLst>
            </a:custGeom>
            <a:solidFill>
              <a:srgbClr val="99FF33"/>
            </a:solidFill>
            <a:ln w="9525">
              <a:solidFill>
                <a:srgbClr val="000000"/>
              </a:solidFill>
              <a:miter lim="800000"/>
              <a:headEnd/>
              <a:tailEnd/>
            </a:ln>
          </p:spPr>
          <p:txBody>
            <a:bodyPr rot="10800000"/>
            <a:lstStyle/>
            <a:p>
              <a:endParaRPr lang="zh-CN" altLang="en-US"/>
            </a:p>
          </p:txBody>
        </p:sp>
        <p:sp>
          <p:nvSpPr>
            <p:cNvPr id="73757" name="Freeform 72">
              <a:extLst>
                <a:ext uri="{FF2B5EF4-FFF2-40B4-BE49-F238E27FC236}">
                  <a16:creationId xmlns:a16="http://schemas.microsoft.com/office/drawing/2014/main" id="{08E277B0-D143-45E9-96D1-2B8E26E2AB6D}"/>
                </a:ext>
              </a:extLst>
            </p:cNvPr>
            <p:cNvSpPr>
              <a:spLocks/>
            </p:cNvSpPr>
            <p:nvPr/>
          </p:nvSpPr>
          <p:spPr bwMode="auto">
            <a:xfrm>
              <a:off x="338" y="436"/>
              <a:ext cx="1188" cy="280"/>
            </a:xfrm>
            <a:custGeom>
              <a:avLst/>
              <a:gdLst>
                <a:gd name="T0" fmla="*/ 422 w 1650"/>
                <a:gd name="T1" fmla="*/ 112 h 380"/>
                <a:gd name="T2" fmla="*/ 422 w 1650"/>
                <a:gd name="T3" fmla="*/ 24 h 380"/>
                <a:gd name="T4" fmla="*/ 43 w 1650"/>
                <a:gd name="T5" fmla="*/ 24 h 380"/>
                <a:gd name="T6" fmla="*/ 43 w 1650"/>
                <a:gd name="T7" fmla="*/ 85 h 380"/>
                <a:gd name="T8" fmla="*/ 62 w 1650"/>
                <a:gd name="T9" fmla="*/ 85 h 380"/>
                <a:gd name="T10" fmla="*/ 32 w 1650"/>
                <a:gd name="T11" fmla="*/ 106 h 380"/>
                <a:gd name="T12" fmla="*/ 0 w 1650"/>
                <a:gd name="T13" fmla="*/ 85 h 380"/>
                <a:gd name="T14" fmla="*/ 22 w 1650"/>
                <a:gd name="T15" fmla="*/ 85 h 380"/>
                <a:gd name="T16" fmla="*/ 22 w 1650"/>
                <a:gd name="T17" fmla="*/ 0 h 380"/>
                <a:gd name="T18" fmla="*/ 444 w 1650"/>
                <a:gd name="T19" fmla="*/ 0 h 380"/>
                <a:gd name="T20" fmla="*/ 444 w 1650"/>
                <a:gd name="T21" fmla="*/ 112 h 380"/>
                <a:gd name="T22" fmla="*/ 422 w 1650"/>
                <a:gd name="T23" fmla="*/ 112 h 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50"/>
                <a:gd name="T37" fmla="*/ 0 h 380"/>
                <a:gd name="T38" fmla="*/ 1650 w 1650"/>
                <a:gd name="T39" fmla="*/ 380 h 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50" h="380">
                  <a:moveTo>
                    <a:pt x="1570" y="380"/>
                  </a:moveTo>
                  <a:lnTo>
                    <a:pt x="1570" y="80"/>
                  </a:lnTo>
                  <a:lnTo>
                    <a:pt x="160" y="80"/>
                  </a:lnTo>
                  <a:lnTo>
                    <a:pt x="160" y="290"/>
                  </a:lnTo>
                  <a:lnTo>
                    <a:pt x="230" y="290"/>
                  </a:lnTo>
                  <a:lnTo>
                    <a:pt x="120" y="360"/>
                  </a:lnTo>
                  <a:lnTo>
                    <a:pt x="0" y="290"/>
                  </a:lnTo>
                  <a:lnTo>
                    <a:pt x="80" y="290"/>
                  </a:lnTo>
                  <a:lnTo>
                    <a:pt x="80" y="0"/>
                  </a:lnTo>
                  <a:lnTo>
                    <a:pt x="1650" y="0"/>
                  </a:lnTo>
                  <a:lnTo>
                    <a:pt x="1650" y="380"/>
                  </a:lnTo>
                  <a:lnTo>
                    <a:pt x="1570" y="380"/>
                  </a:lnTo>
                  <a:close/>
                </a:path>
              </a:pathLst>
            </a:custGeom>
            <a:solidFill>
              <a:srgbClr val="99FF33"/>
            </a:solidFill>
            <a:ln w="9525">
              <a:solidFill>
                <a:srgbClr val="000000"/>
              </a:solidFill>
              <a:miter lim="800000"/>
              <a:headEnd/>
              <a:tailEnd/>
            </a:ln>
          </p:spPr>
          <p:txBody>
            <a:bodyPr/>
            <a:lstStyle/>
            <a:p>
              <a:endParaRPr lang="zh-CN" altLang="en-US"/>
            </a:p>
          </p:txBody>
        </p:sp>
        <p:sp>
          <p:nvSpPr>
            <p:cNvPr id="73758" name="Freeform 73">
              <a:extLst>
                <a:ext uri="{FF2B5EF4-FFF2-40B4-BE49-F238E27FC236}">
                  <a16:creationId xmlns:a16="http://schemas.microsoft.com/office/drawing/2014/main" id="{FB068380-C0BF-4947-945D-2ADC592E8DC9}"/>
                </a:ext>
              </a:extLst>
            </p:cNvPr>
            <p:cNvSpPr>
              <a:spLocks/>
            </p:cNvSpPr>
            <p:nvPr/>
          </p:nvSpPr>
          <p:spPr bwMode="auto">
            <a:xfrm>
              <a:off x="382" y="938"/>
              <a:ext cx="3254" cy="1085"/>
            </a:xfrm>
            <a:custGeom>
              <a:avLst/>
              <a:gdLst>
                <a:gd name="T0" fmla="*/ 24 w 4520"/>
                <a:gd name="T1" fmla="*/ 211 h 1470"/>
                <a:gd name="T2" fmla="*/ 24 w 4520"/>
                <a:gd name="T3" fmla="*/ 410 h 1470"/>
                <a:gd name="T4" fmla="*/ 395 w 4520"/>
                <a:gd name="T5" fmla="*/ 410 h 1470"/>
                <a:gd name="T6" fmla="*/ 395 w 4520"/>
                <a:gd name="T7" fmla="*/ 36 h 1470"/>
                <a:gd name="T8" fmla="*/ 374 w 4520"/>
                <a:gd name="T9" fmla="*/ 36 h 1470"/>
                <a:gd name="T10" fmla="*/ 406 w 4520"/>
                <a:gd name="T11" fmla="*/ 0 h 1470"/>
                <a:gd name="T12" fmla="*/ 441 w 4520"/>
                <a:gd name="T13" fmla="*/ 38 h 1470"/>
                <a:gd name="T14" fmla="*/ 416 w 4520"/>
                <a:gd name="T15" fmla="*/ 38 h 1470"/>
                <a:gd name="T16" fmla="*/ 416 w 4520"/>
                <a:gd name="T17" fmla="*/ 410 h 1470"/>
                <a:gd name="T18" fmla="*/ 862 w 4520"/>
                <a:gd name="T19" fmla="*/ 410 h 1470"/>
                <a:gd name="T20" fmla="*/ 862 w 4520"/>
                <a:gd name="T21" fmla="*/ 326 h 1470"/>
                <a:gd name="T22" fmla="*/ 841 w 4520"/>
                <a:gd name="T23" fmla="*/ 326 h 1470"/>
                <a:gd name="T24" fmla="*/ 873 w 4520"/>
                <a:gd name="T25" fmla="*/ 291 h 1470"/>
                <a:gd name="T26" fmla="*/ 906 w 4520"/>
                <a:gd name="T27" fmla="*/ 326 h 1470"/>
                <a:gd name="T28" fmla="*/ 883 w 4520"/>
                <a:gd name="T29" fmla="*/ 326 h 1470"/>
                <a:gd name="T30" fmla="*/ 883 w 4520"/>
                <a:gd name="T31" fmla="*/ 410 h 1470"/>
                <a:gd name="T32" fmla="*/ 1171 w 4520"/>
                <a:gd name="T33" fmla="*/ 410 h 1470"/>
                <a:gd name="T34" fmla="*/ 1171 w 4520"/>
                <a:gd name="T35" fmla="*/ 332 h 1470"/>
                <a:gd name="T36" fmla="*/ 1150 w 4520"/>
                <a:gd name="T37" fmla="*/ 332 h 1470"/>
                <a:gd name="T38" fmla="*/ 1182 w 4520"/>
                <a:gd name="T39" fmla="*/ 297 h 1470"/>
                <a:gd name="T40" fmla="*/ 1214 w 4520"/>
                <a:gd name="T41" fmla="*/ 332 h 1470"/>
                <a:gd name="T42" fmla="*/ 1190 w 4520"/>
                <a:gd name="T43" fmla="*/ 332 h 1470"/>
                <a:gd name="T44" fmla="*/ 1190 w 4520"/>
                <a:gd name="T45" fmla="*/ 436 h 1470"/>
                <a:gd name="T46" fmla="*/ 0 w 4520"/>
                <a:gd name="T47" fmla="*/ 436 h 1470"/>
                <a:gd name="T48" fmla="*/ 0 w 4520"/>
                <a:gd name="T49" fmla="*/ 211 h 1470"/>
                <a:gd name="T50" fmla="*/ 24 w 4520"/>
                <a:gd name="T51" fmla="*/ 211 h 14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20"/>
                <a:gd name="T79" fmla="*/ 0 h 1470"/>
                <a:gd name="T80" fmla="*/ 4520 w 4520"/>
                <a:gd name="T81" fmla="*/ 1470 h 14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20" h="1470">
                  <a:moveTo>
                    <a:pt x="90" y="710"/>
                  </a:moveTo>
                  <a:lnTo>
                    <a:pt x="90" y="1380"/>
                  </a:lnTo>
                  <a:lnTo>
                    <a:pt x="1470" y="1380"/>
                  </a:lnTo>
                  <a:lnTo>
                    <a:pt x="1470" y="120"/>
                  </a:lnTo>
                  <a:lnTo>
                    <a:pt x="1390" y="120"/>
                  </a:lnTo>
                  <a:lnTo>
                    <a:pt x="1510" y="0"/>
                  </a:lnTo>
                  <a:lnTo>
                    <a:pt x="1640" y="130"/>
                  </a:lnTo>
                  <a:lnTo>
                    <a:pt x="1550" y="130"/>
                  </a:lnTo>
                  <a:lnTo>
                    <a:pt x="1550" y="1380"/>
                  </a:lnTo>
                  <a:lnTo>
                    <a:pt x="3210" y="1380"/>
                  </a:lnTo>
                  <a:lnTo>
                    <a:pt x="3210" y="1100"/>
                  </a:lnTo>
                  <a:lnTo>
                    <a:pt x="3130" y="1100"/>
                  </a:lnTo>
                  <a:lnTo>
                    <a:pt x="3250" y="980"/>
                  </a:lnTo>
                  <a:lnTo>
                    <a:pt x="3370" y="1100"/>
                  </a:lnTo>
                  <a:lnTo>
                    <a:pt x="3290" y="1100"/>
                  </a:lnTo>
                  <a:lnTo>
                    <a:pt x="3290" y="1380"/>
                  </a:lnTo>
                  <a:lnTo>
                    <a:pt x="4360" y="1380"/>
                  </a:lnTo>
                  <a:lnTo>
                    <a:pt x="4356" y="1120"/>
                  </a:lnTo>
                  <a:lnTo>
                    <a:pt x="4280" y="1120"/>
                  </a:lnTo>
                  <a:lnTo>
                    <a:pt x="4400" y="1000"/>
                  </a:lnTo>
                  <a:lnTo>
                    <a:pt x="4520" y="1120"/>
                  </a:lnTo>
                  <a:lnTo>
                    <a:pt x="4430" y="1120"/>
                  </a:lnTo>
                  <a:lnTo>
                    <a:pt x="4430" y="1470"/>
                  </a:lnTo>
                  <a:lnTo>
                    <a:pt x="0" y="1470"/>
                  </a:lnTo>
                  <a:lnTo>
                    <a:pt x="0" y="710"/>
                  </a:lnTo>
                  <a:lnTo>
                    <a:pt x="90" y="710"/>
                  </a:lnTo>
                  <a:close/>
                </a:path>
              </a:pathLst>
            </a:custGeom>
            <a:solidFill>
              <a:srgbClr val="99FF33"/>
            </a:solidFill>
            <a:ln w="9525">
              <a:solidFill>
                <a:srgbClr val="000000"/>
              </a:solidFill>
              <a:miter lim="800000"/>
              <a:headEnd/>
              <a:tailEnd/>
            </a:ln>
          </p:spPr>
          <p:txBody>
            <a:bodyPr/>
            <a:lstStyle/>
            <a:p>
              <a:endParaRPr lang="zh-CN" altLang="en-US"/>
            </a:p>
          </p:txBody>
        </p:sp>
      </p:grpSp>
      <p:sp>
        <p:nvSpPr>
          <p:cNvPr id="73733" name="Oval 39">
            <a:extLst>
              <a:ext uri="{FF2B5EF4-FFF2-40B4-BE49-F238E27FC236}">
                <a16:creationId xmlns:a16="http://schemas.microsoft.com/office/drawing/2014/main" id="{8575F9E8-2D54-495C-9DB6-0A84BB823DEF}"/>
              </a:ext>
            </a:extLst>
          </p:cNvPr>
          <p:cNvSpPr>
            <a:spLocks noChangeArrowheads="1"/>
          </p:cNvSpPr>
          <p:nvPr/>
        </p:nvSpPr>
        <p:spPr bwMode="auto">
          <a:xfrm>
            <a:off x="6019800" y="2819400"/>
            <a:ext cx="1447800" cy="8382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734" name="Oval 40">
            <a:extLst>
              <a:ext uri="{FF2B5EF4-FFF2-40B4-BE49-F238E27FC236}">
                <a16:creationId xmlns:a16="http://schemas.microsoft.com/office/drawing/2014/main" id="{CB842C78-E25A-4372-899A-D846A4909151}"/>
              </a:ext>
            </a:extLst>
          </p:cNvPr>
          <p:cNvSpPr>
            <a:spLocks noChangeArrowheads="1"/>
          </p:cNvSpPr>
          <p:nvPr/>
        </p:nvSpPr>
        <p:spPr bwMode="auto">
          <a:xfrm>
            <a:off x="5029200" y="1143000"/>
            <a:ext cx="1219200" cy="8382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DC2057CB-75FD-4D26-9262-A1AA4784F9CB}"/>
              </a:ext>
            </a:extLst>
          </p:cNvPr>
          <p:cNvSpPr>
            <a:spLocks noChangeArrowheads="1"/>
          </p:cNvSpPr>
          <p:nvPr/>
        </p:nvSpPr>
        <p:spPr bwMode="auto">
          <a:xfrm>
            <a:off x="609600" y="1196975"/>
            <a:ext cx="7924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rPr>
              <a:t>　   我们举“十进制加法”指令为例，具体看一看微程序控制的过程。                </a:t>
            </a:r>
          </a:p>
        </p:txBody>
      </p:sp>
      <p:sp>
        <p:nvSpPr>
          <p:cNvPr id="223235" name="Rectangle 3">
            <a:extLst>
              <a:ext uri="{FF2B5EF4-FFF2-40B4-BE49-F238E27FC236}">
                <a16:creationId xmlns:a16="http://schemas.microsoft.com/office/drawing/2014/main" id="{0D1DEDBA-8172-4714-A176-FCCC746FE68C}"/>
              </a:ext>
            </a:extLst>
          </p:cNvPr>
          <p:cNvSpPr>
            <a:spLocks noChangeArrowheads="1"/>
          </p:cNvSpPr>
          <p:nvPr/>
        </p:nvSpPr>
        <p:spPr bwMode="auto">
          <a:xfrm>
            <a:off x="304800" y="2895600"/>
            <a:ext cx="8534400" cy="2647950"/>
          </a:xfrm>
          <a:prstGeom prst="rect">
            <a:avLst/>
          </a:prstGeom>
          <a:noFill/>
          <a:ln w="9525">
            <a:noFill/>
            <a:miter lim="800000"/>
            <a:headEnd/>
            <a:tailEnd/>
          </a:ln>
        </p:spPr>
        <p:txBody>
          <a:bodyPr>
            <a:spAutoFit/>
          </a:bodyPr>
          <a:lstStyle/>
          <a:p>
            <a:pPr>
              <a:spcBef>
                <a:spcPct val="50000"/>
              </a:spcBef>
              <a:defRPr/>
            </a:pPr>
            <a:r>
              <a:rPr lang="zh-CN" altLang="en-US" sz="2400" b="1">
                <a:solidFill>
                  <a:schemeClr val="tx2"/>
                </a:solidFill>
                <a:effectLst>
                  <a:outerShdw blurRad="38100" dist="38100" dir="2700000" algn="tl">
                    <a:srgbClr val="C0C0C0"/>
                  </a:outerShdw>
                </a:effectLst>
                <a:latin typeface="Times New Roman" pitchFamily="18" charset="0"/>
              </a:rPr>
              <a:t>十进制加法指令</a:t>
            </a:r>
          </a:p>
          <a:p>
            <a:pPr>
              <a:spcBef>
                <a:spcPct val="50000"/>
              </a:spcBef>
              <a:defRPr/>
            </a:pPr>
            <a:r>
              <a:rPr lang="zh-CN" altLang="en-US" sz="2400" b="1">
                <a:latin typeface="Times New Roman" pitchFamily="18" charset="0"/>
              </a:rPr>
              <a:t>功能：实现两个</a:t>
            </a:r>
            <a:r>
              <a:rPr lang="en-US" sz="2400" b="1">
                <a:latin typeface="Times New Roman" pitchFamily="18" charset="0"/>
              </a:rPr>
              <a:t>BCD</a:t>
            </a:r>
            <a:r>
              <a:rPr lang="zh-CN" altLang="en-US" sz="2400" b="1">
                <a:latin typeface="Times New Roman" pitchFamily="18" charset="0"/>
              </a:rPr>
              <a:t>码十进制加法运算。</a:t>
            </a:r>
          </a:p>
          <a:p>
            <a:pPr>
              <a:spcBef>
                <a:spcPct val="50000"/>
              </a:spcBef>
              <a:defRPr/>
            </a:pPr>
            <a:r>
              <a:rPr lang="zh-CN" altLang="en-US" sz="2400" b="1">
                <a:latin typeface="Times New Roman" pitchFamily="18" charset="0"/>
              </a:rPr>
              <a:t>算法：      两个一位</a:t>
            </a:r>
            <a:r>
              <a:rPr lang="en-US" sz="2400" b="1">
                <a:latin typeface="Times New Roman" pitchFamily="18" charset="0"/>
              </a:rPr>
              <a:t>BCD</a:t>
            </a:r>
            <a:r>
              <a:rPr lang="zh-CN" altLang="en-US" sz="2400" b="1">
                <a:latin typeface="Times New Roman" pitchFamily="18" charset="0"/>
              </a:rPr>
              <a:t>码之和。</a:t>
            </a:r>
          </a:p>
          <a:p>
            <a:pPr>
              <a:spcBef>
                <a:spcPct val="50000"/>
              </a:spcBef>
              <a:defRPr/>
            </a:pPr>
            <a:r>
              <a:rPr lang="zh-CN" altLang="en-US" sz="2400" b="1">
                <a:latin typeface="Times New Roman" pitchFamily="18" charset="0"/>
              </a:rPr>
              <a:t>  大于9时，和数必须加6修正，并产生十进制进位。</a:t>
            </a:r>
          </a:p>
          <a:p>
            <a:pPr>
              <a:spcBef>
                <a:spcPct val="50000"/>
              </a:spcBef>
              <a:defRPr/>
            </a:pPr>
            <a:r>
              <a:rPr lang="zh-CN" altLang="en-US" sz="2400" b="1">
                <a:latin typeface="Times New Roman" pitchFamily="18" charset="0"/>
              </a:rPr>
              <a:t> 不大于9时，和数不必修正，且无十进制数的进位。</a:t>
            </a:r>
          </a:p>
        </p:txBody>
      </p:sp>
      <p:sp>
        <p:nvSpPr>
          <p:cNvPr id="74756" name="Rectangle 4">
            <a:extLst>
              <a:ext uri="{FF2B5EF4-FFF2-40B4-BE49-F238E27FC236}">
                <a16:creationId xmlns:a16="http://schemas.microsoft.com/office/drawing/2014/main" id="{EA82C36C-544F-4A17-A807-B800B72F5DA6}"/>
              </a:ext>
            </a:extLst>
          </p:cNvPr>
          <p:cNvSpPr>
            <a:spLocks noChangeArrowheads="1"/>
          </p:cNvSpPr>
          <p:nvPr/>
        </p:nvSpPr>
        <p:spPr bwMode="auto">
          <a:xfrm>
            <a:off x="684213" y="692150"/>
            <a:ext cx="467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800" b="1">
                <a:solidFill>
                  <a:schemeClr val="tx2"/>
                </a:solidFill>
                <a:latin typeface="宋体" panose="02010600030101010101" pitchFamily="2" charset="-122"/>
              </a:rPr>
              <a:t>4</a:t>
            </a:r>
            <a:r>
              <a:rPr lang="en-US" altLang="zh-CN" sz="2800" b="1">
                <a:solidFill>
                  <a:schemeClr val="tx2"/>
                </a:solidFill>
                <a:latin typeface="宋体" panose="02010600030101010101" pitchFamily="2" charset="-122"/>
              </a:rPr>
              <a:t>.  </a:t>
            </a:r>
            <a:r>
              <a:rPr lang="zh-CN" altLang="en-US" sz="2800" b="1">
                <a:solidFill>
                  <a:schemeClr val="tx2"/>
                </a:solidFill>
                <a:latin typeface="宋体" panose="02010600030101010101" pitchFamily="2" charset="-122"/>
              </a:rPr>
              <a:t>指令的微程序举例</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
            <a:extLst>
              <a:ext uri="{FF2B5EF4-FFF2-40B4-BE49-F238E27FC236}">
                <a16:creationId xmlns:a16="http://schemas.microsoft.com/office/drawing/2014/main" id="{B6111591-B29C-45C1-ABD1-F05E12CFDCD5}"/>
              </a:ext>
            </a:extLst>
          </p:cNvPr>
          <p:cNvGrpSpPr>
            <a:grpSpLocks/>
          </p:cNvGrpSpPr>
          <p:nvPr/>
        </p:nvGrpSpPr>
        <p:grpSpPr bwMode="auto">
          <a:xfrm>
            <a:off x="155575" y="1371600"/>
            <a:ext cx="5094288" cy="531813"/>
            <a:chOff x="0" y="0"/>
            <a:chExt cx="1441" cy="981"/>
          </a:xfrm>
        </p:grpSpPr>
        <p:grpSp>
          <p:nvGrpSpPr>
            <p:cNvPr id="75850" name="Group 3">
              <a:extLst>
                <a:ext uri="{FF2B5EF4-FFF2-40B4-BE49-F238E27FC236}">
                  <a16:creationId xmlns:a16="http://schemas.microsoft.com/office/drawing/2014/main" id="{60089FC4-36AA-48EC-B53C-76F7E2345AD1}"/>
                </a:ext>
              </a:extLst>
            </p:cNvPr>
            <p:cNvGrpSpPr>
              <a:grpSpLocks/>
            </p:cNvGrpSpPr>
            <p:nvPr/>
          </p:nvGrpSpPr>
          <p:grpSpPr bwMode="auto">
            <a:xfrm>
              <a:off x="3" y="3"/>
              <a:ext cx="1438" cy="978"/>
              <a:chOff x="0" y="0"/>
              <a:chExt cx="1438" cy="978"/>
            </a:xfrm>
          </p:grpSpPr>
          <p:grpSp>
            <p:nvGrpSpPr>
              <p:cNvPr id="75852" name="Group 4">
                <a:extLst>
                  <a:ext uri="{FF2B5EF4-FFF2-40B4-BE49-F238E27FC236}">
                    <a16:creationId xmlns:a16="http://schemas.microsoft.com/office/drawing/2014/main" id="{E9E4AA36-41C2-4353-B773-809C06DC229C}"/>
                  </a:ext>
                </a:extLst>
              </p:cNvPr>
              <p:cNvGrpSpPr>
                <a:grpSpLocks/>
              </p:cNvGrpSpPr>
              <p:nvPr/>
            </p:nvGrpSpPr>
            <p:grpSpPr bwMode="auto">
              <a:xfrm>
                <a:off x="0" y="0"/>
                <a:ext cx="1044" cy="978"/>
                <a:chOff x="0" y="0"/>
                <a:chExt cx="1044" cy="978"/>
              </a:xfrm>
            </p:grpSpPr>
            <p:sp>
              <p:nvSpPr>
                <p:cNvPr id="75859" name="Rectangle 5">
                  <a:extLst>
                    <a:ext uri="{FF2B5EF4-FFF2-40B4-BE49-F238E27FC236}">
                      <a16:creationId xmlns:a16="http://schemas.microsoft.com/office/drawing/2014/main" id="{D21158B5-4D65-4A6F-BD2D-D3E33AE2971B}"/>
                    </a:ext>
                  </a:extLst>
                </p:cNvPr>
                <p:cNvSpPr>
                  <a:spLocks noChangeArrowheads="1"/>
                </p:cNvSpPr>
                <p:nvPr/>
              </p:nvSpPr>
              <p:spPr bwMode="auto">
                <a:xfrm>
                  <a:off x="0" y="0"/>
                  <a:ext cx="1044"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000 000 000  000  11111</a:t>
                  </a:r>
                </a:p>
              </p:txBody>
            </p:sp>
            <p:sp>
              <p:nvSpPr>
                <p:cNvPr id="75860" name="Rectangle 6">
                  <a:extLst>
                    <a:ext uri="{FF2B5EF4-FFF2-40B4-BE49-F238E27FC236}">
                      <a16:creationId xmlns:a16="http://schemas.microsoft.com/office/drawing/2014/main" id="{86177DB0-21FC-4634-A1F1-59B2D7D31B41}"/>
                    </a:ext>
                  </a:extLst>
                </p:cNvPr>
                <p:cNvSpPr>
                  <a:spLocks noChangeArrowheads="1"/>
                </p:cNvSpPr>
                <p:nvPr/>
              </p:nvSpPr>
              <p:spPr bwMode="auto">
                <a:xfrm>
                  <a:off x="0" y="0"/>
                  <a:ext cx="63" cy="6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75853" name="Group 7">
                <a:extLst>
                  <a:ext uri="{FF2B5EF4-FFF2-40B4-BE49-F238E27FC236}">
                    <a16:creationId xmlns:a16="http://schemas.microsoft.com/office/drawing/2014/main" id="{5F53C768-2F76-443D-85E9-7032E06A165B}"/>
                  </a:ext>
                </a:extLst>
              </p:cNvPr>
              <p:cNvGrpSpPr>
                <a:grpSpLocks/>
              </p:cNvGrpSpPr>
              <p:nvPr/>
            </p:nvGrpSpPr>
            <p:grpSpPr bwMode="auto">
              <a:xfrm>
                <a:off x="1044" y="0"/>
                <a:ext cx="156" cy="978"/>
                <a:chOff x="0" y="0"/>
                <a:chExt cx="156" cy="978"/>
              </a:xfrm>
            </p:grpSpPr>
            <p:sp>
              <p:nvSpPr>
                <p:cNvPr id="75857" name="Rectangle 8">
                  <a:extLst>
                    <a:ext uri="{FF2B5EF4-FFF2-40B4-BE49-F238E27FC236}">
                      <a16:creationId xmlns:a16="http://schemas.microsoft.com/office/drawing/2014/main" id="{B4425E7B-EE65-40C9-A5BB-03FA04413717}"/>
                    </a:ext>
                  </a:extLst>
                </p:cNvPr>
                <p:cNvSpPr>
                  <a:spLocks noChangeArrowheads="1"/>
                </p:cNvSpPr>
                <p:nvPr/>
              </p:nvSpPr>
              <p:spPr bwMode="auto">
                <a:xfrm>
                  <a:off x="0" y="0"/>
                  <a:ext cx="156"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10</a:t>
                  </a:r>
                </a:p>
              </p:txBody>
            </p:sp>
            <p:sp>
              <p:nvSpPr>
                <p:cNvPr id="75858" name="Rectangle 9">
                  <a:extLst>
                    <a:ext uri="{FF2B5EF4-FFF2-40B4-BE49-F238E27FC236}">
                      <a16:creationId xmlns:a16="http://schemas.microsoft.com/office/drawing/2014/main" id="{23BD5FE6-0CB6-43E5-B714-4E1BDA486B28}"/>
                    </a:ext>
                  </a:extLst>
                </p:cNvPr>
                <p:cNvSpPr>
                  <a:spLocks noChangeArrowheads="1"/>
                </p:cNvSpPr>
                <p:nvPr/>
              </p:nvSpPr>
              <p:spPr bwMode="auto">
                <a:xfrm>
                  <a:off x="0" y="0"/>
                  <a:ext cx="63" cy="6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75854" name="Group 10">
                <a:extLst>
                  <a:ext uri="{FF2B5EF4-FFF2-40B4-BE49-F238E27FC236}">
                    <a16:creationId xmlns:a16="http://schemas.microsoft.com/office/drawing/2014/main" id="{8A42C888-2E04-4542-8568-F453A6096265}"/>
                  </a:ext>
                </a:extLst>
              </p:cNvPr>
              <p:cNvGrpSpPr>
                <a:grpSpLocks/>
              </p:cNvGrpSpPr>
              <p:nvPr/>
            </p:nvGrpSpPr>
            <p:grpSpPr bwMode="auto">
              <a:xfrm>
                <a:off x="1200" y="0"/>
                <a:ext cx="238" cy="978"/>
                <a:chOff x="0" y="0"/>
                <a:chExt cx="238" cy="978"/>
              </a:xfrm>
            </p:grpSpPr>
            <p:sp>
              <p:nvSpPr>
                <p:cNvPr id="75855" name="Rectangle 11">
                  <a:extLst>
                    <a:ext uri="{FF2B5EF4-FFF2-40B4-BE49-F238E27FC236}">
                      <a16:creationId xmlns:a16="http://schemas.microsoft.com/office/drawing/2014/main" id="{5412E319-A82F-4CFB-B937-8202907E0DE0}"/>
                    </a:ext>
                  </a:extLst>
                </p:cNvPr>
                <p:cNvSpPr>
                  <a:spLocks noChangeArrowheads="1"/>
                </p:cNvSpPr>
                <p:nvPr/>
              </p:nvSpPr>
              <p:spPr bwMode="auto">
                <a:xfrm>
                  <a:off x="0" y="0"/>
                  <a:ext cx="23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0000</a:t>
                  </a:r>
                </a:p>
              </p:txBody>
            </p:sp>
            <p:sp>
              <p:nvSpPr>
                <p:cNvPr id="75856" name="Rectangle 12">
                  <a:extLst>
                    <a:ext uri="{FF2B5EF4-FFF2-40B4-BE49-F238E27FC236}">
                      <a16:creationId xmlns:a16="http://schemas.microsoft.com/office/drawing/2014/main" id="{4650A70E-9659-4921-B525-7199F4D9F3F1}"/>
                    </a:ext>
                  </a:extLst>
                </p:cNvPr>
                <p:cNvSpPr>
                  <a:spLocks noChangeArrowheads="1"/>
                </p:cNvSpPr>
                <p:nvPr/>
              </p:nvSpPr>
              <p:spPr bwMode="auto">
                <a:xfrm>
                  <a:off x="0" y="0"/>
                  <a:ext cx="63" cy="6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sp>
          <p:nvSpPr>
            <p:cNvPr id="75851" name="Rectangle 13">
              <a:extLst>
                <a:ext uri="{FF2B5EF4-FFF2-40B4-BE49-F238E27FC236}">
                  <a16:creationId xmlns:a16="http://schemas.microsoft.com/office/drawing/2014/main" id="{69030F03-E80F-44FB-9A37-483D38D90183}"/>
                </a:ext>
              </a:extLst>
            </p:cNvPr>
            <p:cNvSpPr>
              <a:spLocks noChangeArrowheads="1"/>
            </p:cNvSpPr>
            <p:nvPr/>
          </p:nvSpPr>
          <p:spPr bwMode="auto">
            <a:xfrm>
              <a:off x="0" y="0"/>
              <a:ext cx="63" cy="69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sp>
        <p:nvSpPr>
          <p:cNvPr id="75779" name="Rectangle 14">
            <a:extLst>
              <a:ext uri="{FF2B5EF4-FFF2-40B4-BE49-F238E27FC236}">
                <a16:creationId xmlns:a16="http://schemas.microsoft.com/office/drawing/2014/main" id="{36134014-F854-47EC-9173-2E1613DCBFBE}"/>
              </a:ext>
            </a:extLst>
          </p:cNvPr>
          <p:cNvSpPr>
            <a:spLocks noChangeArrowheads="1"/>
          </p:cNvSpPr>
          <p:nvPr/>
        </p:nvSpPr>
        <p:spPr bwMode="auto">
          <a:xfrm>
            <a:off x="231775" y="1905000"/>
            <a:ext cx="5026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第二条微指令的二进制编码是</a:t>
            </a:r>
          </a:p>
        </p:txBody>
      </p:sp>
      <p:grpSp>
        <p:nvGrpSpPr>
          <p:cNvPr id="75780" name="Group 15">
            <a:extLst>
              <a:ext uri="{FF2B5EF4-FFF2-40B4-BE49-F238E27FC236}">
                <a16:creationId xmlns:a16="http://schemas.microsoft.com/office/drawing/2014/main" id="{9DAD69BF-CC82-4B7A-A5D4-E77B387D943A}"/>
              </a:ext>
            </a:extLst>
          </p:cNvPr>
          <p:cNvGrpSpPr>
            <a:grpSpLocks/>
          </p:cNvGrpSpPr>
          <p:nvPr/>
        </p:nvGrpSpPr>
        <p:grpSpPr bwMode="auto">
          <a:xfrm>
            <a:off x="155575" y="2590800"/>
            <a:ext cx="5170488" cy="590550"/>
            <a:chOff x="0" y="0"/>
            <a:chExt cx="1442" cy="981"/>
          </a:xfrm>
        </p:grpSpPr>
        <p:grpSp>
          <p:nvGrpSpPr>
            <p:cNvPr id="75839" name="Group 16">
              <a:extLst>
                <a:ext uri="{FF2B5EF4-FFF2-40B4-BE49-F238E27FC236}">
                  <a16:creationId xmlns:a16="http://schemas.microsoft.com/office/drawing/2014/main" id="{DC8E6BBE-AAB8-4239-B5FA-C4B0D227C5C8}"/>
                </a:ext>
              </a:extLst>
            </p:cNvPr>
            <p:cNvGrpSpPr>
              <a:grpSpLocks/>
            </p:cNvGrpSpPr>
            <p:nvPr/>
          </p:nvGrpSpPr>
          <p:grpSpPr bwMode="auto">
            <a:xfrm>
              <a:off x="3" y="3"/>
              <a:ext cx="1439" cy="978"/>
              <a:chOff x="0" y="0"/>
              <a:chExt cx="1439" cy="978"/>
            </a:xfrm>
          </p:grpSpPr>
          <p:grpSp>
            <p:nvGrpSpPr>
              <p:cNvPr id="75841" name="Group 17">
                <a:extLst>
                  <a:ext uri="{FF2B5EF4-FFF2-40B4-BE49-F238E27FC236}">
                    <a16:creationId xmlns:a16="http://schemas.microsoft.com/office/drawing/2014/main" id="{5EE841F5-63AF-41F9-B1DB-BF709863A92A}"/>
                  </a:ext>
                </a:extLst>
              </p:cNvPr>
              <p:cNvGrpSpPr>
                <a:grpSpLocks/>
              </p:cNvGrpSpPr>
              <p:nvPr/>
            </p:nvGrpSpPr>
            <p:grpSpPr bwMode="auto">
              <a:xfrm>
                <a:off x="0" y="0"/>
                <a:ext cx="1039" cy="978"/>
                <a:chOff x="0" y="0"/>
                <a:chExt cx="1039" cy="978"/>
              </a:xfrm>
            </p:grpSpPr>
            <p:sp>
              <p:nvSpPr>
                <p:cNvPr id="75848" name="Rectangle 18">
                  <a:extLst>
                    <a:ext uri="{FF2B5EF4-FFF2-40B4-BE49-F238E27FC236}">
                      <a16:creationId xmlns:a16="http://schemas.microsoft.com/office/drawing/2014/main" id="{CE1B1A88-17C3-4FCA-8006-92DF4672B91D}"/>
                    </a:ext>
                  </a:extLst>
                </p:cNvPr>
                <p:cNvSpPr>
                  <a:spLocks noChangeArrowheads="1"/>
                </p:cNvSpPr>
                <p:nvPr/>
              </p:nvSpPr>
              <p:spPr bwMode="auto">
                <a:xfrm>
                  <a:off x="0" y="0"/>
                  <a:ext cx="1039"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010 100 100 100 00000</a:t>
                  </a:r>
                </a:p>
              </p:txBody>
            </p:sp>
            <p:sp>
              <p:nvSpPr>
                <p:cNvPr id="75849" name="Rectangle 19">
                  <a:extLst>
                    <a:ext uri="{FF2B5EF4-FFF2-40B4-BE49-F238E27FC236}">
                      <a16:creationId xmlns:a16="http://schemas.microsoft.com/office/drawing/2014/main" id="{5A7510D8-2934-43B8-9E5C-36B49001B823}"/>
                    </a:ext>
                  </a:extLst>
                </p:cNvPr>
                <p:cNvSpPr>
                  <a:spLocks noChangeArrowheads="1"/>
                </p:cNvSpPr>
                <p:nvPr/>
              </p:nvSpPr>
              <p:spPr bwMode="auto">
                <a:xfrm>
                  <a:off x="0" y="0"/>
                  <a:ext cx="62" cy="62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75842" name="Group 20">
                <a:extLst>
                  <a:ext uri="{FF2B5EF4-FFF2-40B4-BE49-F238E27FC236}">
                    <a16:creationId xmlns:a16="http://schemas.microsoft.com/office/drawing/2014/main" id="{EDBEAC1B-9AD3-4B2F-96D7-0991DDEC2713}"/>
                  </a:ext>
                </a:extLst>
              </p:cNvPr>
              <p:cNvGrpSpPr>
                <a:grpSpLocks/>
              </p:cNvGrpSpPr>
              <p:nvPr/>
            </p:nvGrpSpPr>
            <p:grpSpPr bwMode="auto">
              <a:xfrm>
                <a:off x="1039" y="0"/>
                <a:ext cx="168" cy="978"/>
                <a:chOff x="0" y="0"/>
                <a:chExt cx="168" cy="978"/>
              </a:xfrm>
            </p:grpSpPr>
            <p:sp>
              <p:nvSpPr>
                <p:cNvPr id="75846" name="Rectangle 21">
                  <a:extLst>
                    <a:ext uri="{FF2B5EF4-FFF2-40B4-BE49-F238E27FC236}">
                      <a16:creationId xmlns:a16="http://schemas.microsoft.com/office/drawing/2014/main" id="{16CB8865-9461-47DA-9195-D8004C49833F}"/>
                    </a:ext>
                  </a:extLst>
                </p:cNvPr>
                <p:cNvSpPr>
                  <a:spLocks noChangeArrowheads="1"/>
                </p:cNvSpPr>
                <p:nvPr/>
              </p:nvSpPr>
              <p:spPr bwMode="auto">
                <a:xfrm>
                  <a:off x="0" y="0"/>
                  <a:ext cx="16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00</a:t>
                  </a:r>
                </a:p>
              </p:txBody>
            </p:sp>
            <p:sp>
              <p:nvSpPr>
                <p:cNvPr id="75847" name="Rectangle 22">
                  <a:extLst>
                    <a:ext uri="{FF2B5EF4-FFF2-40B4-BE49-F238E27FC236}">
                      <a16:creationId xmlns:a16="http://schemas.microsoft.com/office/drawing/2014/main" id="{ADB53368-FC17-42AD-B2D1-4F62EC7FCCFA}"/>
                    </a:ext>
                  </a:extLst>
                </p:cNvPr>
                <p:cNvSpPr>
                  <a:spLocks noChangeArrowheads="1"/>
                </p:cNvSpPr>
                <p:nvPr/>
              </p:nvSpPr>
              <p:spPr bwMode="auto">
                <a:xfrm>
                  <a:off x="0" y="0"/>
                  <a:ext cx="62" cy="62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75843" name="Group 23">
                <a:extLst>
                  <a:ext uri="{FF2B5EF4-FFF2-40B4-BE49-F238E27FC236}">
                    <a16:creationId xmlns:a16="http://schemas.microsoft.com/office/drawing/2014/main" id="{87379CA1-79D9-4C75-98FE-3397FC9638C7}"/>
                  </a:ext>
                </a:extLst>
              </p:cNvPr>
              <p:cNvGrpSpPr>
                <a:grpSpLocks/>
              </p:cNvGrpSpPr>
              <p:nvPr/>
            </p:nvGrpSpPr>
            <p:grpSpPr bwMode="auto">
              <a:xfrm>
                <a:off x="1207" y="0"/>
                <a:ext cx="232" cy="978"/>
                <a:chOff x="0" y="0"/>
                <a:chExt cx="232" cy="978"/>
              </a:xfrm>
            </p:grpSpPr>
            <p:sp>
              <p:nvSpPr>
                <p:cNvPr id="75844" name="Rectangle 24">
                  <a:extLst>
                    <a:ext uri="{FF2B5EF4-FFF2-40B4-BE49-F238E27FC236}">
                      <a16:creationId xmlns:a16="http://schemas.microsoft.com/office/drawing/2014/main" id="{3D33B0AF-12C2-4DC8-B29F-66E9B69CB8C4}"/>
                    </a:ext>
                  </a:extLst>
                </p:cNvPr>
                <p:cNvSpPr>
                  <a:spLocks noChangeArrowheads="1"/>
                </p:cNvSpPr>
                <p:nvPr/>
              </p:nvSpPr>
              <p:spPr bwMode="auto">
                <a:xfrm>
                  <a:off x="0" y="0"/>
                  <a:ext cx="232"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1001</a:t>
                  </a:r>
                </a:p>
              </p:txBody>
            </p:sp>
            <p:sp>
              <p:nvSpPr>
                <p:cNvPr id="75845" name="Rectangle 25">
                  <a:extLst>
                    <a:ext uri="{FF2B5EF4-FFF2-40B4-BE49-F238E27FC236}">
                      <a16:creationId xmlns:a16="http://schemas.microsoft.com/office/drawing/2014/main" id="{E45F8544-F373-471C-8B65-C16F235D9AE7}"/>
                    </a:ext>
                  </a:extLst>
                </p:cNvPr>
                <p:cNvSpPr>
                  <a:spLocks noChangeArrowheads="1"/>
                </p:cNvSpPr>
                <p:nvPr/>
              </p:nvSpPr>
              <p:spPr bwMode="auto">
                <a:xfrm>
                  <a:off x="0" y="0"/>
                  <a:ext cx="62" cy="62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sp>
          <p:nvSpPr>
            <p:cNvPr id="75840" name="Rectangle 26">
              <a:extLst>
                <a:ext uri="{FF2B5EF4-FFF2-40B4-BE49-F238E27FC236}">
                  <a16:creationId xmlns:a16="http://schemas.microsoft.com/office/drawing/2014/main" id="{5ED39779-F7EB-4A3A-A65E-0FFE0E7606C2}"/>
                </a:ext>
              </a:extLst>
            </p:cNvPr>
            <p:cNvSpPr>
              <a:spLocks noChangeArrowheads="1"/>
            </p:cNvSpPr>
            <p:nvPr/>
          </p:nvSpPr>
          <p:spPr bwMode="auto">
            <a:xfrm>
              <a:off x="0" y="0"/>
              <a:ext cx="62" cy="62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sp>
        <p:nvSpPr>
          <p:cNvPr id="75781" name="Rectangle 27">
            <a:extLst>
              <a:ext uri="{FF2B5EF4-FFF2-40B4-BE49-F238E27FC236}">
                <a16:creationId xmlns:a16="http://schemas.microsoft.com/office/drawing/2014/main" id="{719FC2AA-2A03-45DF-997B-51F811411D38}"/>
              </a:ext>
            </a:extLst>
          </p:cNvPr>
          <p:cNvSpPr>
            <a:spLocks noChangeArrowheads="1"/>
          </p:cNvSpPr>
          <p:nvPr/>
        </p:nvSpPr>
        <p:spPr bwMode="auto">
          <a:xfrm>
            <a:off x="384175" y="3429000"/>
            <a:ext cx="533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第三条微指令的二进制编码是</a:t>
            </a:r>
          </a:p>
        </p:txBody>
      </p:sp>
      <p:grpSp>
        <p:nvGrpSpPr>
          <p:cNvPr id="75782" name="Group 28">
            <a:extLst>
              <a:ext uri="{FF2B5EF4-FFF2-40B4-BE49-F238E27FC236}">
                <a16:creationId xmlns:a16="http://schemas.microsoft.com/office/drawing/2014/main" id="{DEABC41B-C393-44A1-93E0-6A4F4ACBC62E}"/>
              </a:ext>
            </a:extLst>
          </p:cNvPr>
          <p:cNvGrpSpPr>
            <a:grpSpLocks/>
          </p:cNvGrpSpPr>
          <p:nvPr/>
        </p:nvGrpSpPr>
        <p:grpSpPr bwMode="auto">
          <a:xfrm>
            <a:off x="231775" y="4114800"/>
            <a:ext cx="5170488" cy="608013"/>
            <a:chOff x="0" y="0"/>
            <a:chExt cx="1442" cy="981"/>
          </a:xfrm>
        </p:grpSpPr>
        <p:grpSp>
          <p:nvGrpSpPr>
            <p:cNvPr id="75828" name="Group 29">
              <a:extLst>
                <a:ext uri="{FF2B5EF4-FFF2-40B4-BE49-F238E27FC236}">
                  <a16:creationId xmlns:a16="http://schemas.microsoft.com/office/drawing/2014/main" id="{9169B1C0-1DB0-4749-8B6C-1D002DFA87BC}"/>
                </a:ext>
              </a:extLst>
            </p:cNvPr>
            <p:cNvGrpSpPr>
              <a:grpSpLocks/>
            </p:cNvGrpSpPr>
            <p:nvPr/>
          </p:nvGrpSpPr>
          <p:grpSpPr bwMode="auto">
            <a:xfrm>
              <a:off x="3" y="3"/>
              <a:ext cx="1439" cy="978"/>
              <a:chOff x="0" y="0"/>
              <a:chExt cx="1439" cy="978"/>
            </a:xfrm>
          </p:grpSpPr>
          <p:grpSp>
            <p:nvGrpSpPr>
              <p:cNvPr id="75830" name="Group 30">
                <a:extLst>
                  <a:ext uri="{FF2B5EF4-FFF2-40B4-BE49-F238E27FC236}">
                    <a16:creationId xmlns:a16="http://schemas.microsoft.com/office/drawing/2014/main" id="{66778AA5-4CCB-4586-8505-0E456A0826BC}"/>
                  </a:ext>
                </a:extLst>
              </p:cNvPr>
              <p:cNvGrpSpPr>
                <a:grpSpLocks/>
              </p:cNvGrpSpPr>
              <p:nvPr/>
            </p:nvGrpSpPr>
            <p:grpSpPr bwMode="auto">
              <a:xfrm>
                <a:off x="0" y="0"/>
                <a:ext cx="1039" cy="978"/>
                <a:chOff x="0" y="0"/>
                <a:chExt cx="1039" cy="978"/>
              </a:xfrm>
            </p:grpSpPr>
            <p:sp>
              <p:nvSpPr>
                <p:cNvPr id="75837" name="Rectangle 31">
                  <a:extLst>
                    <a:ext uri="{FF2B5EF4-FFF2-40B4-BE49-F238E27FC236}">
                      <a16:creationId xmlns:a16="http://schemas.microsoft.com/office/drawing/2014/main" id="{09D188A2-C630-47D8-9342-0FB8397BEBFC}"/>
                    </a:ext>
                  </a:extLst>
                </p:cNvPr>
                <p:cNvSpPr>
                  <a:spLocks noChangeArrowheads="1"/>
                </p:cNvSpPr>
                <p:nvPr/>
              </p:nvSpPr>
              <p:spPr bwMode="auto">
                <a:xfrm>
                  <a:off x="0" y="0"/>
                  <a:ext cx="1039"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010 001 001 100 00000</a:t>
                  </a:r>
                </a:p>
              </p:txBody>
            </p:sp>
            <p:sp>
              <p:nvSpPr>
                <p:cNvPr id="75838" name="Rectangle 32">
                  <a:extLst>
                    <a:ext uri="{FF2B5EF4-FFF2-40B4-BE49-F238E27FC236}">
                      <a16:creationId xmlns:a16="http://schemas.microsoft.com/office/drawing/2014/main" id="{368D3016-DA3B-4B27-864C-15959A3F5E76}"/>
                    </a:ext>
                  </a:extLst>
                </p:cNvPr>
                <p:cNvSpPr>
                  <a:spLocks noChangeArrowheads="1"/>
                </p:cNvSpPr>
                <p:nvPr/>
              </p:nvSpPr>
              <p:spPr bwMode="auto">
                <a:xfrm>
                  <a:off x="0" y="0"/>
                  <a:ext cx="62" cy="60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75831" name="Group 33">
                <a:extLst>
                  <a:ext uri="{FF2B5EF4-FFF2-40B4-BE49-F238E27FC236}">
                    <a16:creationId xmlns:a16="http://schemas.microsoft.com/office/drawing/2014/main" id="{716A048D-05E5-4E1C-A811-A258E7693AF6}"/>
                  </a:ext>
                </a:extLst>
              </p:cNvPr>
              <p:cNvGrpSpPr>
                <a:grpSpLocks/>
              </p:cNvGrpSpPr>
              <p:nvPr/>
            </p:nvGrpSpPr>
            <p:grpSpPr bwMode="auto">
              <a:xfrm>
                <a:off x="1039" y="0"/>
                <a:ext cx="168" cy="978"/>
                <a:chOff x="0" y="0"/>
                <a:chExt cx="168" cy="978"/>
              </a:xfrm>
            </p:grpSpPr>
            <p:sp>
              <p:nvSpPr>
                <p:cNvPr id="75835" name="Rectangle 34">
                  <a:extLst>
                    <a:ext uri="{FF2B5EF4-FFF2-40B4-BE49-F238E27FC236}">
                      <a16:creationId xmlns:a16="http://schemas.microsoft.com/office/drawing/2014/main" id="{B6BF5B9D-48AE-4BC9-8ADB-284A458839D7}"/>
                    </a:ext>
                  </a:extLst>
                </p:cNvPr>
                <p:cNvSpPr>
                  <a:spLocks noChangeArrowheads="1"/>
                </p:cNvSpPr>
                <p:nvPr/>
              </p:nvSpPr>
              <p:spPr bwMode="auto">
                <a:xfrm>
                  <a:off x="0" y="0"/>
                  <a:ext cx="16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01</a:t>
                  </a:r>
                </a:p>
              </p:txBody>
            </p:sp>
            <p:sp>
              <p:nvSpPr>
                <p:cNvPr id="75836" name="Rectangle 35">
                  <a:extLst>
                    <a:ext uri="{FF2B5EF4-FFF2-40B4-BE49-F238E27FC236}">
                      <a16:creationId xmlns:a16="http://schemas.microsoft.com/office/drawing/2014/main" id="{457A8FA5-77EE-430B-B5D6-5BB17E2ECC3A}"/>
                    </a:ext>
                  </a:extLst>
                </p:cNvPr>
                <p:cNvSpPr>
                  <a:spLocks noChangeArrowheads="1"/>
                </p:cNvSpPr>
                <p:nvPr/>
              </p:nvSpPr>
              <p:spPr bwMode="auto">
                <a:xfrm>
                  <a:off x="0" y="0"/>
                  <a:ext cx="62" cy="60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75832" name="Group 36">
                <a:extLst>
                  <a:ext uri="{FF2B5EF4-FFF2-40B4-BE49-F238E27FC236}">
                    <a16:creationId xmlns:a16="http://schemas.microsoft.com/office/drawing/2014/main" id="{4C29A3E9-8805-4F50-BD26-9065FAC2D62F}"/>
                  </a:ext>
                </a:extLst>
              </p:cNvPr>
              <p:cNvGrpSpPr>
                <a:grpSpLocks/>
              </p:cNvGrpSpPr>
              <p:nvPr/>
            </p:nvGrpSpPr>
            <p:grpSpPr bwMode="auto">
              <a:xfrm>
                <a:off x="1207" y="0"/>
                <a:ext cx="232" cy="978"/>
                <a:chOff x="0" y="0"/>
                <a:chExt cx="232" cy="978"/>
              </a:xfrm>
            </p:grpSpPr>
            <p:sp>
              <p:nvSpPr>
                <p:cNvPr id="75833" name="Rectangle 37">
                  <a:extLst>
                    <a:ext uri="{FF2B5EF4-FFF2-40B4-BE49-F238E27FC236}">
                      <a16:creationId xmlns:a16="http://schemas.microsoft.com/office/drawing/2014/main" id="{A3C522CC-95EA-4C19-9FAA-01ED80B90533}"/>
                    </a:ext>
                  </a:extLst>
                </p:cNvPr>
                <p:cNvSpPr>
                  <a:spLocks noChangeArrowheads="1"/>
                </p:cNvSpPr>
                <p:nvPr/>
              </p:nvSpPr>
              <p:spPr bwMode="auto">
                <a:xfrm>
                  <a:off x="0" y="0"/>
                  <a:ext cx="232"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0000</a:t>
                  </a:r>
                </a:p>
              </p:txBody>
            </p:sp>
            <p:sp>
              <p:nvSpPr>
                <p:cNvPr id="75834" name="Rectangle 38">
                  <a:extLst>
                    <a:ext uri="{FF2B5EF4-FFF2-40B4-BE49-F238E27FC236}">
                      <a16:creationId xmlns:a16="http://schemas.microsoft.com/office/drawing/2014/main" id="{6F14A66E-5A79-4911-ABDE-F3F9C7B54D2D}"/>
                    </a:ext>
                  </a:extLst>
                </p:cNvPr>
                <p:cNvSpPr>
                  <a:spLocks noChangeArrowheads="1"/>
                </p:cNvSpPr>
                <p:nvPr/>
              </p:nvSpPr>
              <p:spPr bwMode="auto">
                <a:xfrm>
                  <a:off x="0" y="0"/>
                  <a:ext cx="62" cy="60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sp>
          <p:nvSpPr>
            <p:cNvPr id="75829" name="Rectangle 39">
              <a:extLst>
                <a:ext uri="{FF2B5EF4-FFF2-40B4-BE49-F238E27FC236}">
                  <a16:creationId xmlns:a16="http://schemas.microsoft.com/office/drawing/2014/main" id="{AFF00C15-61E3-4607-835E-0FCF56608CAC}"/>
                </a:ext>
              </a:extLst>
            </p:cNvPr>
            <p:cNvSpPr>
              <a:spLocks noChangeArrowheads="1"/>
            </p:cNvSpPr>
            <p:nvPr/>
          </p:nvSpPr>
          <p:spPr bwMode="auto">
            <a:xfrm>
              <a:off x="0" y="0"/>
              <a:ext cx="62" cy="60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sp>
        <p:nvSpPr>
          <p:cNvPr id="75783" name="Rectangle 40">
            <a:extLst>
              <a:ext uri="{FF2B5EF4-FFF2-40B4-BE49-F238E27FC236}">
                <a16:creationId xmlns:a16="http://schemas.microsoft.com/office/drawing/2014/main" id="{9374A735-0903-45C5-B5A4-D9D87D83E076}"/>
              </a:ext>
            </a:extLst>
          </p:cNvPr>
          <p:cNvSpPr>
            <a:spLocks noChangeArrowheads="1"/>
          </p:cNvSpPr>
          <p:nvPr/>
        </p:nvSpPr>
        <p:spPr bwMode="auto">
          <a:xfrm>
            <a:off x="381000" y="4953000"/>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第四条微指令的二进制编码是</a:t>
            </a:r>
          </a:p>
        </p:txBody>
      </p:sp>
      <p:grpSp>
        <p:nvGrpSpPr>
          <p:cNvPr id="75784" name="Group 41">
            <a:extLst>
              <a:ext uri="{FF2B5EF4-FFF2-40B4-BE49-F238E27FC236}">
                <a16:creationId xmlns:a16="http://schemas.microsoft.com/office/drawing/2014/main" id="{AFE6DC50-002B-4495-BC92-E1EE602DD705}"/>
              </a:ext>
            </a:extLst>
          </p:cNvPr>
          <p:cNvGrpSpPr>
            <a:grpSpLocks/>
          </p:cNvGrpSpPr>
          <p:nvPr/>
        </p:nvGrpSpPr>
        <p:grpSpPr bwMode="auto">
          <a:xfrm>
            <a:off x="153988" y="5486400"/>
            <a:ext cx="5248275" cy="684213"/>
            <a:chOff x="0" y="0"/>
            <a:chExt cx="1442" cy="981"/>
          </a:xfrm>
        </p:grpSpPr>
        <p:grpSp>
          <p:nvGrpSpPr>
            <p:cNvPr id="75817" name="Group 42">
              <a:extLst>
                <a:ext uri="{FF2B5EF4-FFF2-40B4-BE49-F238E27FC236}">
                  <a16:creationId xmlns:a16="http://schemas.microsoft.com/office/drawing/2014/main" id="{422201C8-5247-4FC5-A1BD-669316980CFE}"/>
                </a:ext>
              </a:extLst>
            </p:cNvPr>
            <p:cNvGrpSpPr>
              <a:grpSpLocks/>
            </p:cNvGrpSpPr>
            <p:nvPr/>
          </p:nvGrpSpPr>
          <p:grpSpPr bwMode="auto">
            <a:xfrm>
              <a:off x="3" y="3"/>
              <a:ext cx="1439" cy="978"/>
              <a:chOff x="0" y="0"/>
              <a:chExt cx="1439" cy="978"/>
            </a:xfrm>
          </p:grpSpPr>
          <p:grpSp>
            <p:nvGrpSpPr>
              <p:cNvPr id="75819" name="Group 43">
                <a:extLst>
                  <a:ext uri="{FF2B5EF4-FFF2-40B4-BE49-F238E27FC236}">
                    <a16:creationId xmlns:a16="http://schemas.microsoft.com/office/drawing/2014/main" id="{7979F02C-5D11-44BA-9326-92584943A9AC}"/>
                  </a:ext>
                </a:extLst>
              </p:cNvPr>
              <p:cNvGrpSpPr>
                <a:grpSpLocks/>
              </p:cNvGrpSpPr>
              <p:nvPr/>
            </p:nvGrpSpPr>
            <p:grpSpPr bwMode="auto">
              <a:xfrm>
                <a:off x="0" y="0"/>
                <a:ext cx="1039" cy="978"/>
                <a:chOff x="0" y="0"/>
                <a:chExt cx="1039" cy="978"/>
              </a:xfrm>
            </p:grpSpPr>
            <p:sp>
              <p:nvSpPr>
                <p:cNvPr id="75826" name="Rectangle 44">
                  <a:extLst>
                    <a:ext uri="{FF2B5EF4-FFF2-40B4-BE49-F238E27FC236}">
                      <a16:creationId xmlns:a16="http://schemas.microsoft.com/office/drawing/2014/main" id="{35066799-8CAD-42E0-9B62-429C7F358883}"/>
                    </a:ext>
                  </a:extLst>
                </p:cNvPr>
                <p:cNvSpPr>
                  <a:spLocks noChangeArrowheads="1"/>
                </p:cNvSpPr>
                <p:nvPr/>
              </p:nvSpPr>
              <p:spPr bwMode="auto">
                <a:xfrm>
                  <a:off x="0" y="0"/>
                  <a:ext cx="1039"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010 001 001 001 00000</a:t>
                  </a:r>
                </a:p>
              </p:txBody>
            </p:sp>
            <p:sp>
              <p:nvSpPr>
                <p:cNvPr id="75827" name="Rectangle 45">
                  <a:extLst>
                    <a:ext uri="{FF2B5EF4-FFF2-40B4-BE49-F238E27FC236}">
                      <a16:creationId xmlns:a16="http://schemas.microsoft.com/office/drawing/2014/main" id="{D22ABE14-5027-4294-8C93-B3B852F69424}"/>
                    </a:ext>
                  </a:extLst>
                </p:cNvPr>
                <p:cNvSpPr>
                  <a:spLocks noChangeArrowheads="1"/>
                </p:cNvSpPr>
                <p:nvPr/>
              </p:nvSpPr>
              <p:spPr bwMode="auto">
                <a:xfrm>
                  <a:off x="0" y="0"/>
                  <a:ext cx="61" cy="5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75820" name="Group 46">
                <a:extLst>
                  <a:ext uri="{FF2B5EF4-FFF2-40B4-BE49-F238E27FC236}">
                    <a16:creationId xmlns:a16="http://schemas.microsoft.com/office/drawing/2014/main" id="{2766057D-C019-4522-9FFC-5EF34A21A7B9}"/>
                  </a:ext>
                </a:extLst>
              </p:cNvPr>
              <p:cNvGrpSpPr>
                <a:grpSpLocks/>
              </p:cNvGrpSpPr>
              <p:nvPr/>
            </p:nvGrpSpPr>
            <p:grpSpPr bwMode="auto">
              <a:xfrm>
                <a:off x="1039" y="0"/>
                <a:ext cx="168" cy="978"/>
                <a:chOff x="0" y="0"/>
                <a:chExt cx="168" cy="978"/>
              </a:xfrm>
            </p:grpSpPr>
            <p:sp>
              <p:nvSpPr>
                <p:cNvPr id="75824" name="Rectangle 47">
                  <a:extLst>
                    <a:ext uri="{FF2B5EF4-FFF2-40B4-BE49-F238E27FC236}">
                      <a16:creationId xmlns:a16="http://schemas.microsoft.com/office/drawing/2014/main" id="{F1F89586-7626-4861-94BB-8C0C453D7D1B}"/>
                    </a:ext>
                  </a:extLst>
                </p:cNvPr>
                <p:cNvSpPr>
                  <a:spLocks noChangeArrowheads="1"/>
                </p:cNvSpPr>
                <p:nvPr/>
              </p:nvSpPr>
              <p:spPr bwMode="auto">
                <a:xfrm>
                  <a:off x="0" y="0"/>
                  <a:ext cx="16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00</a:t>
                  </a:r>
                </a:p>
              </p:txBody>
            </p:sp>
            <p:sp>
              <p:nvSpPr>
                <p:cNvPr id="75825" name="Rectangle 48">
                  <a:extLst>
                    <a:ext uri="{FF2B5EF4-FFF2-40B4-BE49-F238E27FC236}">
                      <a16:creationId xmlns:a16="http://schemas.microsoft.com/office/drawing/2014/main" id="{165C49E4-74A7-41B8-B322-D8E430F0EBED}"/>
                    </a:ext>
                  </a:extLst>
                </p:cNvPr>
                <p:cNvSpPr>
                  <a:spLocks noChangeArrowheads="1"/>
                </p:cNvSpPr>
                <p:nvPr/>
              </p:nvSpPr>
              <p:spPr bwMode="auto">
                <a:xfrm>
                  <a:off x="0" y="0"/>
                  <a:ext cx="61" cy="5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75821" name="Group 49">
                <a:extLst>
                  <a:ext uri="{FF2B5EF4-FFF2-40B4-BE49-F238E27FC236}">
                    <a16:creationId xmlns:a16="http://schemas.microsoft.com/office/drawing/2014/main" id="{9F81DBC2-0C65-40F4-99B9-B8E62E9E13BD}"/>
                  </a:ext>
                </a:extLst>
              </p:cNvPr>
              <p:cNvGrpSpPr>
                <a:grpSpLocks/>
              </p:cNvGrpSpPr>
              <p:nvPr/>
            </p:nvGrpSpPr>
            <p:grpSpPr bwMode="auto">
              <a:xfrm>
                <a:off x="1207" y="0"/>
                <a:ext cx="232" cy="978"/>
                <a:chOff x="0" y="0"/>
                <a:chExt cx="232" cy="978"/>
              </a:xfrm>
            </p:grpSpPr>
            <p:sp>
              <p:nvSpPr>
                <p:cNvPr id="75822" name="Rectangle 50">
                  <a:extLst>
                    <a:ext uri="{FF2B5EF4-FFF2-40B4-BE49-F238E27FC236}">
                      <a16:creationId xmlns:a16="http://schemas.microsoft.com/office/drawing/2014/main" id="{1B8AE882-D10C-4C8D-9F1C-6A113A2DD5DA}"/>
                    </a:ext>
                  </a:extLst>
                </p:cNvPr>
                <p:cNvSpPr>
                  <a:spLocks noChangeArrowheads="1"/>
                </p:cNvSpPr>
                <p:nvPr/>
              </p:nvSpPr>
              <p:spPr bwMode="auto">
                <a:xfrm>
                  <a:off x="0" y="0"/>
                  <a:ext cx="232"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0000</a:t>
                  </a:r>
                </a:p>
              </p:txBody>
            </p:sp>
            <p:sp>
              <p:nvSpPr>
                <p:cNvPr id="75823" name="Rectangle 51">
                  <a:extLst>
                    <a:ext uri="{FF2B5EF4-FFF2-40B4-BE49-F238E27FC236}">
                      <a16:creationId xmlns:a16="http://schemas.microsoft.com/office/drawing/2014/main" id="{131B861C-2891-4CA0-AB3C-5945CDF7EC62}"/>
                    </a:ext>
                  </a:extLst>
                </p:cNvPr>
                <p:cNvSpPr>
                  <a:spLocks noChangeArrowheads="1"/>
                </p:cNvSpPr>
                <p:nvPr/>
              </p:nvSpPr>
              <p:spPr bwMode="auto">
                <a:xfrm>
                  <a:off x="0" y="0"/>
                  <a:ext cx="61" cy="5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sp>
          <p:nvSpPr>
            <p:cNvPr id="75818" name="Rectangle 52">
              <a:extLst>
                <a:ext uri="{FF2B5EF4-FFF2-40B4-BE49-F238E27FC236}">
                  <a16:creationId xmlns:a16="http://schemas.microsoft.com/office/drawing/2014/main" id="{B9107778-73C2-4842-A8C8-28CE0B7AA703}"/>
                </a:ext>
              </a:extLst>
            </p:cNvPr>
            <p:cNvSpPr>
              <a:spLocks noChangeArrowheads="1"/>
            </p:cNvSpPr>
            <p:nvPr/>
          </p:nvSpPr>
          <p:spPr bwMode="auto">
            <a:xfrm>
              <a:off x="0" y="0"/>
              <a:ext cx="61" cy="53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sp>
        <p:nvSpPr>
          <p:cNvPr id="75785" name="Rectangle 54">
            <a:extLst>
              <a:ext uri="{FF2B5EF4-FFF2-40B4-BE49-F238E27FC236}">
                <a16:creationId xmlns:a16="http://schemas.microsoft.com/office/drawing/2014/main" id="{32A4DB22-47C2-47C7-93DA-7E10C2DC9CA1}"/>
              </a:ext>
            </a:extLst>
          </p:cNvPr>
          <p:cNvSpPr>
            <a:spLocks noChangeArrowheads="1"/>
          </p:cNvSpPr>
          <p:nvPr/>
        </p:nvSpPr>
        <p:spPr bwMode="auto">
          <a:xfrm>
            <a:off x="395288" y="549275"/>
            <a:ext cx="4827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latin typeface="Times New Roman" panose="02020603050405020304" pitchFamily="18" charset="0"/>
              </a:rPr>
              <a:t>第一条微指令的二进制编码是</a:t>
            </a:r>
          </a:p>
        </p:txBody>
      </p:sp>
      <p:grpSp>
        <p:nvGrpSpPr>
          <p:cNvPr id="75786" name="Group 54">
            <a:extLst>
              <a:ext uri="{FF2B5EF4-FFF2-40B4-BE49-F238E27FC236}">
                <a16:creationId xmlns:a16="http://schemas.microsoft.com/office/drawing/2014/main" id="{E02DB7F7-6531-4682-B09F-8CBDEA3F4BC6}"/>
              </a:ext>
            </a:extLst>
          </p:cNvPr>
          <p:cNvGrpSpPr>
            <a:grpSpLocks/>
          </p:cNvGrpSpPr>
          <p:nvPr/>
        </p:nvGrpSpPr>
        <p:grpSpPr bwMode="auto">
          <a:xfrm>
            <a:off x="5384800" y="549275"/>
            <a:ext cx="3759200" cy="5246688"/>
            <a:chOff x="0" y="0"/>
            <a:chExt cx="2368" cy="3305"/>
          </a:xfrm>
        </p:grpSpPr>
        <p:sp>
          <p:nvSpPr>
            <p:cNvPr id="75788" name="AutoShape 5">
              <a:extLst>
                <a:ext uri="{FF2B5EF4-FFF2-40B4-BE49-F238E27FC236}">
                  <a16:creationId xmlns:a16="http://schemas.microsoft.com/office/drawing/2014/main" id="{72FE2EAA-372F-4C36-A243-005310750091}"/>
                </a:ext>
              </a:extLst>
            </p:cNvPr>
            <p:cNvSpPr>
              <a:spLocks noChangeArrowheads="1"/>
            </p:cNvSpPr>
            <p:nvPr/>
          </p:nvSpPr>
          <p:spPr bwMode="auto">
            <a:xfrm>
              <a:off x="0" y="190"/>
              <a:ext cx="2350" cy="346"/>
            </a:xfrm>
            <a:prstGeom prst="flowChartProcess">
              <a:avLst/>
            </a:prstGeom>
            <a:solidFill>
              <a:srgbClr val="CCFFFF"/>
            </a:solidFill>
            <a:ln w="9525">
              <a:solidFill>
                <a:srgbClr val="000000"/>
              </a:solidFill>
              <a:miter lim="800000"/>
              <a:headEnd/>
              <a:tailEnd/>
            </a:ln>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PC→AR→ABUS</a:t>
              </a:r>
            </a:p>
            <a:p>
              <a:pPr algn="ctr"/>
              <a:r>
                <a:rPr lang="en-US" altLang="zh-CN" sz="1400" b="1">
                  <a:latin typeface="Times New Roman" panose="02020603050405020304" pitchFamily="18" charset="0"/>
                </a:rPr>
                <a:t>IBUS→IR，PC+1</a:t>
              </a:r>
            </a:p>
          </p:txBody>
        </p:sp>
        <p:sp>
          <p:nvSpPr>
            <p:cNvPr id="75789" name="AutoShape 6">
              <a:extLst>
                <a:ext uri="{FF2B5EF4-FFF2-40B4-BE49-F238E27FC236}">
                  <a16:creationId xmlns:a16="http://schemas.microsoft.com/office/drawing/2014/main" id="{2B230B00-1267-44E7-850D-AC6DDD62F5CF}"/>
                </a:ext>
              </a:extLst>
            </p:cNvPr>
            <p:cNvSpPr>
              <a:spLocks noChangeArrowheads="1"/>
            </p:cNvSpPr>
            <p:nvPr/>
          </p:nvSpPr>
          <p:spPr bwMode="auto">
            <a:xfrm>
              <a:off x="117" y="744"/>
              <a:ext cx="2073" cy="367"/>
            </a:xfrm>
            <a:prstGeom prst="flowChartDecision">
              <a:avLst/>
            </a:prstGeom>
            <a:solidFill>
              <a:srgbClr val="FFFF99"/>
            </a:solidFill>
            <a:ln w="9525">
              <a:solidFill>
                <a:srgbClr val="000000"/>
              </a:solidFill>
              <a:miter lim="800000"/>
              <a:headEnd/>
              <a:tailEnd/>
            </a:ln>
          </p:spPr>
          <p:txBody>
            <a:bodyPr t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P</a:t>
              </a:r>
              <a:r>
                <a:rPr lang="en-US" altLang="zh-CN" sz="1400" b="1" baseline="-25000">
                  <a:latin typeface="Times New Roman" panose="02020603050405020304" pitchFamily="18" charset="0"/>
                </a:rPr>
                <a:t>1</a:t>
              </a:r>
              <a:endParaRPr lang="en-US" altLang="zh-CN" sz="1400" b="1">
                <a:latin typeface="Times New Roman" panose="02020603050405020304" pitchFamily="18" charset="0"/>
              </a:endParaRPr>
            </a:p>
          </p:txBody>
        </p:sp>
        <p:sp>
          <p:nvSpPr>
            <p:cNvPr id="75790" name="Line 7">
              <a:extLst>
                <a:ext uri="{FF2B5EF4-FFF2-40B4-BE49-F238E27FC236}">
                  <a16:creationId xmlns:a16="http://schemas.microsoft.com/office/drawing/2014/main" id="{39320D39-8CA3-46D0-9C50-898A99AE9FF5}"/>
                </a:ext>
              </a:extLst>
            </p:cNvPr>
            <p:cNvSpPr>
              <a:spLocks noChangeShapeType="1"/>
            </p:cNvSpPr>
            <p:nvPr/>
          </p:nvSpPr>
          <p:spPr bwMode="auto">
            <a:xfrm>
              <a:off x="1168" y="2961"/>
              <a:ext cx="0" cy="3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1" name="AutoShape 8">
              <a:extLst>
                <a:ext uri="{FF2B5EF4-FFF2-40B4-BE49-F238E27FC236}">
                  <a16:creationId xmlns:a16="http://schemas.microsoft.com/office/drawing/2014/main" id="{8CEC1DA2-9C61-4398-BC57-3A4CA4F8A458}"/>
                </a:ext>
              </a:extLst>
            </p:cNvPr>
            <p:cNvSpPr>
              <a:spLocks noChangeArrowheads="1"/>
            </p:cNvSpPr>
            <p:nvPr/>
          </p:nvSpPr>
          <p:spPr bwMode="auto">
            <a:xfrm>
              <a:off x="204" y="1315"/>
              <a:ext cx="1913" cy="228"/>
            </a:xfrm>
            <a:prstGeom prst="flowChartProcess">
              <a:avLst/>
            </a:prstGeom>
            <a:solidFill>
              <a:srgbClr val="CCFFFF"/>
            </a:solidFill>
            <a:ln w="9525">
              <a:solidFill>
                <a:srgbClr val="000000"/>
              </a:solidFill>
              <a:miter lim="800000"/>
              <a:headEnd/>
              <a:tailEnd/>
            </a:ln>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a:t>
              </a:r>
              <a:r>
                <a:rPr lang="en-US" altLang="zh-CN" sz="1400" b="1">
                  <a:latin typeface="Times New Roman" panose="02020603050405020304" pitchFamily="18" charset="0"/>
                </a:rPr>
                <a:t>R</a:t>
              </a:r>
              <a:r>
                <a:rPr lang="en-US" altLang="zh-CN" sz="1400" b="1" baseline="-25000">
                  <a:latin typeface="Times New Roman" panose="02020603050405020304" pitchFamily="18" charset="0"/>
                </a:rPr>
                <a:t>1</a:t>
              </a:r>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endParaRPr lang="en-US" altLang="zh-CN" sz="1400" b="1">
                <a:latin typeface="Times New Roman" panose="02020603050405020304" pitchFamily="18" charset="0"/>
              </a:endParaRPr>
            </a:p>
          </p:txBody>
        </p:sp>
        <p:sp>
          <p:nvSpPr>
            <p:cNvPr id="75792" name="AutoShape 9">
              <a:extLst>
                <a:ext uri="{FF2B5EF4-FFF2-40B4-BE49-F238E27FC236}">
                  <a16:creationId xmlns:a16="http://schemas.microsoft.com/office/drawing/2014/main" id="{7B2871B3-A6BF-4F54-90A2-B2BC64FABA25}"/>
                </a:ext>
              </a:extLst>
            </p:cNvPr>
            <p:cNvSpPr>
              <a:spLocks noChangeArrowheads="1"/>
            </p:cNvSpPr>
            <p:nvPr/>
          </p:nvSpPr>
          <p:spPr bwMode="auto">
            <a:xfrm>
              <a:off x="204" y="1785"/>
              <a:ext cx="1913" cy="228"/>
            </a:xfrm>
            <a:prstGeom prst="flowChartProcess">
              <a:avLst/>
            </a:prstGeom>
            <a:solidFill>
              <a:srgbClr val="CCFFFF"/>
            </a:solidFill>
            <a:ln w="9525">
              <a:solidFill>
                <a:srgbClr val="000000"/>
              </a:solidFill>
              <a:miter lim="800000"/>
              <a:headEnd/>
              <a:tailEnd/>
            </a:ln>
          </p:spPr>
          <p:txBody>
            <a:bodyPr t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a:t>
              </a:r>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r>
                <a:rPr lang="en-US" altLang="zh-CN" sz="1400" b="1">
                  <a:latin typeface="Times New Roman" panose="02020603050405020304" pitchFamily="18" charset="0"/>
                </a:rPr>
                <a:t>)＋(R</a:t>
              </a:r>
              <a:r>
                <a:rPr lang="en-US" altLang="zh-CN" sz="1400" b="1" baseline="-25000">
                  <a:latin typeface="Times New Roman" panose="02020603050405020304" pitchFamily="18" charset="0"/>
                </a:rPr>
                <a:t>3</a:t>
              </a:r>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endParaRPr lang="en-US" altLang="zh-CN" sz="1400" b="1">
                <a:latin typeface="Times New Roman" panose="02020603050405020304" pitchFamily="18" charset="0"/>
              </a:endParaRPr>
            </a:p>
          </p:txBody>
        </p:sp>
        <p:sp>
          <p:nvSpPr>
            <p:cNvPr id="75793" name="AutoShape 10">
              <a:extLst>
                <a:ext uri="{FF2B5EF4-FFF2-40B4-BE49-F238E27FC236}">
                  <a16:creationId xmlns:a16="http://schemas.microsoft.com/office/drawing/2014/main" id="{F335D60E-AD71-45B4-B9A8-A5659D438980}"/>
                </a:ext>
              </a:extLst>
            </p:cNvPr>
            <p:cNvSpPr>
              <a:spLocks noChangeArrowheads="1"/>
            </p:cNvSpPr>
            <p:nvPr/>
          </p:nvSpPr>
          <p:spPr bwMode="auto">
            <a:xfrm>
              <a:off x="117" y="2170"/>
              <a:ext cx="2073" cy="367"/>
            </a:xfrm>
            <a:prstGeom prst="flowChartDecision">
              <a:avLst/>
            </a:prstGeom>
            <a:solidFill>
              <a:srgbClr val="FFFF99"/>
            </a:solidFill>
            <a:ln w="9525">
              <a:solidFill>
                <a:srgbClr val="000000"/>
              </a:solidFill>
              <a:miter lim="800000"/>
              <a:headEnd/>
              <a:tailEnd/>
            </a:ln>
          </p:spPr>
          <p:txBody>
            <a:bodyPr t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P</a:t>
              </a:r>
              <a:r>
                <a:rPr lang="en-US" altLang="zh-CN" sz="1400" b="1" baseline="-25000">
                  <a:latin typeface="Times New Roman" panose="02020603050405020304" pitchFamily="18" charset="0"/>
                </a:rPr>
                <a:t>2</a:t>
              </a:r>
              <a:endParaRPr lang="en-US" altLang="zh-CN" sz="1400" b="1">
                <a:latin typeface="Times New Roman" panose="02020603050405020304" pitchFamily="18" charset="0"/>
              </a:endParaRPr>
            </a:p>
          </p:txBody>
        </p:sp>
        <p:sp>
          <p:nvSpPr>
            <p:cNvPr id="75794" name="AutoShape 11">
              <a:extLst>
                <a:ext uri="{FF2B5EF4-FFF2-40B4-BE49-F238E27FC236}">
                  <a16:creationId xmlns:a16="http://schemas.microsoft.com/office/drawing/2014/main" id="{85CB8636-42CE-4CAF-85E4-DE67492D18A1}"/>
                </a:ext>
              </a:extLst>
            </p:cNvPr>
            <p:cNvSpPr>
              <a:spLocks noChangeArrowheads="1"/>
            </p:cNvSpPr>
            <p:nvPr/>
          </p:nvSpPr>
          <p:spPr bwMode="auto">
            <a:xfrm>
              <a:off x="204" y="2733"/>
              <a:ext cx="1913" cy="228"/>
            </a:xfrm>
            <a:prstGeom prst="flowChartProcess">
              <a:avLst/>
            </a:prstGeom>
            <a:solidFill>
              <a:srgbClr val="CCFFFF"/>
            </a:solidFill>
            <a:ln w="9525">
              <a:solidFill>
                <a:srgbClr val="000000"/>
              </a:solidFill>
              <a:miter lim="800000"/>
              <a:headEnd/>
              <a:tailEnd/>
            </a:ln>
          </p:spPr>
          <p:txBody>
            <a:bodyPr t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a:t>
              </a:r>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r>
                <a:rPr lang="en-US" altLang="zh-CN" sz="1400" b="1">
                  <a:latin typeface="Times New Roman" panose="02020603050405020304" pitchFamily="18" charset="0"/>
                </a:rPr>
                <a:t>)－(R</a:t>
              </a:r>
              <a:r>
                <a:rPr lang="en-US" altLang="zh-CN" sz="1400" b="1" baseline="-25000">
                  <a:latin typeface="Times New Roman" panose="02020603050405020304" pitchFamily="18" charset="0"/>
                </a:rPr>
                <a:t>3</a:t>
              </a:r>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endParaRPr lang="en-US" altLang="zh-CN" sz="1400" b="1">
                <a:latin typeface="Times New Roman" panose="02020603050405020304" pitchFamily="18" charset="0"/>
              </a:endParaRPr>
            </a:p>
          </p:txBody>
        </p:sp>
        <p:sp>
          <p:nvSpPr>
            <p:cNvPr id="75795" name="Line 12">
              <a:extLst>
                <a:ext uri="{FF2B5EF4-FFF2-40B4-BE49-F238E27FC236}">
                  <a16:creationId xmlns:a16="http://schemas.microsoft.com/office/drawing/2014/main" id="{F08C1720-B2FF-4F18-BD48-F24E455C0F42}"/>
                </a:ext>
              </a:extLst>
            </p:cNvPr>
            <p:cNvSpPr>
              <a:spLocks noChangeShapeType="1"/>
            </p:cNvSpPr>
            <p:nvPr/>
          </p:nvSpPr>
          <p:spPr bwMode="auto">
            <a:xfrm>
              <a:off x="1168" y="15"/>
              <a:ext cx="0" cy="17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5796" name="Line 13">
              <a:extLst>
                <a:ext uri="{FF2B5EF4-FFF2-40B4-BE49-F238E27FC236}">
                  <a16:creationId xmlns:a16="http://schemas.microsoft.com/office/drawing/2014/main" id="{9A9BAE25-0D94-4249-9081-4B4A604D5CA1}"/>
                </a:ext>
              </a:extLst>
            </p:cNvPr>
            <p:cNvSpPr>
              <a:spLocks noChangeShapeType="1"/>
            </p:cNvSpPr>
            <p:nvPr/>
          </p:nvSpPr>
          <p:spPr bwMode="auto">
            <a:xfrm>
              <a:off x="1168" y="544"/>
              <a:ext cx="0" cy="19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5797" name="Line 14">
              <a:extLst>
                <a:ext uri="{FF2B5EF4-FFF2-40B4-BE49-F238E27FC236}">
                  <a16:creationId xmlns:a16="http://schemas.microsoft.com/office/drawing/2014/main" id="{7B7B5EB0-85BC-4428-88C9-2EB79DC7FB93}"/>
                </a:ext>
              </a:extLst>
            </p:cNvPr>
            <p:cNvSpPr>
              <a:spLocks noChangeShapeType="1"/>
            </p:cNvSpPr>
            <p:nvPr/>
          </p:nvSpPr>
          <p:spPr bwMode="auto">
            <a:xfrm>
              <a:off x="1168" y="1110"/>
              <a:ext cx="0" cy="20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5798" name="Line 15">
              <a:extLst>
                <a:ext uri="{FF2B5EF4-FFF2-40B4-BE49-F238E27FC236}">
                  <a16:creationId xmlns:a16="http://schemas.microsoft.com/office/drawing/2014/main" id="{05E6C3F5-E8C2-4EF1-819A-20E3EA9D8865}"/>
                </a:ext>
              </a:extLst>
            </p:cNvPr>
            <p:cNvSpPr>
              <a:spLocks noChangeShapeType="1"/>
            </p:cNvSpPr>
            <p:nvPr/>
          </p:nvSpPr>
          <p:spPr bwMode="auto">
            <a:xfrm>
              <a:off x="1168" y="1543"/>
              <a:ext cx="0" cy="24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5799" name="Line 16">
              <a:extLst>
                <a:ext uri="{FF2B5EF4-FFF2-40B4-BE49-F238E27FC236}">
                  <a16:creationId xmlns:a16="http://schemas.microsoft.com/office/drawing/2014/main" id="{42B2C66B-2CBF-4EBA-A720-E41EDBF1843F}"/>
                </a:ext>
              </a:extLst>
            </p:cNvPr>
            <p:cNvSpPr>
              <a:spLocks noChangeShapeType="1"/>
            </p:cNvSpPr>
            <p:nvPr/>
          </p:nvSpPr>
          <p:spPr bwMode="auto">
            <a:xfrm>
              <a:off x="1168" y="2020"/>
              <a:ext cx="0" cy="14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5800" name="Line 17">
              <a:extLst>
                <a:ext uri="{FF2B5EF4-FFF2-40B4-BE49-F238E27FC236}">
                  <a16:creationId xmlns:a16="http://schemas.microsoft.com/office/drawing/2014/main" id="{CA50BE42-8682-4F3B-9A4B-39BA3ED6BD94}"/>
                </a:ext>
              </a:extLst>
            </p:cNvPr>
            <p:cNvSpPr>
              <a:spLocks noChangeShapeType="1"/>
            </p:cNvSpPr>
            <p:nvPr/>
          </p:nvSpPr>
          <p:spPr bwMode="auto">
            <a:xfrm>
              <a:off x="1168" y="2534"/>
              <a:ext cx="0" cy="19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5801" name="Line 18">
              <a:extLst>
                <a:ext uri="{FF2B5EF4-FFF2-40B4-BE49-F238E27FC236}">
                  <a16:creationId xmlns:a16="http://schemas.microsoft.com/office/drawing/2014/main" id="{6FA79108-F6E3-4835-825D-2CA901F08CA1}"/>
                </a:ext>
              </a:extLst>
            </p:cNvPr>
            <p:cNvSpPr>
              <a:spLocks noChangeShapeType="1"/>
            </p:cNvSpPr>
            <p:nvPr/>
          </p:nvSpPr>
          <p:spPr bwMode="auto">
            <a:xfrm>
              <a:off x="920" y="3269"/>
              <a:ext cx="48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2" name="Line 19">
              <a:extLst>
                <a:ext uri="{FF2B5EF4-FFF2-40B4-BE49-F238E27FC236}">
                  <a16:creationId xmlns:a16="http://schemas.microsoft.com/office/drawing/2014/main" id="{D581BF65-7F17-4B94-983B-60E2432E4EFB}"/>
                </a:ext>
              </a:extLst>
            </p:cNvPr>
            <p:cNvSpPr>
              <a:spLocks noChangeShapeType="1"/>
            </p:cNvSpPr>
            <p:nvPr/>
          </p:nvSpPr>
          <p:spPr bwMode="auto">
            <a:xfrm flipV="1">
              <a:off x="803" y="3271"/>
              <a:ext cx="117" cy="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3" name="Line 20">
              <a:extLst>
                <a:ext uri="{FF2B5EF4-FFF2-40B4-BE49-F238E27FC236}">
                  <a16:creationId xmlns:a16="http://schemas.microsoft.com/office/drawing/2014/main" id="{DC81DDF9-CEAB-4F7C-A01D-159F7B9EBC50}"/>
                </a:ext>
              </a:extLst>
            </p:cNvPr>
            <p:cNvSpPr>
              <a:spLocks noChangeShapeType="1"/>
            </p:cNvSpPr>
            <p:nvPr/>
          </p:nvSpPr>
          <p:spPr bwMode="auto">
            <a:xfrm flipV="1">
              <a:off x="1386" y="3235"/>
              <a:ext cx="118" cy="3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4" name="Line 21">
              <a:extLst>
                <a:ext uri="{FF2B5EF4-FFF2-40B4-BE49-F238E27FC236}">
                  <a16:creationId xmlns:a16="http://schemas.microsoft.com/office/drawing/2014/main" id="{29795162-CC6A-435A-A786-3D8BA204E5DB}"/>
                </a:ext>
              </a:extLst>
            </p:cNvPr>
            <p:cNvSpPr>
              <a:spLocks noChangeShapeType="1"/>
            </p:cNvSpPr>
            <p:nvPr/>
          </p:nvSpPr>
          <p:spPr bwMode="auto">
            <a:xfrm flipH="1">
              <a:off x="86" y="2350"/>
              <a:ext cx="31" cy="8"/>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5805" name="Line 22">
              <a:extLst>
                <a:ext uri="{FF2B5EF4-FFF2-40B4-BE49-F238E27FC236}">
                  <a16:creationId xmlns:a16="http://schemas.microsoft.com/office/drawing/2014/main" id="{2B99EA25-364D-4061-9F70-B2DC5A152566}"/>
                </a:ext>
              </a:extLst>
            </p:cNvPr>
            <p:cNvSpPr>
              <a:spLocks noChangeShapeType="1"/>
            </p:cNvSpPr>
            <p:nvPr/>
          </p:nvSpPr>
          <p:spPr bwMode="auto">
            <a:xfrm>
              <a:off x="86" y="2358"/>
              <a:ext cx="0" cy="7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6" name="Line 23">
              <a:extLst>
                <a:ext uri="{FF2B5EF4-FFF2-40B4-BE49-F238E27FC236}">
                  <a16:creationId xmlns:a16="http://schemas.microsoft.com/office/drawing/2014/main" id="{7AC4B6B9-AA72-44A2-BE30-24226E2CC0D0}"/>
                </a:ext>
              </a:extLst>
            </p:cNvPr>
            <p:cNvSpPr>
              <a:spLocks noChangeShapeType="1"/>
            </p:cNvSpPr>
            <p:nvPr/>
          </p:nvSpPr>
          <p:spPr bwMode="auto">
            <a:xfrm flipV="1">
              <a:off x="86" y="3123"/>
              <a:ext cx="1087" cy="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5807" name="Text Box 24">
              <a:extLst>
                <a:ext uri="{FF2B5EF4-FFF2-40B4-BE49-F238E27FC236}">
                  <a16:creationId xmlns:a16="http://schemas.microsoft.com/office/drawing/2014/main" id="{9B074CF0-C0F1-4B2A-B0A0-E1D15AE7E3DE}"/>
                </a:ext>
              </a:extLst>
            </p:cNvPr>
            <p:cNvSpPr txBox="1">
              <a:spLocks noChangeArrowheads="1"/>
            </p:cNvSpPr>
            <p:nvPr/>
          </p:nvSpPr>
          <p:spPr bwMode="auto">
            <a:xfrm>
              <a:off x="1829" y="0"/>
              <a:ext cx="52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0000</a:t>
              </a:r>
            </a:p>
          </p:txBody>
        </p:sp>
        <p:sp>
          <p:nvSpPr>
            <p:cNvPr id="75808" name="Text Box 25">
              <a:extLst>
                <a:ext uri="{FF2B5EF4-FFF2-40B4-BE49-F238E27FC236}">
                  <a16:creationId xmlns:a16="http://schemas.microsoft.com/office/drawing/2014/main" id="{D8162967-3483-4FD6-8ECC-CB4261F51E34}"/>
                </a:ext>
              </a:extLst>
            </p:cNvPr>
            <p:cNvSpPr txBox="1">
              <a:spLocks noChangeArrowheads="1"/>
            </p:cNvSpPr>
            <p:nvPr/>
          </p:nvSpPr>
          <p:spPr bwMode="auto">
            <a:xfrm>
              <a:off x="1844" y="514"/>
              <a:ext cx="52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0000</a:t>
              </a:r>
            </a:p>
          </p:txBody>
        </p:sp>
        <p:sp>
          <p:nvSpPr>
            <p:cNvPr id="75809" name="Text Box 26">
              <a:extLst>
                <a:ext uri="{FF2B5EF4-FFF2-40B4-BE49-F238E27FC236}">
                  <a16:creationId xmlns:a16="http://schemas.microsoft.com/office/drawing/2014/main" id="{36D6A8DC-0FDE-41DF-9728-8F46E87ED28A}"/>
                </a:ext>
              </a:extLst>
            </p:cNvPr>
            <p:cNvSpPr txBox="1">
              <a:spLocks noChangeArrowheads="1"/>
            </p:cNvSpPr>
            <p:nvPr/>
          </p:nvSpPr>
          <p:spPr bwMode="auto">
            <a:xfrm>
              <a:off x="135" y="7"/>
              <a:ext cx="43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RD</a:t>
              </a:r>
            </a:p>
          </p:txBody>
        </p:sp>
        <p:sp>
          <p:nvSpPr>
            <p:cNvPr id="75810" name="Text Box 27">
              <a:extLst>
                <a:ext uri="{FF2B5EF4-FFF2-40B4-BE49-F238E27FC236}">
                  <a16:creationId xmlns:a16="http://schemas.microsoft.com/office/drawing/2014/main" id="{1450A12F-A3D5-4B7E-9DA7-2709BC157B20}"/>
                </a:ext>
              </a:extLst>
            </p:cNvPr>
            <p:cNvSpPr txBox="1">
              <a:spLocks noChangeArrowheads="1"/>
            </p:cNvSpPr>
            <p:nvPr/>
          </p:nvSpPr>
          <p:spPr bwMode="auto">
            <a:xfrm>
              <a:off x="1654" y="1131"/>
              <a:ext cx="52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1010</a:t>
              </a:r>
            </a:p>
          </p:txBody>
        </p:sp>
        <p:sp>
          <p:nvSpPr>
            <p:cNvPr id="75811" name="Text Box 28">
              <a:extLst>
                <a:ext uri="{FF2B5EF4-FFF2-40B4-BE49-F238E27FC236}">
                  <a16:creationId xmlns:a16="http://schemas.microsoft.com/office/drawing/2014/main" id="{9C29471F-FB60-4AFA-BF84-944631439902}"/>
                </a:ext>
              </a:extLst>
            </p:cNvPr>
            <p:cNvSpPr txBox="1">
              <a:spLocks noChangeArrowheads="1"/>
            </p:cNvSpPr>
            <p:nvPr/>
          </p:nvSpPr>
          <p:spPr bwMode="auto">
            <a:xfrm>
              <a:off x="1669" y="1609"/>
              <a:ext cx="525"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1001</a:t>
              </a:r>
            </a:p>
          </p:txBody>
        </p:sp>
        <p:sp>
          <p:nvSpPr>
            <p:cNvPr id="75812" name="Text Box 29">
              <a:extLst>
                <a:ext uri="{FF2B5EF4-FFF2-40B4-BE49-F238E27FC236}">
                  <a16:creationId xmlns:a16="http://schemas.microsoft.com/office/drawing/2014/main" id="{9FF1A061-4732-4FA4-BA36-4812CBD589C4}"/>
                </a:ext>
              </a:extLst>
            </p:cNvPr>
            <p:cNvSpPr txBox="1">
              <a:spLocks noChangeArrowheads="1"/>
            </p:cNvSpPr>
            <p:nvPr/>
          </p:nvSpPr>
          <p:spPr bwMode="auto">
            <a:xfrm>
              <a:off x="1654" y="1977"/>
              <a:ext cx="52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0000</a:t>
              </a:r>
            </a:p>
          </p:txBody>
        </p:sp>
        <p:sp>
          <p:nvSpPr>
            <p:cNvPr id="75813" name="Text Box 30">
              <a:extLst>
                <a:ext uri="{FF2B5EF4-FFF2-40B4-BE49-F238E27FC236}">
                  <a16:creationId xmlns:a16="http://schemas.microsoft.com/office/drawing/2014/main" id="{E064B8F7-D010-4E10-A107-6C677E4AF431}"/>
                </a:ext>
              </a:extLst>
            </p:cNvPr>
            <p:cNvSpPr txBox="1">
              <a:spLocks noChangeArrowheads="1"/>
            </p:cNvSpPr>
            <p:nvPr/>
          </p:nvSpPr>
          <p:spPr bwMode="auto">
            <a:xfrm>
              <a:off x="1639" y="2931"/>
              <a:ext cx="52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0000</a:t>
              </a:r>
            </a:p>
          </p:txBody>
        </p:sp>
        <p:sp>
          <p:nvSpPr>
            <p:cNvPr id="75814" name="Text Box 31">
              <a:extLst>
                <a:ext uri="{FF2B5EF4-FFF2-40B4-BE49-F238E27FC236}">
                  <a16:creationId xmlns:a16="http://schemas.microsoft.com/office/drawing/2014/main" id="{184034E4-16A6-4BBA-9C7C-AD20706A92D2}"/>
                </a:ext>
              </a:extLst>
            </p:cNvPr>
            <p:cNvSpPr txBox="1">
              <a:spLocks noChangeArrowheads="1"/>
            </p:cNvSpPr>
            <p:nvPr/>
          </p:nvSpPr>
          <p:spPr bwMode="auto">
            <a:xfrm>
              <a:off x="1624" y="2564"/>
              <a:ext cx="526"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0001</a:t>
              </a:r>
            </a:p>
          </p:txBody>
        </p:sp>
        <p:sp>
          <p:nvSpPr>
            <p:cNvPr id="75815" name="Text Box 32">
              <a:extLst>
                <a:ext uri="{FF2B5EF4-FFF2-40B4-BE49-F238E27FC236}">
                  <a16:creationId xmlns:a16="http://schemas.microsoft.com/office/drawing/2014/main" id="{8DBCC72E-45A8-4407-A57A-C33049F0DE1C}"/>
                </a:ext>
              </a:extLst>
            </p:cNvPr>
            <p:cNvSpPr txBox="1">
              <a:spLocks noChangeArrowheads="1"/>
            </p:cNvSpPr>
            <p:nvPr/>
          </p:nvSpPr>
          <p:spPr bwMode="auto">
            <a:xfrm>
              <a:off x="545" y="2498"/>
              <a:ext cx="64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C</a:t>
              </a:r>
              <a:r>
                <a:rPr lang="en-US" altLang="zh-CN" sz="1400" b="1" baseline="-25000">
                  <a:latin typeface="Times New Roman" panose="02020603050405020304" pitchFamily="18" charset="0"/>
                </a:rPr>
                <a:t>y</a:t>
              </a:r>
              <a:r>
                <a:rPr lang="en-US" altLang="zh-CN" sz="1400" b="1">
                  <a:latin typeface="Times New Roman" panose="02020603050405020304" pitchFamily="18" charset="0"/>
                </a:rPr>
                <a:t>＝0</a:t>
              </a:r>
            </a:p>
          </p:txBody>
        </p:sp>
        <p:sp>
          <p:nvSpPr>
            <p:cNvPr id="75816" name="Text Box 33">
              <a:extLst>
                <a:ext uri="{FF2B5EF4-FFF2-40B4-BE49-F238E27FC236}">
                  <a16:creationId xmlns:a16="http://schemas.microsoft.com/office/drawing/2014/main" id="{A26E6BF1-75C2-4AB0-A804-C719AF3E78A2}"/>
                </a:ext>
              </a:extLst>
            </p:cNvPr>
            <p:cNvSpPr txBox="1">
              <a:spLocks noChangeArrowheads="1"/>
            </p:cNvSpPr>
            <p:nvPr/>
          </p:nvSpPr>
          <p:spPr bwMode="auto">
            <a:xfrm>
              <a:off x="267" y="2086"/>
              <a:ext cx="64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C</a:t>
              </a:r>
              <a:r>
                <a:rPr lang="en-US" altLang="zh-CN" sz="1400" b="1" baseline="-25000">
                  <a:latin typeface="Times New Roman" panose="02020603050405020304" pitchFamily="18" charset="0"/>
                </a:rPr>
                <a:t>y</a:t>
              </a:r>
              <a:r>
                <a:rPr lang="en-US" altLang="zh-CN" sz="1400" b="1">
                  <a:latin typeface="Times New Roman" panose="02020603050405020304" pitchFamily="18" charset="0"/>
                </a:rPr>
                <a:t>＝1</a:t>
              </a:r>
            </a:p>
          </p:txBody>
        </p:sp>
      </p:grpSp>
      <p:sp>
        <p:nvSpPr>
          <p:cNvPr id="75787" name="Text Box 34">
            <a:extLst>
              <a:ext uri="{FF2B5EF4-FFF2-40B4-BE49-F238E27FC236}">
                <a16:creationId xmlns:a16="http://schemas.microsoft.com/office/drawing/2014/main" id="{2C64CE7D-A956-4CB6-A25E-48125733236B}"/>
              </a:ext>
            </a:extLst>
          </p:cNvPr>
          <p:cNvSpPr txBox="1">
            <a:spLocks noChangeArrowheads="1"/>
          </p:cNvSpPr>
          <p:nvPr/>
        </p:nvSpPr>
        <p:spPr bwMode="auto">
          <a:xfrm>
            <a:off x="4643438" y="5949950"/>
            <a:ext cx="53292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latin typeface="宋体" panose="02010600030101010101" pitchFamily="2" charset="-122"/>
              </a:rPr>
              <a:t>图5.29十进制加法微程序流程图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06088503-F6F6-4086-AC11-465E34C2607D}"/>
              </a:ext>
            </a:extLst>
          </p:cNvPr>
          <p:cNvSpPr>
            <a:spLocks noGrp="1" noChangeArrowheads="1"/>
          </p:cNvSpPr>
          <p:nvPr>
            <p:ph type="title"/>
          </p:nvPr>
        </p:nvSpPr>
        <p:spPr>
          <a:noFill/>
        </p:spPr>
        <p:txBody>
          <a:bodyPr anchor="b"/>
          <a:lstStyle/>
          <a:p>
            <a:pPr marL="723900" indent="-723900" eaLnBrk="1" hangingPunct="1"/>
            <a:r>
              <a:rPr lang="zh-CN" altLang="en-US" sz="4000" b="1"/>
              <a:t>微指令格式的类型</a:t>
            </a:r>
          </a:p>
        </p:txBody>
      </p:sp>
      <p:sp>
        <p:nvSpPr>
          <p:cNvPr id="4100" name="Rectangle 3">
            <a:extLst>
              <a:ext uri="{FF2B5EF4-FFF2-40B4-BE49-F238E27FC236}">
                <a16:creationId xmlns:a16="http://schemas.microsoft.com/office/drawing/2014/main" id="{9C30B56E-3CD8-4C6B-8FC1-AF52F72ABC12}"/>
              </a:ext>
            </a:extLst>
          </p:cNvPr>
          <p:cNvSpPr>
            <a:spLocks noGrp="1" noChangeArrowheads="1"/>
          </p:cNvSpPr>
          <p:nvPr>
            <p:ph type="body" sz="half" idx="1"/>
          </p:nvPr>
        </p:nvSpPr>
        <p:spPr>
          <a:xfrm>
            <a:off x="468313" y="1557338"/>
            <a:ext cx="7981950" cy="4114800"/>
          </a:xfrm>
        </p:spPr>
        <p:txBody>
          <a:bodyPr/>
          <a:lstStyle/>
          <a:p>
            <a:pPr marL="571500" indent="-571500" eaLnBrk="1" hangingPunct="1">
              <a:buFontTx/>
              <a:buNone/>
            </a:pPr>
            <a:r>
              <a:rPr lang="zh-CN" altLang="en-US" sz="2400" b="1">
                <a:solidFill>
                  <a:srgbClr val="A50021"/>
                </a:solidFill>
              </a:rPr>
              <a:t>（</a:t>
            </a:r>
            <a:r>
              <a:rPr lang="en-US" altLang="zh-CN" sz="2400" b="1">
                <a:solidFill>
                  <a:srgbClr val="A50021"/>
                </a:solidFill>
              </a:rPr>
              <a:t>1</a:t>
            </a:r>
            <a:r>
              <a:rPr lang="zh-CN" altLang="en-US" sz="2400" b="1">
                <a:solidFill>
                  <a:srgbClr val="A50021"/>
                </a:solidFill>
              </a:rPr>
              <a:t>）水平型微指令</a:t>
            </a:r>
          </a:p>
          <a:p>
            <a:pPr marL="966788" lvl="1" indent="-495300" eaLnBrk="1" hangingPunct="1"/>
            <a:r>
              <a:rPr lang="zh-CN" altLang="en-US" sz="2400" b="1">
                <a:latin typeface="宋体" panose="02010600030101010101" pitchFamily="2" charset="-122"/>
              </a:rPr>
              <a:t>微指令字采用长格式，也就是</a:t>
            </a:r>
            <a:r>
              <a:rPr lang="zh-CN" altLang="en-US" sz="2400" b="1">
                <a:solidFill>
                  <a:srgbClr val="800080"/>
                </a:solidFill>
                <a:latin typeface="宋体" panose="02010600030101010101" pitchFamily="2" charset="-122"/>
              </a:rPr>
              <a:t>控制字段采用直接控制法和字段直接编码法</a:t>
            </a:r>
            <a:r>
              <a:rPr lang="zh-CN" altLang="en-US" sz="2400" b="1">
                <a:latin typeface="宋体" panose="02010600030101010101" pitchFamily="2" charset="-122"/>
              </a:rPr>
              <a:t>，使一条微指令能控制数据通路中多个功能部件并行操作。</a:t>
            </a:r>
            <a:r>
              <a:rPr lang="zh-CN" altLang="en-US" sz="2400" b="1"/>
              <a:t> </a:t>
            </a:r>
          </a:p>
          <a:p>
            <a:pPr marL="966788" lvl="1" indent="-495300" algn="just" eaLnBrk="1" hangingPunct="1"/>
            <a:r>
              <a:rPr lang="zh-CN" altLang="en-US" sz="2400" b="1">
                <a:latin typeface="宋体" panose="02010600030101010101" pitchFamily="2" charset="-122"/>
              </a:rPr>
              <a:t>水平型微指令的</a:t>
            </a:r>
            <a:r>
              <a:rPr lang="zh-CN" altLang="en-US" sz="2400" b="1">
                <a:solidFill>
                  <a:srgbClr val="006600"/>
                </a:solidFill>
                <a:latin typeface="宋体" panose="02010600030101010101" pitchFamily="2" charset="-122"/>
              </a:rPr>
              <a:t>优点</a:t>
            </a:r>
            <a:r>
              <a:rPr lang="zh-CN" altLang="en-US" sz="2400" b="1">
                <a:latin typeface="宋体" panose="02010600030101010101" pitchFamily="2" charset="-122"/>
              </a:rPr>
              <a:t>是：一条微指令可同时发送多个微命令，微指令执行效率高，</a:t>
            </a:r>
            <a:r>
              <a:rPr lang="zh-CN" altLang="en-US" sz="2400" b="1">
                <a:solidFill>
                  <a:srgbClr val="CC0099"/>
                </a:solidFill>
                <a:latin typeface="宋体" panose="02010600030101010101" pitchFamily="2" charset="-122"/>
              </a:rPr>
              <a:t>速度快</a:t>
            </a:r>
            <a:r>
              <a:rPr lang="zh-CN" altLang="en-US" sz="2400" b="1">
                <a:latin typeface="宋体" panose="02010600030101010101" pitchFamily="2" charset="-122"/>
              </a:rPr>
              <a:t>，较灵活，</a:t>
            </a:r>
            <a:r>
              <a:rPr lang="zh-CN" altLang="en-US" sz="2400" b="1">
                <a:solidFill>
                  <a:srgbClr val="CC0099"/>
                </a:solidFill>
                <a:latin typeface="宋体" panose="02010600030101010101" pitchFamily="2" charset="-122"/>
              </a:rPr>
              <a:t>并行操作能力强</a:t>
            </a:r>
            <a:r>
              <a:rPr lang="zh-CN" altLang="en-US" sz="2400" b="1">
                <a:latin typeface="宋体" panose="02010600030101010101" pitchFamily="2" charset="-122"/>
              </a:rPr>
              <a:t>；水平型微指令构成的</a:t>
            </a:r>
            <a:r>
              <a:rPr lang="zh-CN" altLang="en-US" sz="2400" b="1">
                <a:solidFill>
                  <a:srgbClr val="CC0099"/>
                </a:solidFill>
                <a:latin typeface="宋体" panose="02010600030101010101" pitchFamily="2" charset="-122"/>
              </a:rPr>
              <a:t>微程序较短</a:t>
            </a:r>
            <a:r>
              <a:rPr lang="zh-CN" altLang="en-US" sz="2400" b="1">
                <a:latin typeface="宋体" panose="02010600030101010101" pitchFamily="2" charset="-122"/>
              </a:rPr>
              <a:t>。它的主要</a:t>
            </a:r>
            <a:r>
              <a:rPr lang="zh-CN" altLang="en-US" sz="2400" b="1">
                <a:solidFill>
                  <a:srgbClr val="006600"/>
                </a:solidFill>
                <a:latin typeface="宋体" panose="02010600030101010101" pitchFamily="2" charset="-122"/>
              </a:rPr>
              <a:t>缺点</a:t>
            </a:r>
            <a:r>
              <a:rPr lang="zh-CN" altLang="en-US" sz="2400" b="1">
                <a:latin typeface="宋体" panose="02010600030101010101" pitchFamily="2" charset="-122"/>
              </a:rPr>
              <a:t>是：</a:t>
            </a:r>
            <a:r>
              <a:rPr lang="zh-CN" altLang="en-US" sz="2400" b="1">
                <a:solidFill>
                  <a:srgbClr val="CC0099"/>
                </a:solidFill>
                <a:latin typeface="宋体" panose="02010600030101010101" pitchFamily="2" charset="-122"/>
              </a:rPr>
              <a:t>微指令字长较长</a:t>
            </a:r>
            <a:r>
              <a:rPr lang="zh-CN" altLang="en-US" sz="2400" b="1">
                <a:latin typeface="宋体" panose="02010600030101010101" pitchFamily="2" charset="-122"/>
              </a:rPr>
              <a:t>，明显地增加了控制存储器的横向容量。</a:t>
            </a:r>
            <a:r>
              <a:rPr lang="zh-CN" altLang="en-US" sz="2000" b="1"/>
              <a:t> </a:t>
            </a:r>
          </a:p>
        </p:txBody>
      </p:sp>
      <p:graphicFrame>
        <p:nvGraphicFramePr>
          <p:cNvPr id="4098" name="Object 4">
            <a:extLst>
              <a:ext uri="{FF2B5EF4-FFF2-40B4-BE49-F238E27FC236}">
                <a16:creationId xmlns:a16="http://schemas.microsoft.com/office/drawing/2014/main" id="{12DF85F6-75DA-4434-8BBA-82AD874A892A}"/>
              </a:ext>
            </a:extLst>
          </p:cNvPr>
          <p:cNvGraphicFramePr>
            <a:graphicFrameLocks noGrp="1" noChangeAspect="1"/>
          </p:cNvGraphicFramePr>
          <p:nvPr>
            <p:ph sz="half" idx="2"/>
          </p:nvPr>
        </p:nvGraphicFramePr>
        <p:xfrm>
          <a:off x="755650" y="5084763"/>
          <a:ext cx="4751388" cy="1506537"/>
        </p:xfrm>
        <a:graphic>
          <a:graphicData uri="http://schemas.openxmlformats.org/presentationml/2006/ole">
            <mc:AlternateContent xmlns:mc="http://schemas.openxmlformats.org/markup-compatibility/2006">
              <mc:Choice xmlns:v="urn:schemas-microsoft-com:vml" Requires="v">
                <p:oleObj r:id="rId2" imgW="3524760" imgH="1117800" progId="Visio.Drawing.11">
                  <p:embed/>
                </p:oleObj>
              </mc:Choice>
              <mc:Fallback>
                <p:oleObj r:id="rId2" imgW="3524760" imgH="1117800"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5084763"/>
                        <a:ext cx="4751388" cy="1506537"/>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829B71DF-FC42-43FC-A00F-8A1D053629C2}"/>
              </a:ext>
            </a:extLst>
          </p:cNvPr>
          <p:cNvSpPr>
            <a:spLocks noGrp="1" noChangeArrowheads="1"/>
          </p:cNvSpPr>
          <p:nvPr>
            <p:ph type="title"/>
          </p:nvPr>
        </p:nvSpPr>
        <p:spPr>
          <a:noFill/>
        </p:spPr>
        <p:txBody>
          <a:bodyPr anchor="b"/>
          <a:lstStyle/>
          <a:p>
            <a:pPr marL="723900" indent="-723900" eaLnBrk="1" hangingPunct="1"/>
            <a:r>
              <a:rPr lang="zh-CN" altLang="en-US" sz="4000" b="1"/>
              <a:t>微指令格式的类型</a:t>
            </a:r>
          </a:p>
        </p:txBody>
      </p:sp>
      <p:sp>
        <p:nvSpPr>
          <p:cNvPr id="76803" name="Rectangle 3">
            <a:extLst>
              <a:ext uri="{FF2B5EF4-FFF2-40B4-BE49-F238E27FC236}">
                <a16:creationId xmlns:a16="http://schemas.microsoft.com/office/drawing/2014/main" id="{7FEF6140-A377-4FA4-BC6B-9BEFC4E3BCFD}"/>
              </a:ext>
            </a:extLst>
          </p:cNvPr>
          <p:cNvSpPr>
            <a:spLocks noGrp="1" noChangeArrowheads="1"/>
          </p:cNvSpPr>
          <p:nvPr>
            <p:ph type="body" idx="1"/>
          </p:nvPr>
        </p:nvSpPr>
        <p:spPr>
          <a:xfrm>
            <a:off x="539750" y="1628775"/>
            <a:ext cx="7772400" cy="4114800"/>
          </a:xfrm>
        </p:spPr>
        <p:txBody>
          <a:bodyPr/>
          <a:lstStyle/>
          <a:p>
            <a:pPr marL="0" indent="0" eaLnBrk="1" hangingPunct="1">
              <a:buFontTx/>
              <a:buNone/>
            </a:pPr>
            <a:r>
              <a:rPr lang="zh-CN" altLang="en-US" sz="2400" b="1">
                <a:solidFill>
                  <a:srgbClr val="A50021"/>
                </a:solidFill>
              </a:rPr>
              <a:t>（</a:t>
            </a:r>
            <a:r>
              <a:rPr lang="en-US" altLang="zh-CN" sz="2400" b="1">
                <a:solidFill>
                  <a:srgbClr val="A50021"/>
                </a:solidFill>
              </a:rPr>
              <a:t>2</a:t>
            </a:r>
            <a:r>
              <a:rPr lang="zh-CN" altLang="en-US" sz="2400" b="1">
                <a:solidFill>
                  <a:srgbClr val="A50021"/>
                </a:solidFill>
              </a:rPr>
              <a:t>）垂直型微指令 </a:t>
            </a:r>
          </a:p>
          <a:p>
            <a:pPr marL="625475" lvl="1" indent="-350838" eaLnBrk="1" hangingPunct="1"/>
            <a:r>
              <a:rPr lang="zh-CN" altLang="en-US" sz="2400" b="1">
                <a:solidFill>
                  <a:srgbClr val="800080"/>
                </a:solidFill>
                <a:latin typeface="宋体" panose="02010600030101010101" pitchFamily="2" charset="-122"/>
              </a:rPr>
              <a:t>控制字段采用完全编码的方法</a:t>
            </a:r>
            <a:r>
              <a:rPr lang="zh-CN" altLang="en-US" sz="2400" b="1">
                <a:latin typeface="宋体" panose="02010600030101010101" pitchFamily="2" charset="-122"/>
              </a:rPr>
              <a:t>，将一套微命令代码化构成微指令。就像计算机机器指令一样，</a:t>
            </a:r>
            <a:r>
              <a:rPr lang="zh-CN" altLang="en-US" sz="2400" b="1">
                <a:solidFill>
                  <a:srgbClr val="800080"/>
                </a:solidFill>
                <a:latin typeface="宋体" panose="02010600030101010101" pitchFamily="2" charset="-122"/>
              </a:rPr>
              <a:t>它由微操作码、源地址和目标地址以及其他附带信息构成</a:t>
            </a:r>
            <a:endParaRPr lang="zh-CN" altLang="en-US" sz="2400" b="1">
              <a:latin typeface="宋体" panose="02010600030101010101" pitchFamily="2" charset="-122"/>
            </a:endParaRPr>
          </a:p>
          <a:p>
            <a:pPr marL="625475" lvl="1" indent="-350838" eaLnBrk="1" hangingPunct="1"/>
            <a:r>
              <a:rPr lang="zh-CN" altLang="en-US" sz="2400" b="1"/>
              <a:t>垂直型微指令</a:t>
            </a:r>
            <a:r>
              <a:rPr lang="zh-CN" altLang="en-US" sz="2400" b="1">
                <a:latin typeface="宋体" panose="02010600030101010101" pitchFamily="2" charset="-122"/>
                <a:cs typeface="Times New Roman" panose="02020603050405020304" pitchFamily="18" charset="0"/>
              </a:rPr>
              <a:t>和机器指令一样分成多种类型的微指令，所有微指令构成一个</a:t>
            </a:r>
            <a:r>
              <a:rPr lang="zh-CN" altLang="en-US" sz="2400" b="1">
                <a:solidFill>
                  <a:srgbClr val="800080"/>
                </a:solidFill>
                <a:latin typeface="宋体" panose="02010600030101010101" pitchFamily="2" charset="-122"/>
                <a:cs typeface="Times New Roman" panose="02020603050405020304" pitchFamily="18" charset="0"/>
              </a:rPr>
              <a:t>微指令系统</a:t>
            </a:r>
            <a:r>
              <a:rPr lang="zh-CN" altLang="en-US" sz="2400" b="1">
                <a:latin typeface="宋体" panose="02010600030101010101" pitchFamily="2" charset="-122"/>
              </a:rPr>
              <a:t>。</a:t>
            </a:r>
          </a:p>
          <a:p>
            <a:pPr marL="625475" lvl="1" indent="-350838" eaLnBrk="1" hangingPunct="1"/>
            <a:r>
              <a:rPr lang="zh-CN" altLang="en-US" sz="2400" b="1">
                <a:solidFill>
                  <a:srgbClr val="006600"/>
                </a:solidFill>
                <a:latin typeface="宋体" panose="02010600030101010101" pitchFamily="2" charset="-122"/>
                <a:cs typeface="Times New Roman" panose="02020603050405020304" pitchFamily="18" charset="0"/>
              </a:rPr>
              <a:t>主要特点</a:t>
            </a:r>
            <a:r>
              <a:rPr lang="zh-CN" altLang="en-US" sz="2400" b="1">
                <a:latin typeface="宋体" panose="02010600030101010101" pitchFamily="2" charset="-122"/>
                <a:cs typeface="Times New Roman" panose="02020603050405020304" pitchFamily="18" charset="0"/>
              </a:rPr>
              <a:t>：微指令字采用短格式，</a:t>
            </a:r>
            <a:r>
              <a:rPr lang="zh-CN" altLang="en-US" sz="2400" b="1">
                <a:latin typeface="宋体" panose="02010600030101010101" pitchFamily="2" charset="-122"/>
              </a:rPr>
              <a:t>每</a:t>
            </a:r>
            <a:r>
              <a:rPr lang="zh-CN" altLang="en-US" sz="2400" b="1">
                <a:latin typeface="宋体" panose="02010600030101010101" pitchFamily="2" charset="-122"/>
                <a:cs typeface="Times New Roman" panose="02020603050405020304" pitchFamily="18" charset="0"/>
              </a:rPr>
              <a:t>条微指令只能控制一二个微操作，</a:t>
            </a:r>
            <a:r>
              <a:rPr lang="zh-CN" altLang="en-US" sz="2400" b="1">
                <a:solidFill>
                  <a:srgbClr val="CC0099"/>
                </a:solidFill>
                <a:latin typeface="宋体" panose="02010600030101010101" pitchFamily="2" charset="-122"/>
                <a:cs typeface="Times New Roman" panose="02020603050405020304" pitchFamily="18" charset="0"/>
              </a:rPr>
              <a:t>并行控制能力差</a:t>
            </a:r>
            <a:r>
              <a:rPr lang="zh-CN" altLang="en-US" sz="2400" b="1">
                <a:latin typeface="宋体" panose="02010600030101010101" pitchFamily="2" charset="-122"/>
                <a:cs typeface="Times New Roman" panose="02020603050405020304" pitchFamily="18" charset="0"/>
              </a:rPr>
              <a:t>。</a:t>
            </a:r>
            <a:r>
              <a:rPr lang="zh-CN" altLang="en-US" sz="2400" b="1">
                <a:latin typeface="宋体" panose="02010600030101010101" pitchFamily="2" charset="-122"/>
              </a:rPr>
              <a:t>但</a:t>
            </a:r>
            <a:r>
              <a:rPr lang="zh-CN" altLang="en-US" sz="2400" b="1">
                <a:latin typeface="宋体" panose="02010600030101010101" pitchFamily="2" charset="-122"/>
                <a:cs typeface="Times New Roman" panose="02020603050405020304" pitchFamily="18" charset="0"/>
              </a:rPr>
              <a:t>由于微指令和机器指令格式相类似，对于用户来说，垂直型微指令</a:t>
            </a:r>
            <a:r>
              <a:rPr lang="zh-CN" altLang="en-US" sz="2400" b="1">
                <a:solidFill>
                  <a:srgbClr val="CC0099"/>
                </a:solidFill>
                <a:latin typeface="宋体" panose="02010600030101010101" pitchFamily="2" charset="-122"/>
                <a:cs typeface="Times New Roman" panose="02020603050405020304" pitchFamily="18" charset="0"/>
              </a:rPr>
              <a:t>比较直观，容易掌握和便于使用。微指令字短</a:t>
            </a:r>
            <a:r>
              <a:rPr lang="zh-CN" altLang="en-US" sz="2400" b="1">
                <a:latin typeface="宋体" panose="02010600030101010101" pitchFamily="2" charset="-122"/>
                <a:cs typeface="Times New Roman" panose="02020603050405020304" pitchFamily="18" charset="0"/>
              </a:rPr>
              <a:t>，减少了横向控制存储器的容量</a:t>
            </a:r>
            <a:r>
              <a:rPr lang="zh-CN" altLang="en-US" sz="2400" b="1">
                <a:latin typeface="宋体" panose="02010600030101010101" pitchFamily="2" charset="-122"/>
              </a:rPr>
              <a:t>；但</a:t>
            </a:r>
            <a:r>
              <a:rPr lang="zh-CN" altLang="en-US" sz="2400" b="1">
                <a:solidFill>
                  <a:srgbClr val="CC0099"/>
                </a:solidFill>
                <a:latin typeface="宋体" panose="02010600030101010101" pitchFamily="2" charset="-122"/>
              </a:rPr>
              <a:t>微程序长，影响了执行的速度</a:t>
            </a:r>
            <a:r>
              <a:rPr lang="zh-CN" altLang="en-US" sz="2400" b="1">
                <a:latin typeface="宋体" panose="02010600030101010101" pitchFamily="2" charset="-122"/>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44B313CB-FAE8-424C-8E92-C2909530ECB6}"/>
              </a:ext>
            </a:extLst>
          </p:cNvPr>
          <p:cNvSpPr>
            <a:spLocks noChangeArrowheads="1"/>
          </p:cNvSpPr>
          <p:nvPr/>
        </p:nvSpPr>
        <p:spPr bwMode="auto">
          <a:xfrm>
            <a:off x="971550" y="465296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操作控制字段中的每一位表示一个微命令。</a:t>
            </a:r>
          </a:p>
          <a:p>
            <a:endParaRPr lang="zh-CN" altLang="en-US" sz="2000" b="1">
              <a:latin typeface="Times New Roman" panose="02020603050405020304" pitchFamily="18" charset="0"/>
            </a:endParaRPr>
          </a:p>
        </p:txBody>
      </p:sp>
      <p:grpSp>
        <p:nvGrpSpPr>
          <p:cNvPr id="77827" name="Group 3">
            <a:extLst>
              <a:ext uri="{FF2B5EF4-FFF2-40B4-BE49-F238E27FC236}">
                <a16:creationId xmlns:a16="http://schemas.microsoft.com/office/drawing/2014/main" id="{B1CAAD6A-8D8E-464C-B934-F8A0CAE47173}"/>
              </a:ext>
            </a:extLst>
          </p:cNvPr>
          <p:cNvGrpSpPr>
            <a:grpSpLocks/>
          </p:cNvGrpSpPr>
          <p:nvPr/>
        </p:nvGrpSpPr>
        <p:grpSpPr bwMode="auto">
          <a:xfrm>
            <a:off x="468313" y="1628775"/>
            <a:ext cx="8207375" cy="2087563"/>
            <a:chOff x="0" y="0"/>
            <a:chExt cx="4464" cy="1044"/>
          </a:xfrm>
        </p:grpSpPr>
        <p:sp>
          <p:nvSpPr>
            <p:cNvPr id="77836" name="Rectangle 5">
              <a:extLst>
                <a:ext uri="{FF2B5EF4-FFF2-40B4-BE49-F238E27FC236}">
                  <a16:creationId xmlns:a16="http://schemas.microsoft.com/office/drawing/2014/main" id="{29E16EBF-B701-4836-8D81-2C4E8377C582}"/>
                </a:ext>
              </a:extLst>
            </p:cNvPr>
            <p:cNvSpPr>
              <a:spLocks noChangeArrowheads="1"/>
            </p:cNvSpPr>
            <p:nvPr/>
          </p:nvSpPr>
          <p:spPr bwMode="auto">
            <a:xfrm>
              <a:off x="0" y="536"/>
              <a:ext cx="4464" cy="165"/>
            </a:xfrm>
            <a:prstGeom prst="rect">
              <a:avLst/>
            </a:prstGeom>
            <a:solidFill>
              <a:schemeClr val="bg2"/>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nvGrpSpPr>
            <p:cNvPr id="77837" name="Group 5">
              <a:extLst>
                <a:ext uri="{FF2B5EF4-FFF2-40B4-BE49-F238E27FC236}">
                  <a16:creationId xmlns:a16="http://schemas.microsoft.com/office/drawing/2014/main" id="{46FD3CDC-C92A-4B52-98EE-D562B6302A33}"/>
                </a:ext>
              </a:extLst>
            </p:cNvPr>
            <p:cNvGrpSpPr>
              <a:grpSpLocks/>
            </p:cNvGrpSpPr>
            <p:nvPr/>
          </p:nvGrpSpPr>
          <p:grpSpPr bwMode="auto">
            <a:xfrm>
              <a:off x="79" y="522"/>
              <a:ext cx="4292" cy="186"/>
              <a:chOff x="0" y="0"/>
              <a:chExt cx="5970" cy="260"/>
            </a:xfrm>
          </p:grpSpPr>
          <p:sp>
            <p:nvSpPr>
              <p:cNvPr id="77914" name="Text Box 7">
                <a:extLst>
                  <a:ext uri="{FF2B5EF4-FFF2-40B4-BE49-F238E27FC236}">
                    <a16:creationId xmlns:a16="http://schemas.microsoft.com/office/drawing/2014/main" id="{21043518-1961-4FD9-929A-D0E43F31D106}"/>
                  </a:ext>
                </a:extLst>
              </p:cNvPr>
              <p:cNvSpPr txBox="1">
                <a:spLocks noChangeArrowheads="1"/>
              </p:cNvSpPr>
              <p:nvPr/>
            </p:nvSpPr>
            <p:spPr bwMode="auto">
              <a:xfrm>
                <a:off x="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15" name="Text Box 8">
                <a:extLst>
                  <a:ext uri="{FF2B5EF4-FFF2-40B4-BE49-F238E27FC236}">
                    <a16:creationId xmlns:a16="http://schemas.microsoft.com/office/drawing/2014/main" id="{5B8EE932-0759-4468-B07D-EBC9CAF08053}"/>
                  </a:ext>
                </a:extLst>
              </p:cNvPr>
              <p:cNvSpPr txBox="1">
                <a:spLocks noChangeArrowheads="1"/>
              </p:cNvSpPr>
              <p:nvPr/>
            </p:nvSpPr>
            <p:spPr bwMode="auto">
              <a:xfrm>
                <a:off x="27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16" name="Text Box 9">
                <a:extLst>
                  <a:ext uri="{FF2B5EF4-FFF2-40B4-BE49-F238E27FC236}">
                    <a16:creationId xmlns:a16="http://schemas.microsoft.com/office/drawing/2014/main" id="{7C480FC6-9BEF-484F-9040-C9ADD8894BA9}"/>
                  </a:ext>
                </a:extLst>
              </p:cNvPr>
              <p:cNvSpPr txBox="1">
                <a:spLocks noChangeArrowheads="1"/>
              </p:cNvSpPr>
              <p:nvPr/>
            </p:nvSpPr>
            <p:spPr bwMode="auto">
              <a:xfrm>
                <a:off x="53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17" name="Text Box 10">
                <a:extLst>
                  <a:ext uri="{FF2B5EF4-FFF2-40B4-BE49-F238E27FC236}">
                    <a16:creationId xmlns:a16="http://schemas.microsoft.com/office/drawing/2014/main" id="{3976D364-7E41-4DA3-80E7-4429C4151E91}"/>
                  </a:ext>
                </a:extLst>
              </p:cNvPr>
              <p:cNvSpPr txBox="1">
                <a:spLocks noChangeArrowheads="1"/>
              </p:cNvSpPr>
              <p:nvPr/>
            </p:nvSpPr>
            <p:spPr bwMode="auto">
              <a:xfrm>
                <a:off x="80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18" name="Text Box 11">
                <a:extLst>
                  <a:ext uri="{FF2B5EF4-FFF2-40B4-BE49-F238E27FC236}">
                    <a16:creationId xmlns:a16="http://schemas.microsoft.com/office/drawing/2014/main" id="{F4BDFC72-D9C4-4134-A924-C8B18902EF49}"/>
                  </a:ext>
                </a:extLst>
              </p:cNvPr>
              <p:cNvSpPr txBox="1">
                <a:spLocks noChangeArrowheads="1"/>
              </p:cNvSpPr>
              <p:nvPr/>
            </p:nvSpPr>
            <p:spPr bwMode="auto">
              <a:xfrm>
                <a:off x="107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19" name="Text Box 12">
                <a:extLst>
                  <a:ext uri="{FF2B5EF4-FFF2-40B4-BE49-F238E27FC236}">
                    <a16:creationId xmlns:a16="http://schemas.microsoft.com/office/drawing/2014/main" id="{A2214219-97EF-4939-9508-0A64AB189D15}"/>
                  </a:ext>
                </a:extLst>
              </p:cNvPr>
              <p:cNvSpPr txBox="1">
                <a:spLocks noChangeArrowheads="1"/>
              </p:cNvSpPr>
              <p:nvPr/>
            </p:nvSpPr>
            <p:spPr bwMode="auto">
              <a:xfrm>
                <a:off x="134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0" name="Text Box 13">
                <a:extLst>
                  <a:ext uri="{FF2B5EF4-FFF2-40B4-BE49-F238E27FC236}">
                    <a16:creationId xmlns:a16="http://schemas.microsoft.com/office/drawing/2014/main" id="{EE95D652-E6F3-4892-A3A9-2D22F86BAFF1}"/>
                  </a:ext>
                </a:extLst>
              </p:cNvPr>
              <p:cNvSpPr txBox="1">
                <a:spLocks noChangeArrowheads="1"/>
              </p:cNvSpPr>
              <p:nvPr/>
            </p:nvSpPr>
            <p:spPr bwMode="auto">
              <a:xfrm>
                <a:off x="160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1" name="Text Box 14">
                <a:extLst>
                  <a:ext uri="{FF2B5EF4-FFF2-40B4-BE49-F238E27FC236}">
                    <a16:creationId xmlns:a16="http://schemas.microsoft.com/office/drawing/2014/main" id="{7A301842-BFC9-4F7D-A0E2-EB962378FE3B}"/>
                  </a:ext>
                </a:extLst>
              </p:cNvPr>
              <p:cNvSpPr txBox="1">
                <a:spLocks noChangeArrowheads="1"/>
              </p:cNvSpPr>
              <p:nvPr/>
            </p:nvSpPr>
            <p:spPr bwMode="auto">
              <a:xfrm>
                <a:off x="187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2" name="Text Box 15">
                <a:extLst>
                  <a:ext uri="{FF2B5EF4-FFF2-40B4-BE49-F238E27FC236}">
                    <a16:creationId xmlns:a16="http://schemas.microsoft.com/office/drawing/2014/main" id="{A68510D2-55A1-4117-B4C7-9762F74A25FB}"/>
                  </a:ext>
                </a:extLst>
              </p:cNvPr>
              <p:cNvSpPr txBox="1">
                <a:spLocks noChangeArrowheads="1"/>
              </p:cNvSpPr>
              <p:nvPr/>
            </p:nvSpPr>
            <p:spPr bwMode="auto">
              <a:xfrm>
                <a:off x="212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3" name="Text Box 16">
                <a:extLst>
                  <a:ext uri="{FF2B5EF4-FFF2-40B4-BE49-F238E27FC236}">
                    <a16:creationId xmlns:a16="http://schemas.microsoft.com/office/drawing/2014/main" id="{8CBDDF26-A42C-48F7-A468-DBE262A0D5CB}"/>
                  </a:ext>
                </a:extLst>
              </p:cNvPr>
              <p:cNvSpPr txBox="1">
                <a:spLocks noChangeArrowheads="1"/>
              </p:cNvSpPr>
              <p:nvPr/>
            </p:nvSpPr>
            <p:spPr bwMode="auto">
              <a:xfrm>
                <a:off x="239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4" name="Text Box 17">
                <a:extLst>
                  <a:ext uri="{FF2B5EF4-FFF2-40B4-BE49-F238E27FC236}">
                    <a16:creationId xmlns:a16="http://schemas.microsoft.com/office/drawing/2014/main" id="{C0EBCDE3-9BCA-4F23-9147-D5604F76650C}"/>
                  </a:ext>
                </a:extLst>
              </p:cNvPr>
              <p:cNvSpPr txBox="1">
                <a:spLocks noChangeArrowheads="1"/>
              </p:cNvSpPr>
              <p:nvPr/>
            </p:nvSpPr>
            <p:spPr bwMode="auto">
              <a:xfrm>
                <a:off x="265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5" name="Text Box 18">
                <a:extLst>
                  <a:ext uri="{FF2B5EF4-FFF2-40B4-BE49-F238E27FC236}">
                    <a16:creationId xmlns:a16="http://schemas.microsoft.com/office/drawing/2014/main" id="{96324B8D-162B-4BBC-9F6F-84314D43B9EB}"/>
                  </a:ext>
                </a:extLst>
              </p:cNvPr>
              <p:cNvSpPr txBox="1">
                <a:spLocks noChangeArrowheads="1"/>
              </p:cNvSpPr>
              <p:nvPr/>
            </p:nvSpPr>
            <p:spPr bwMode="auto">
              <a:xfrm>
                <a:off x="292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6" name="Text Box 19">
                <a:extLst>
                  <a:ext uri="{FF2B5EF4-FFF2-40B4-BE49-F238E27FC236}">
                    <a16:creationId xmlns:a16="http://schemas.microsoft.com/office/drawing/2014/main" id="{3341AFEE-5094-4CF2-9722-AECBB7855E7D}"/>
                  </a:ext>
                </a:extLst>
              </p:cNvPr>
              <p:cNvSpPr txBox="1">
                <a:spLocks noChangeArrowheads="1"/>
              </p:cNvSpPr>
              <p:nvPr/>
            </p:nvSpPr>
            <p:spPr bwMode="auto">
              <a:xfrm>
                <a:off x="319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7" name="Text Box 20">
                <a:extLst>
                  <a:ext uri="{FF2B5EF4-FFF2-40B4-BE49-F238E27FC236}">
                    <a16:creationId xmlns:a16="http://schemas.microsoft.com/office/drawing/2014/main" id="{20ACD0AD-1BB3-4E90-AE8B-6261221AA10F}"/>
                  </a:ext>
                </a:extLst>
              </p:cNvPr>
              <p:cNvSpPr txBox="1">
                <a:spLocks noChangeArrowheads="1"/>
              </p:cNvSpPr>
              <p:nvPr/>
            </p:nvSpPr>
            <p:spPr bwMode="auto">
              <a:xfrm>
                <a:off x="346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8" name="Text Box 21">
                <a:extLst>
                  <a:ext uri="{FF2B5EF4-FFF2-40B4-BE49-F238E27FC236}">
                    <a16:creationId xmlns:a16="http://schemas.microsoft.com/office/drawing/2014/main" id="{9F20FCAA-83CA-421B-8363-098BF5EC99A0}"/>
                  </a:ext>
                </a:extLst>
              </p:cNvPr>
              <p:cNvSpPr txBox="1">
                <a:spLocks noChangeArrowheads="1"/>
              </p:cNvSpPr>
              <p:nvPr/>
            </p:nvSpPr>
            <p:spPr bwMode="auto">
              <a:xfrm>
                <a:off x="372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29" name="Text Box 22">
                <a:extLst>
                  <a:ext uri="{FF2B5EF4-FFF2-40B4-BE49-F238E27FC236}">
                    <a16:creationId xmlns:a16="http://schemas.microsoft.com/office/drawing/2014/main" id="{0445E0E0-71FF-4A3F-9DE5-4E82D3572F88}"/>
                  </a:ext>
                </a:extLst>
              </p:cNvPr>
              <p:cNvSpPr txBox="1">
                <a:spLocks noChangeArrowheads="1"/>
              </p:cNvSpPr>
              <p:nvPr/>
            </p:nvSpPr>
            <p:spPr bwMode="auto">
              <a:xfrm>
                <a:off x="399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30" name="Text Box 23">
                <a:extLst>
                  <a:ext uri="{FF2B5EF4-FFF2-40B4-BE49-F238E27FC236}">
                    <a16:creationId xmlns:a16="http://schemas.microsoft.com/office/drawing/2014/main" id="{9324B67A-A8D3-40DF-9863-0839B6142B39}"/>
                  </a:ext>
                </a:extLst>
              </p:cNvPr>
              <p:cNvSpPr txBox="1">
                <a:spLocks noChangeArrowheads="1"/>
              </p:cNvSpPr>
              <p:nvPr/>
            </p:nvSpPr>
            <p:spPr bwMode="auto">
              <a:xfrm>
                <a:off x="426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31" name="Text Box 24">
                <a:extLst>
                  <a:ext uri="{FF2B5EF4-FFF2-40B4-BE49-F238E27FC236}">
                    <a16:creationId xmlns:a16="http://schemas.microsoft.com/office/drawing/2014/main" id="{01EB8154-2C0E-4871-A1C9-369E3EACAE29}"/>
                  </a:ext>
                </a:extLst>
              </p:cNvPr>
              <p:cNvSpPr txBox="1">
                <a:spLocks noChangeArrowheads="1"/>
              </p:cNvSpPr>
              <p:nvPr/>
            </p:nvSpPr>
            <p:spPr bwMode="auto">
              <a:xfrm>
                <a:off x="453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32" name="Text Box 25">
                <a:extLst>
                  <a:ext uri="{FF2B5EF4-FFF2-40B4-BE49-F238E27FC236}">
                    <a16:creationId xmlns:a16="http://schemas.microsoft.com/office/drawing/2014/main" id="{7E0F3E67-9A28-46DA-B2A5-70B44F4EC666}"/>
                  </a:ext>
                </a:extLst>
              </p:cNvPr>
              <p:cNvSpPr txBox="1">
                <a:spLocks noChangeArrowheads="1"/>
              </p:cNvSpPr>
              <p:nvPr/>
            </p:nvSpPr>
            <p:spPr bwMode="auto">
              <a:xfrm>
                <a:off x="479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33" name="Text Box 26">
                <a:extLst>
                  <a:ext uri="{FF2B5EF4-FFF2-40B4-BE49-F238E27FC236}">
                    <a16:creationId xmlns:a16="http://schemas.microsoft.com/office/drawing/2014/main" id="{2828D7CB-6F3C-4DD2-8546-4E6CFC9E804A}"/>
                  </a:ext>
                </a:extLst>
              </p:cNvPr>
              <p:cNvSpPr txBox="1">
                <a:spLocks noChangeArrowheads="1"/>
              </p:cNvSpPr>
              <p:nvPr/>
            </p:nvSpPr>
            <p:spPr bwMode="auto">
              <a:xfrm>
                <a:off x="506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34" name="Text Box 27">
                <a:extLst>
                  <a:ext uri="{FF2B5EF4-FFF2-40B4-BE49-F238E27FC236}">
                    <a16:creationId xmlns:a16="http://schemas.microsoft.com/office/drawing/2014/main" id="{C0072FBF-9391-4FD0-B0C2-6B15BD083CF3}"/>
                  </a:ext>
                </a:extLst>
              </p:cNvPr>
              <p:cNvSpPr txBox="1">
                <a:spLocks noChangeArrowheads="1"/>
              </p:cNvSpPr>
              <p:nvPr/>
            </p:nvSpPr>
            <p:spPr bwMode="auto">
              <a:xfrm>
                <a:off x="533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35" name="Text Box 28">
                <a:extLst>
                  <a:ext uri="{FF2B5EF4-FFF2-40B4-BE49-F238E27FC236}">
                    <a16:creationId xmlns:a16="http://schemas.microsoft.com/office/drawing/2014/main" id="{88D4CE70-D349-4FE7-BF70-ACCCBAAD910D}"/>
                  </a:ext>
                </a:extLst>
              </p:cNvPr>
              <p:cNvSpPr txBox="1">
                <a:spLocks noChangeArrowheads="1"/>
              </p:cNvSpPr>
              <p:nvPr/>
            </p:nvSpPr>
            <p:spPr bwMode="auto">
              <a:xfrm>
                <a:off x="560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7936" name="Text Box 29">
                <a:extLst>
                  <a:ext uri="{FF2B5EF4-FFF2-40B4-BE49-F238E27FC236}">
                    <a16:creationId xmlns:a16="http://schemas.microsoft.com/office/drawing/2014/main" id="{944BA6CC-968A-42DF-B9BE-00E7EF4DD236}"/>
                  </a:ext>
                </a:extLst>
              </p:cNvPr>
              <p:cNvSpPr txBox="1">
                <a:spLocks noChangeArrowheads="1"/>
              </p:cNvSpPr>
              <p:nvPr/>
            </p:nvSpPr>
            <p:spPr bwMode="auto">
              <a:xfrm>
                <a:off x="586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grpSp>
        <p:sp>
          <p:nvSpPr>
            <p:cNvPr id="77838" name="Line 30">
              <a:extLst>
                <a:ext uri="{FF2B5EF4-FFF2-40B4-BE49-F238E27FC236}">
                  <a16:creationId xmlns:a16="http://schemas.microsoft.com/office/drawing/2014/main" id="{BE7191C1-A4D4-4E69-A98E-B50DDA9FDC1C}"/>
                </a:ext>
              </a:extLst>
            </p:cNvPr>
            <p:cNvSpPr>
              <a:spLocks noChangeShapeType="1"/>
            </p:cNvSpPr>
            <p:nvPr/>
          </p:nvSpPr>
          <p:spPr bwMode="auto">
            <a:xfrm flipV="1">
              <a:off x="129"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39" name="Line 31">
              <a:extLst>
                <a:ext uri="{FF2B5EF4-FFF2-40B4-BE49-F238E27FC236}">
                  <a16:creationId xmlns:a16="http://schemas.microsoft.com/office/drawing/2014/main" id="{FB0A6793-1286-4A6E-8902-EF0844A52C7B}"/>
                </a:ext>
              </a:extLst>
            </p:cNvPr>
            <p:cNvSpPr>
              <a:spLocks noChangeShapeType="1"/>
            </p:cNvSpPr>
            <p:nvPr/>
          </p:nvSpPr>
          <p:spPr bwMode="auto">
            <a:xfrm flipV="1">
              <a:off x="503"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0" name="Line 32">
              <a:extLst>
                <a:ext uri="{FF2B5EF4-FFF2-40B4-BE49-F238E27FC236}">
                  <a16:creationId xmlns:a16="http://schemas.microsoft.com/office/drawing/2014/main" id="{8F0D6AF3-ED23-4030-BAB6-219EFC2AB518}"/>
                </a:ext>
              </a:extLst>
            </p:cNvPr>
            <p:cNvSpPr>
              <a:spLocks noChangeShapeType="1"/>
            </p:cNvSpPr>
            <p:nvPr/>
          </p:nvSpPr>
          <p:spPr bwMode="auto">
            <a:xfrm flipV="1">
              <a:off x="316"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1" name="Line 33">
              <a:extLst>
                <a:ext uri="{FF2B5EF4-FFF2-40B4-BE49-F238E27FC236}">
                  <a16:creationId xmlns:a16="http://schemas.microsoft.com/office/drawing/2014/main" id="{DF4DF557-3F5A-4F9C-9C58-CDCA4FAE4029}"/>
                </a:ext>
              </a:extLst>
            </p:cNvPr>
            <p:cNvSpPr>
              <a:spLocks noChangeShapeType="1"/>
            </p:cNvSpPr>
            <p:nvPr/>
          </p:nvSpPr>
          <p:spPr bwMode="auto">
            <a:xfrm flipV="1">
              <a:off x="884"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2" name="Line 34">
              <a:extLst>
                <a:ext uri="{FF2B5EF4-FFF2-40B4-BE49-F238E27FC236}">
                  <a16:creationId xmlns:a16="http://schemas.microsoft.com/office/drawing/2014/main" id="{D34F4EFE-4D96-45EB-9566-D5D346F784C0}"/>
                </a:ext>
              </a:extLst>
            </p:cNvPr>
            <p:cNvSpPr>
              <a:spLocks noChangeShapeType="1"/>
            </p:cNvSpPr>
            <p:nvPr/>
          </p:nvSpPr>
          <p:spPr bwMode="auto">
            <a:xfrm flipV="1">
              <a:off x="697"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3" name="Line 35">
              <a:extLst>
                <a:ext uri="{FF2B5EF4-FFF2-40B4-BE49-F238E27FC236}">
                  <a16:creationId xmlns:a16="http://schemas.microsoft.com/office/drawing/2014/main" id="{634CEDA3-F1AE-4BFD-8F5C-AF9D89358DDA}"/>
                </a:ext>
              </a:extLst>
            </p:cNvPr>
            <p:cNvSpPr>
              <a:spLocks noChangeShapeType="1"/>
            </p:cNvSpPr>
            <p:nvPr/>
          </p:nvSpPr>
          <p:spPr bwMode="auto">
            <a:xfrm flipV="1">
              <a:off x="1272"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4" name="Line 36">
              <a:extLst>
                <a:ext uri="{FF2B5EF4-FFF2-40B4-BE49-F238E27FC236}">
                  <a16:creationId xmlns:a16="http://schemas.microsoft.com/office/drawing/2014/main" id="{3762764F-2BFB-4F38-8A91-EBB113F8F66D}"/>
                </a:ext>
              </a:extLst>
            </p:cNvPr>
            <p:cNvSpPr>
              <a:spLocks noChangeShapeType="1"/>
            </p:cNvSpPr>
            <p:nvPr/>
          </p:nvSpPr>
          <p:spPr bwMode="auto">
            <a:xfrm flipV="1">
              <a:off x="1085"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5" name="Line 37">
              <a:extLst>
                <a:ext uri="{FF2B5EF4-FFF2-40B4-BE49-F238E27FC236}">
                  <a16:creationId xmlns:a16="http://schemas.microsoft.com/office/drawing/2014/main" id="{933B1747-0A18-4324-8352-B125E46E45CF}"/>
                </a:ext>
              </a:extLst>
            </p:cNvPr>
            <p:cNvSpPr>
              <a:spLocks noChangeShapeType="1"/>
            </p:cNvSpPr>
            <p:nvPr/>
          </p:nvSpPr>
          <p:spPr bwMode="auto">
            <a:xfrm flipV="1">
              <a:off x="1653" y="193"/>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6" name="Line 38">
              <a:extLst>
                <a:ext uri="{FF2B5EF4-FFF2-40B4-BE49-F238E27FC236}">
                  <a16:creationId xmlns:a16="http://schemas.microsoft.com/office/drawing/2014/main" id="{B08340DB-47C1-4692-996B-991600AAFD0E}"/>
                </a:ext>
              </a:extLst>
            </p:cNvPr>
            <p:cNvSpPr>
              <a:spLocks noChangeShapeType="1"/>
            </p:cNvSpPr>
            <p:nvPr/>
          </p:nvSpPr>
          <p:spPr bwMode="auto">
            <a:xfrm flipV="1">
              <a:off x="1466" y="374"/>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7" name="Line 39">
              <a:extLst>
                <a:ext uri="{FF2B5EF4-FFF2-40B4-BE49-F238E27FC236}">
                  <a16:creationId xmlns:a16="http://schemas.microsoft.com/office/drawing/2014/main" id="{F1F1B529-2324-4158-8163-6F314EA479B1}"/>
                </a:ext>
              </a:extLst>
            </p:cNvPr>
            <p:cNvSpPr>
              <a:spLocks noChangeShapeType="1"/>
            </p:cNvSpPr>
            <p:nvPr/>
          </p:nvSpPr>
          <p:spPr bwMode="auto">
            <a:xfrm flipV="1">
              <a:off x="2027"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8" name="Line 40">
              <a:extLst>
                <a:ext uri="{FF2B5EF4-FFF2-40B4-BE49-F238E27FC236}">
                  <a16:creationId xmlns:a16="http://schemas.microsoft.com/office/drawing/2014/main" id="{005420D2-C17C-4B1E-A2E4-AF23BA46CBAB}"/>
                </a:ext>
              </a:extLst>
            </p:cNvPr>
            <p:cNvSpPr>
              <a:spLocks noChangeShapeType="1"/>
            </p:cNvSpPr>
            <p:nvPr/>
          </p:nvSpPr>
          <p:spPr bwMode="auto">
            <a:xfrm flipV="1">
              <a:off x="1840"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49" name="Line 41">
              <a:extLst>
                <a:ext uri="{FF2B5EF4-FFF2-40B4-BE49-F238E27FC236}">
                  <a16:creationId xmlns:a16="http://schemas.microsoft.com/office/drawing/2014/main" id="{C62F9944-FB52-4041-99FC-FB0BFF359FE5}"/>
                </a:ext>
              </a:extLst>
            </p:cNvPr>
            <p:cNvSpPr>
              <a:spLocks noChangeShapeType="1"/>
            </p:cNvSpPr>
            <p:nvPr/>
          </p:nvSpPr>
          <p:spPr bwMode="auto">
            <a:xfrm flipV="1">
              <a:off x="2408"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0" name="Line 42">
              <a:extLst>
                <a:ext uri="{FF2B5EF4-FFF2-40B4-BE49-F238E27FC236}">
                  <a16:creationId xmlns:a16="http://schemas.microsoft.com/office/drawing/2014/main" id="{8909F282-6E92-4DA0-A164-B7AC9658DA90}"/>
                </a:ext>
              </a:extLst>
            </p:cNvPr>
            <p:cNvSpPr>
              <a:spLocks noChangeShapeType="1"/>
            </p:cNvSpPr>
            <p:nvPr/>
          </p:nvSpPr>
          <p:spPr bwMode="auto">
            <a:xfrm flipV="1">
              <a:off x="2221"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1" name="Line 43">
              <a:extLst>
                <a:ext uri="{FF2B5EF4-FFF2-40B4-BE49-F238E27FC236}">
                  <a16:creationId xmlns:a16="http://schemas.microsoft.com/office/drawing/2014/main" id="{5F0D573A-F1ED-454E-BA16-9F073D6F39AD}"/>
                </a:ext>
              </a:extLst>
            </p:cNvPr>
            <p:cNvSpPr>
              <a:spLocks noChangeShapeType="1"/>
            </p:cNvSpPr>
            <p:nvPr/>
          </p:nvSpPr>
          <p:spPr bwMode="auto">
            <a:xfrm flipV="1">
              <a:off x="2796"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2" name="Line 44">
              <a:extLst>
                <a:ext uri="{FF2B5EF4-FFF2-40B4-BE49-F238E27FC236}">
                  <a16:creationId xmlns:a16="http://schemas.microsoft.com/office/drawing/2014/main" id="{8FF31F3F-1D03-4CC5-AEEF-6CFE03780D5B}"/>
                </a:ext>
              </a:extLst>
            </p:cNvPr>
            <p:cNvSpPr>
              <a:spLocks noChangeShapeType="1"/>
            </p:cNvSpPr>
            <p:nvPr/>
          </p:nvSpPr>
          <p:spPr bwMode="auto">
            <a:xfrm flipV="1">
              <a:off x="2609"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3" name="Line 45">
              <a:extLst>
                <a:ext uri="{FF2B5EF4-FFF2-40B4-BE49-F238E27FC236}">
                  <a16:creationId xmlns:a16="http://schemas.microsoft.com/office/drawing/2014/main" id="{A14A87F8-4841-41BC-8069-9D97892C7EB1}"/>
                </a:ext>
              </a:extLst>
            </p:cNvPr>
            <p:cNvSpPr>
              <a:spLocks noChangeShapeType="1"/>
            </p:cNvSpPr>
            <p:nvPr/>
          </p:nvSpPr>
          <p:spPr bwMode="auto">
            <a:xfrm flipV="1">
              <a:off x="3177"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4" name="Line 46">
              <a:extLst>
                <a:ext uri="{FF2B5EF4-FFF2-40B4-BE49-F238E27FC236}">
                  <a16:creationId xmlns:a16="http://schemas.microsoft.com/office/drawing/2014/main" id="{206470AA-6D85-4EF8-819F-5CFDE08F90E5}"/>
                </a:ext>
              </a:extLst>
            </p:cNvPr>
            <p:cNvSpPr>
              <a:spLocks noChangeShapeType="1"/>
            </p:cNvSpPr>
            <p:nvPr/>
          </p:nvSpPr>
          <p:spPr bwMode="auto">
            <a:xfrm flipV="1">
              <a:off x="2990"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5" name="Line 47">
              <a:extLst>
                <a:ext uri="{FF2B5EF4-FFF2-40B4-BE49-F238E27FC236}">
                  <a16:creationId xmlns:a16="http://schemas.microsoft.com/office/drawing/2014/main" id="{90CA7872-C47D-41A9-B82C-87A166B70A12}"/>
                </a:ext>
              </a:extLst>
            </p:cNvPr>
            <p:cNvSpPr>
              <a:spLocks noChangeShapeType="1"/>
            </p:cNvSpPr>
            <p:nvPr/>
          </p:nvSpPr>
          <p:spPr bwMode="auto">
            <a:xfrm flipV="1">
              <a:off x="3386" y="374"/>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6" name="Line 48">
              <a:extLst>
                <a:ext uri="{FF2B5EF4-FFF2-40B4-BE49-F238E27FC236}">
                  <a16:creationId xmlns:a16="http://schemas.microsoft.com/office/drawing/2014/main" id="{A8F36920-9150-40D9-8F7A-62DF62ED5FC6}"/>
                </a:ext>
              </a:extLst>
            </p:cNvPr>
            <p:cNvSpPr>
              <a:spLocks noChangeShapeType="1"/>
            </p:cNvSpPr>
            <p:nvPr/>
          </p:nvSpPr>
          <p:spPr bwMode="auto">
            <a:xfrm flipV="1">
              <a:off x="3558"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7" name="Line 49">
              <a:extLst>
                <a:ext uri="{FF2B5EF4-FFF2-40B4-BE49-F238E27FC236}">
                  <a16:creationId xmlns:a16="http://schemas.microsoft.com/office/drawing/2014/main" id="{0064DF0C-3A65-4CEB-90A4-D77417902BA1}"/>
                </a:ext>
              </a:extLst>
            </p:cNvPr>
            <p:cNvSpPr>
              <a:spLocks noChangeShapeType="1"/>
            </p:cNvSpPr>
            <p:nvPr/>
          </p:nvSpPr>
          <p:spPr bwMode="auto">
            <a:xfrm flipV="1">
              <a:off x="3752" y="374"/>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8" name="Line 50">
              <a:extLst>
                <a:ext uri="{FF2B5EF4-FFF2-40B4-BE49-F238E27FC236}">
                  <a16:creationId xmlns:a16="http://schemas.microsoft.com/office/drawing/2014/main" id="{1AD4EAA5-0079-477F-8F60-91E216259483}"/>
                </a:ext>
              </a:extLst>
            </p:cNvPr>
            <p:cNvSpPr>
              <a:spLocks noChangeShapeType="1"/>
            </p:cNvSpPr>
            <p:nvPr/>
          </p:nvSpPr>
          <p:spPr bwMode="auto">
            <a:xfrm flipV="1">
              <a:off x="3925"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59" name="Line 51">
              <a:extLst>
                <a:ext uri="{FF2B5EF4-FFF2-40B4-BE49-F238E27FC236}">
                  <a16:creationId xmlns:a16="http://schemas.microsoft.com/office/drawing/2014/main" id="{CB6D0E05-DCF4-41C2-AF0D-35B5D1025468}"/>
                </a:ext>
              </a:extLst>
            </p:cNvPr>
            <p:cNvSpPr>
              <a:spLocks noChangeShapeType="1"/>
            </p:cNvSpPr>
            <p:nvPr/>
          </p:nvSpPr>
          <p:spPr bwMode="auto">
            <a:xfrm flipV="1">
              <a:off x="4155" y="374"/>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60" name="Line 52">
              <a:extLst>
                <a:ext uri="{FF2B5EF4-FFF2-40B4-BE49-F238E27FC236}">
                  <a16:creationId xmlns:a16="http://schemas.microsoft.com/office/drawing/2014/main" id="{DC7982C9-DB2A-49D6-B27C-8156777B3625}"/>
                </a:ext>
              </a:extLst>
            </p:cNvPr>
            <p:cNvSpPr>
              <a:spLocks noChangeShapeType="1"/>
            </p:cNvSpPr>
            <p:nvPr/>
          </p:nvSpPr>
          <p:spPr bwMode="auto">
            <a:xfrm flipV="1">
              <a:off x="4327"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861" name="Line 53">
              <a:extLst>
                <a:ext uri="{FF2B5EF4-FFF2-40B4-BE49-F238E27FC236}">
                  <a16:creationId xmlns:a16="http://schemas.microsoft.com/office/drawing/2014/main" id="{F53CC0CE-65C4-4B4F-AEB4-5FE623FFE9F4}"/>
                </a:ext>
              </a:extLst>
            </p:cNvPr>
            <p:cNvSpPr>
              <a:spLocks noChangeShapeType="1"/>
            </p:cNvSpPr>
            <p:nvPr/>
          </p:nvSpPr>
          <p:spPr bwMode="auto">
            <a:xfrm>
              <a:off x="3673" y="538"/>
              <a:ext cx="0" cy="16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62" name="Line 54">
              <a:extLst>
                <a:ext uri="{FF2B5EF4-FFF2-40B4-BE49-F238E27FC236}">
                  <a16:creationId xmlns:a16="http://schemas.microsoft.com/office/drawing/2014/main" id="{74D456BC-5170-4F15-B1F7-D0CD91E87A31}"/>
                </a:ext>
              </a:extLst>
            </p:cNvPr>
            <p:cNvSpPr>
              <a:spLocks noChangeShapeType="1"/>
            </p:cNvSpPr>
            <p:nvPr/>
          </p:nvSpPr>
          <p:spPr bwMode="auto">
            <a:xfrm>
              <a:off x="3285" y="536"/>
              <a:ext cx="0" cy="5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63" name="Line 55">
              <a:extLst>
                <a:ext uri="{FF2B5EF4-FFF2-40B4-BE49-F238E27FC236}">
                  <a16:creationId xmlns:a16="http://schemas.microsoft.com/office/drawing/2014/main" id="{6B129231-0B35-4CA8-9FEA-0CBDAFF1446D}"/>
                </a:ext>
              </a:extLst>
            </p:cNvPr>
            <p:cNvSpPr>
              <a:spLocks noChangeShapeType="1"/>
            </p:cNvSpPr>
            <p:nvPr/>
          </p:nvSpPr>
          <p:spPr bwMode="auto">
            <a:xfrm>
              <a:off x="0" y="70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64" name="Text Box 56">
              <a:extLst>
                <a:ext uri="{FF2B5EF4-FFF2-40B4-BE49-F238E27FC236}">
                  <a16:creationId xmlns:a16="http://schemas.microsoft.com/office/drawing/2014/main" id="{11BA9321-F1FF-4197-B81A-70F72209FF62}"/>
                </a:ext>
              </a:extLst>
            </p:cNvPr>
            <p:cNvSpPr txBox="1">
              <a:spLocks noChangeArrowheads="1"/>
            </p:cNvSpPr>
            <p:nvPr/>
          </p:nvSpPr>
          <p:spPr bwMode="auto">
            <a:xfrm>
              <a:off x="93"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a:t>
              </a:r>
            </a:p>
          </p:txBody>
        </p:sp>
        <p:sp>
          <p:nvSpPr>
            <p:cNvPr id="77865" name="Text Box 57">
              <a:extLst>
                <a:ext uri="{FF2B5EF4-FFF2-40B4-BE49-F238E27FC236}">
                  <a16:creationId xmlns:a16="http://schemas.microsoft.com/office/drawing/2014/main" id="{3EC33DC2-BCE0-475A-BBC6-111D14A189E4}"/>
                </a:ext>
              </a:extLst>
            </p:cNvPr>
            <p:cNvSpPr txBox="1">
              <a:spLocks noChangeArrowheads="1"/>
            </p:cNvSpPr>
            <p:nvPr/>
          </p:nvSpPr>
          <p:spPr bwMode="auto">
            <a:xfrm>
              <a:off x="287"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a:t>
              </a:r>
            </a:p>
          </p:txBody>
        </p:sp>
        <p:sp>
          <p:nvSpPr>
            <p:cNvPr id="77866" name="Text Box 58">
              <a:extLst>
                <a:ext uri="{FF2B5EF4-FFF2-40B4-BE49-F238E27FC236}">
                  <a16:creationId xmlns:a16="http://schemas.microsoft.com/office/drawing/2014/main" id="{DC5DBA40-C324-4401-AE87-158CF091C1B0}"/>
                </a:ext>
              </a:extLst>
            </p:cNvPr>
            <p:cNvSpPr txBox="1">
              <a:spLocks noChangeArrowheads="1"/>
            </p:cNvSpPr>
            <p:nvPr/>
          </p:nvSpPr>
          <p:spPr bwMode="auto">
            <a:xfrm>
              <a:off x="474"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3</a:t>
              </a:r>
            </a:p>
          </p:txBody>
        </p:sp>
        <p:sp>
          <p:nvSpPr>
            <p:cNvPr id="77867" name="Text Box 59">
              <a:extLst>
                <a:ext uri="{FF2B5EF4-FFF2-40B4-BE49-F238E27FC236}">
                  <a16:creationId xmlns:a16="http://schemas.microsoft.com/office/drawing/2014/main" id="{6ECF5C03-6205-4361-8915-C02BE87C5C1D}"/>
                </a:ext>
              </a:extLst>
            </p:cNvPr>
            <p:cNvSpPr txBox="1">
              <a:spLocks noChangeArrowheads="1"/>
            </p:cNvSpPr>
            <p:nvPr/>
          </p:nvSpPr>
          <p:spPr bwMode="auto">
            <a:xfrm>
              <a:off x="668"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4</a:t>
              </a:r>
            </a:p>
          </p:txBody>
        </p:sp>
        <p:sp>
          <p:nvSpPr>
            <p:cNvPr id="77868" name="Text Box 60">
              <a:extLst>
                <a:ext uri="{FF2B5EF4-FFF2-40B4-BE49-F238E27FC236}">
                  <a16:creationId xmlns:a16="http://schemas.microsoft.com/office/drawing/2014/main" id="{241D21E9-2B76-4783-A368-0593BA94D456}"/>
                </a:ext>
              </a:extLst>
            </p:cNvPr>
            <p:cNvSpPr txBox="1">
              <a:spLocks noChangeArrowheads="1"/>
            </p:cNvSpPr>
            <p:nvPr/>
          </p:nvSpPr>
          <p:spPr bwMode="auto">
            <a:xfrm>
              <a:off x="862"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5</a:t>
              </a:r>
            </a:p>
          </p:txBody>
        </p:sp>
        <p:sp>
          <p:nvSpPr>
            <p:cNvPr id="77869" name="Text Box 61">
              <a:extLst>
                <a:ext uri="{FF2B5EF4-FFF2-40B4-BE49-F238E27FC236}">
                  <a16:creationId xmlns:a16="http://schemas.microsoft.com/office/drawing/2014/main" id="{CC7058B0-2B71-46BD-837A-33F76D792538}"/>
                </a:ext>
              </a:extLst>
            </p:cNvPr>
            <p:cNvSpPr txBox="1">
              <a:spLocks noChangeArrowheads="1"/>
            </p:cNvSpPr>
            <p:nvPr/>
          </p:nvSpPr>
          <p:spPr bwMode="auto">
            <a:xfrm>
              <a:off x="1056"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6</a:t>
              </a:r>
            </a:p>
          </p:txBody>
        </p:sp>
        <p:sp>
          <p:nvSpPr>
            <p:cNvPr id="77870" name="Text Box 62">
              <a:extLst>
                <a:ext uri="{FF2B5EF4-FFF2-40B4-BE49-F238E27FC236}">
                  <a16:creationId xmlns:a16="http://schemas.microsoft.com/office/drawing/2014/main" id="{DEB900E6-DE4B-439C-AAE7-3A2961C0633A}"/>
                </a:ext>
              </a:extLst>
            </p:cNvPr>
            <p:cNvSpPr txBox="1">
              <a:spLocks noChangeArrowheads="1"/>
            </p:cNvSpPr>
            <p:nvPr/>
          </p:nvSpPr>
          <p:spPr bwMode="auto">
            <a:xfrm>
              <a:off x="1243"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7</a:t>
              </a:r>
            </a:p>
          </p:txBody>
        </p:sp>
        <p:sp>
          <p:nvSpPr>
            <p:cNvPr id="77871" name="Text Box 63">
              <a:extLst>
                <a:ext uri="{FF2B5EF4-FFF2-40B4-BE49-F238E27FC236}">
                  <a16:creationId xmlns:a16="http://schemas.microsoft.com/office/drawing/2014/main" id="{87DF9300-D8B7-4428-B8BF-58FAE979BABE}"/>
                </a:ext>
              </a:extLst>
            </p:cNvPr>
            <p:cNvSpPr txBox="1">
              <a:spLocks noChangeArrowheads="1"/>
            </p:cNvSpPr>
            <p:nvPr/>
          </p:nvSpPr>
          <p:spPr bwMode="auto">
            <a:xfrm>
              <a:off x="1437"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8</a:t>
              </a:r>
            </a:p>
          </p:txBody>
        </p:sp>
        <p:sp>
          <p:nvSpPr>
            <p:cNvPr id="77872" name="Text Box 64">
              <a:extLst>
                <a:ext uri="{FF2B5EF4-FFF2-40B4-BE49-F238E27FC236}">
                  <a16:creationId xmlns:a16="http://schemas.microsoft.com/office/drawing/2014/main" id="{706A927E-3253-4104-8813-AB2D73432172}"/>
                </a:ext>
              </a:extLst>
            </p:cNvPr>
            <p:cNvSpPr txBox="1">
              <a:spLocks noChangeArrowheads="1"/>
            </p:cNvSpPr>
            <p:nvPr/>
          </p:nvSpPr>
          <p:spPr bwMode="auto">
            <a:xfrm>
              <a:off x="1617"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9</a:t>
              </a:r>
            </a:p>
          </p:txBody>
        </p:sp>
        <p:sp>
          <p:nvSpPr>
            <p:cNvPr id="77873" name="Text Box 65">
              <a:extLst>
                <a:ext uri="{FF2B5EF4-FFF2-40B4-BE49-F238E27FC236}">
                  <a16:creationId xmlns:a16="http://schemas.microsoft.com/office/drawing/2014/main" id="{392CD690-4A56-41F4-B79C-C6FAE3F10C72}"/>
                </a:ext>
              </a:extLst>
            </p:cNvPr>
            <p:cNvSpPr txBox="1">
              <a:spLocks noChangeArrowheads="1"/>
            </p:cNvSpPr>
            <p:nvPr/>
          </p:nvSpPr>
          <p:spPr bwMode="auto">
            <a:xfrm>
              <a:off x="1811" y="672"/>
              <a:ext cx="12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10</a:t>
              </a:r>
            </a:p>
          </p:txBody>
        </p:sp>
        <p:sp>
          <p:nvSpPr>
            <p:cNvPr id="77874" name="Text Box 66">
              <a:extLst>
                <a:ext uri="{FF2B5EF4-FFF2-40B4-BE49-F238E27FC236}">
                  <a16:creationId xmlns:a16="http://schemas.microsoft.com/office/drawing/2014/main" id="{11474618-ED21-4B3A-A6C1-3EE8DF0EE07B}"/>
                </a:ext>
              </a:extLst>
            </p:cNvPr>
            <p:cNvSpPr txBox="1">
              <a:spLocks noChangeArrowheads="1"/>
            </p:cNvSpPr>
            <p:nvPr/>
          </p:nvSpPr>
          <p:spPr bwMode="auto">
            <a:xfrm>
              <a:off x="1998" y="672"/>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11</a:t>
              </a:r>
            </a:p>
          </p:txBody>
        </p:sp>
        <p:sp>
          <p:nvSpPr>
            <p:cNvPr id="77875" name="Text Box 67">
              <a:extLst>
                <a:ext uri="{FF2B5EF4-FFF2-40B4-BE49-F238E27FC236}">
                  <a16:creationId xmlns:a16="http://schemas.microsoft.com/office/drawing/2014/main" id="{C511BA4F-B297-41D6-8CF6-DE8A1A156D5E}"/>
                </a:ext>
              </a:extLst>
            </p:cNvPr>
            <p:cNvSpPr txBox="1">
              <a:spLocks noChangeArrowheads="1"/>
            </p:cNvSpPr>
            <p:nvPr/>
          </p:nvSpPr>
          <p:spPr bwMode="auto">
            <a:xfrm>
              <a:off x="2192" y="672"/>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12</a:t>
              </a:r>
            </a:p>
          </p:txBody>
        </p:sp>
        <p:sp>
          <p:nvSpPr>
            <p:cNvPr id="77876" name="Text Box 68">
              <a:extLst>
                <a:ext uri="{FF2B5EF4-FFF2-40B4-BE49-F238E27FC236}">
                  <a16:creationId xmlns:a16="http://schemas.microsoft.com/office/drawing/2014/main" id="{1F18CE6E-12F9-42CC-9CC1-4EFEA9019817}"/>
                </a:ext>
              </a:extLst>
            </p:cNvPr>
            <p:cNvSpPr txBox="1">
              <a:spLocks noChangeArrowheads="1"/>
            </p:cNvSpPr>
            <p:nvPr/>
          </p:nvSpPr>
          <p:spPr bwMode="auto">
            <a:xfrm>
              <a:off x="2386" y="672"/>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13</a:t>
              </a:r>
            </a:p>
          </p:txBody>
        </p:sp>
        <p:sp>
          <p:nvSpPr>
            <p:cNvPr id="77877" name="Text Box 69">
              <a:extLst>
                <a:ext uri="{FF2B5EF4-FFF2-40B4-BE49-F238E27FC236}">
                  <a16:creationId xmlns:a16="http://schemas.microsoft.com/office/drawing/2014/main" id="{A883B69F-9260-4498-9748-ED7B6F9CEE66}"/>
                </a:ext>
              </a:extLst>
            </p:cNvPr>
            <p:cNvSpPr txBox="1">
              <a:spLocks noChangeArrowheads="1"/>
            </p:cNvSpPr>
            <p:nvPr/>
          </p:nvSpPr>
          <p:spPr bwMode="auto">
            <a:xfrm>
              <a:off x="2580" y="672"/>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14</a:t>
              </a:r>
            </a:p>
          </p:txBody>
        </p:sp>
        <p:sp>
          <p:nvSpPr>
            <p:cNvPr id="77878" name="Text Box 70">
              <a:extLst>
                <a:ext uri="{FF2B5EF4-FFF2-40B4-BE49-F238E27FC236}">
                  <a16:creationId xmlns:a16="http://schemas.microsoft.com/office/drawing/2014/main" id="{EDAEED77-1706-4162-8A21-5B41F375CDB2}"/>
                </a:ext>
              </a:extLst>
            </p:cNvPr>
            <p:cNvSpPr txBox="1">
              <a:spLocks noChangeArrowheads="1"/>
            </p:cNvSpPr>
            <p:nvPr/>
          </p:nvSpPr>
          <p:spPr bwMode="auto">
            <a:xfrm>
              <a:off x="2767" y="672"/>
              <a:ext cx="16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15</a:t>
              </a:r>
            </a:p>
          </p:txBody>
        </p:sp>
        <p:sp>
          <p:nvSpPr>
            <p:cNvPr id="77879" name="Text Box 71">
              <a:extLst>
                <a:ext uri="{FF2B5EF4-FFF2-40B4-BE49-F238E27FC236}">
                  <a16:creationId xmlns:a16="http://schemas.microsoft.com/office/drawing/2014/main" id="{AD979761-0437-4406-940F-CD43F1EC7070}"/>
                </a:ext>
              </a:extLst>
            </p:cNvPr>
            <p:cNvSpPr txBox="1">
              <a:spLocks noChangeArrowheads="1"/>
            </p:cNvSpPr>
            <p:nvPr/>
          </p:nvSpPr>
          <p:spPr bwMode="auto">
            <a:xfrm>
              <a:off x="2961" y="672"/>
              <a:ext cx="14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16</a:t>
              </a:r>
            </a:p>
          </p:txBody>
        </p:sp>
        <p:sp>
          <p:nvSpPr>
            <p:cNvPr id="77880" name="Text Box 72">
              <a:extLst>
                <a:ext uri="{FF2B5EF4-FFF2-40B4-BE49-F238E27FC236}">
                  <a16:creationId xmlns:a16="http://schemas.microsoft.com/office/drawing/2014/main" id="{687C29DC-861B-4962-9549-25CAB0086EF6}"/>
                </a:ext>
              </a:extLst>
            </p:cNvPr>
            <p:cNvSpPr txBox="1">
              <a:spLocks noChangeArrowheads="1"/>
            </p:cNvSpPr>
            <p:nvPr/>
          </p:nvSpPr>
          <p:spPr bwMode="auto">
            <a:xfrm>
              <a:off x="3155" y="672"/>
              <a:ext cx="1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17</a:t>
              </a:r>
            </a:p>
          </p:txBody>
        </p:sp>
        <p:sp>
          <p:nvSpPr>
            <p:cNvPr id="77881" name="Text Box 73">
              <a:extLst>
                <a:ext uri="{FF2B5EF4-FFF2-40B4-BE49-F238E27FC236}">
                  <a16:creationId xmlns:a16="http://schemas.microsoft.com/office/drawing/2014/main" id="{227A60D2-8D7D-4242-B1BB-5572C14E85B5}"/>
                </a:ext>
              </a:extLst>
            </p:cNvPr>
            <p:cNvSpPr txBox="1">
              <a:spLocks noChangeArrowheads="1"/>
            </p:cNvSpPr>
            <p:nvPr/>
          </p:nvSpPr>
          <p:spPr bwMode="auto">
            <a:xfrm>
              <a:off x="3312" y="672"/>
              <a:ext cx="15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18</a:t>
              </a:r>
            </a:p>
          </p:txBody>
        </p:sp>
        <p:sp>
          <p:nvSpPr>
            <p:cNvPr id="77882" name="Text Box 74">
              <a:extLst>
                <a:ext uri="{FF2B5EF4-FFF2-40B4-BE49-F238E27FC236}">
                  <a16:creationId xmlns:a16="http://schemas.microsoft.com/office/drawing/2014/main" id="{2C712F50-9B7D-4E0D-AE96-E2BAA335FFE8}"/>
                </a:ext>
              </a:extLst>
            </p:cNvPr>
            <p:cNvSpPr txBox="1">
              <a:spLocks noChangeArrowheads="1"/>
            </p:cNvSpPr>
            <p:nvPr/>
          </p:nvSpPr>
          <p:spPr bwMode="auto">
            <a:xfrm>
              <a:off x="3504" y="672"/>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19</a:t>
              </a:r>
            </a:p>
          </p:txBody>
        </p:sp>
        <p:sp>
          <p:nvSpPr>
            <p:cNvPr id="77883" name="Text Box 75">
              <a:extLst>
                <a:ext uri="{FF2B5EF4-FFF2-40B4-BE49-F238E27FC236}">
                  <a16:creationId xmlns:a16="http://schemas.microsoft.com/office/drawing/2014/main" id="{CAE5000C-9EF7-46E5-9228-F3CA5FFA9796}"/>
                </a:ext>
              </a:extLst>
            </p:cNvPr>
            <p:cNvSpPr txBox="1">
              <a:spLocks noChangeArrowheads="1"/>
            </p:cNvSpPr>
            <p:nvPr/>
          </p:nvSpPr>
          <p:spPr bwMode="auto">
            <a:xfrm>
              <a:off x="3731" y="672"/>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20</a:t>
              </a:r>
            </a:p>
          </p:txBody>
        </p:sp>
        <p:sp>
          <p:nvSpPr>
            <p:cNvPr id="77884" name="Text Box 76">
              <a:extLst>
                <a:ext uri="{FF2B5EF4-FFF2-40B4-BE49-F238E27FC236}">
                  <a16:creationId xmlns:a16="http://schemas.microsoft.com/office/drawing/2014/main" id="{7FECFFAF-498B-4EE3-B1CC-D1F589C1A139}"/>
                </a:ext>
              </a:extLst>
            </p:cNvPr>
            <p:cNvSpPr txBox="1">
              <a:spLocks noChangeArrowheads="1"/>
            </p:cNvSpPr>
            <p:nvPr/>
          </p:nvSpPr>
          <p:spPr bwMode="auto">
            <a:xfrm>
              <a:off x="3925" y="672"/>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21</a:t>
              </a:r>
            </a:p>
          </p:txBody>
        </p:sp>
        <p:sp>
          <p:nvSpPr>
            <p:cNvPr id="77885" name="Text Box 77">
              <a:extLst>
                <a:ext uri="{FF2B5EF4-FFF2-40B4-BE49-F238E27FC236}">
                  <a16:creationId xmlns:a16="http://schemas.microsoft.com/office/drawing/2014/main" id="{DE800DA7-1A34-4125-954B-DC7716F67075}"/>
                </a:ext>
              </a:extLst>
            </p:cNvPr>
            <p:cNvSpPr txBox="1">
              <a:spLocks noChangeArrowheads="1"/>
            </p:cNvSpPr>
            <p:nvPr/>
          </p:nvSpPr>
          <p:spPr bwMode="auto">
            <a:xfrm>
              <a:off x="4119" y="672"/>
              <a:ext cx="15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22</a:t>
              </a:r>
            </a:p>
          </p:txBody>
        </p:sp>
        <p:sp>
          <p:nvSpPr>
            <p:cNvPr id="77886" name="Text Box 78">
              <a:extLst>
                <a:ext uri="{FF2B5EF4-FFF2-40B4-BE49-F238E27FC236}">
                  <a16:creationId xmlns:a16="http://schemas.microsoft.com/office/drawing/2014/main" id="{A1943869-53F2-4BAB-B819-9D3C0FBBC030}"/>
                </a:ext>
              </a:extLst>
            </p:cNvPr>
            <p:cNvSpPr txBox="1">
              <a:spLocks noChangeArrowheads="1"/>
            </p:cNvSpPr>
            <p:nvPr/>
          </p:nvSpPr>
          <p:spPr bwMode="auto">
            <a:xfrm>
              <a:off x="4306" y="672"/>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23</a:t>
              </a:r>
            </a:p>
          </p:txBody>
        </p:sp>
        <p:sp>
          <p:nvSpPr>
            <p:cNvPr id="77887" name="Text Box 79">
              <a:extLst>
                <a:ext uri="{FF2B5EF4-FFF2-40B4-BE49-F238E27FC236}">
                  <a16:creationId xmlns:a16="http://schemas.microsoft.com/office/drawing/2014/main" id="{C5943430-1E2E-4B7E-A322-B4D078ADB198}"/>
                </a:ext>
              </a:extLst>
            </p:cNvPr>
            <p:cNvSpPr txBox="1">
              <a:spLocks noChangeArrowheads="1"/>
            </p:cNvSpPr>
            <p:nvPr/>
          </p:nvSpPr>
          <p:spPr bwMode="auto">
            <a:xfrm>
              <a:off x="0" y="0"/>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LDR</a:t>
              </a:r>
              <a:r>
                <a:rPr lang="en-US" altLang="zh-CN" sz="1400" b="1" baseline="30000">
                  <a:latin typeface="Times New Roman" panose="02020603050405020304" pitchFamily="18" charset="0"/>
                </a:rPr>
                <a:t>’</a:t>
              </a:r>
              <a:r>
                <a:rPr lang="en-US" altLang="zh-CN" sz="1400" b="1" baseline="-25000">
                  <a:latin typeface="Times New Roman" panose="02020603050405020304" pitchFamily="18" charset="0"/>
                </a:rPr>
                <a:t>1</a:t>
              </a:r>
            </a:p>
          </p:txBody>
        </p:sp>
        <p:sp>
          <p:nvSpPr>
            <p:cNvPr id="77888" name="Text Box 80">
              <a:extLst>
                <a:ext uri="{FF2B5EF4-FFF2-40B4-BE49-F238E27FC236}">
                  <a16:creationId xmlns:a16="http://schemas.microsoft.com/office/drawing/2014/main" id="{450C6947-01D4-4AC3-9907-A3939BA8EE24}"/>
                </a:ext>
              </a:extLst>
            </p:cNvPr>
            <p:cNvSpPr txBox="1">
              <a:spLocks noChangeArrowheads="1"/>
            </p:cNvSpPr>
            <p:nvPr/>
          </p:nvSpPr>
          <p:spPr bwMode="auto">
            <a:xfrm>
              <a:off x="194" y="229"/>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LDR</a:t>
              </a:r>
              <a:r>
                <a:rPr lang="en-US" altLang="zh-CN" sz="1400" b="1" baseline="30000">
                  <a:latin typeface="Times New Roman" panose="02020603050405020304" pitchFamily="18" charset="0"/>
                </a:rPr>
                <a:t>’</a:t>
              </a:r>
              <a:r>
                <a:rPr lang="en-US" altLang="zh-CN" sz="1400" b="1" baseline="-25000">
                  <a:latin typeface="Times New Roman" panose="02020603050405020304" pitchFamily="18" charset="0"/>
                </a:rPr>
                <a:t>2</a:t>
              </a:r>
              <a:endParaRPr lang="en-US" altLang="zh-CN" sz="1400" b="1">
                <a:latin typeface="Times New Roman" panose="02020603050405020304" pitchFamily="18" charset="0"/>
              </a:endParaRPr>
            </a:p>
          </p:txBody>
        </p:sp>
        <p:sp>
          <p:nvSpPr>
            <p:cNvPr id="77889" name="Text Box 81">
              <a:extLst>
                <a:ext uri="{FF2B5EF4-FFF2-40B4-BE49-F238E27FC236}">
                  <a16:creationId xmlns:a16="http://schemas.microsoft.com/office/drawing/2014/main" id="{B367539F-D150-4B7A-9057-F91809852D6B}"/>
                </a:ext>
              </a:extLst>
            </p:cNvPr>
            <p:cNvSpPr txBox="1">
              <a:spLocks noChangeArrowheads="1"/>
            </p:cNvSpPr>
            <p:nvPr/>
          </p:nvSpPr>
          <p:spPr bwMode="auto">
            <a:xfrm>
              <a:off x="367" y="0"/>
              <a:ext cx="30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LDR</a:t>
              </a:r>
              <a:r>
                <a:rPr lang="en-US" altLang="zh-CN" sz="1400" b="1" baseline="30000">
                  <a:latin typeface="Times New Roman" panose="02020603050405020304" pitchFamily="18" charset="0"/>
                </a:rPr>
                <a:t>’</a:t>
              </a:r>
              <a:r>
                <a:rPr lang="en-US" altLang="zh-CN" sz="1400" b="1" baseline="-25000">
                  <a:latin typeface="Times New Roman" panose="02020603050405020304" pitchFamily="18" charset="0"/>
                </a:rPr>
                <a:t>3</a:t>
              </a:r>
              <a:endParaRPr lang="en-US" altLang="zh-CN" sz="1400" b="1">
                <a:latin typeface="Times New Roman" panose="02020603050405020304" pitchFamily="18" charset="0"/>
              </a:endParaRPr>
            </a:p>
          </p:txBody>
        </p:sp>
        <p:sp>
          <p:nvSpPr>
            <p:cNvPr id="77890" name="Text Box 82">
              <a:extLst>
                <a:ext uri="{FF2B5EF4-FFF2-40B4-BE49-F238E27FC236}">
                  <a16:creationId xmlns:a16="http://schemas.microsoft.com/office/drawing/2014/main" id="{67022242-8FD9-417C-B0EF-D4BD0BDD6766}"/>
                </a:ext>
              </a:extLst>
            </p:cNvPr>
            <p:cNvSpPr txBox="1">
              <a:spLocks noChangeArrowheads="1"/>
            </p:cNvSpPr>
            <p:nvPr/>
          </p:nvSpPr>
          <p:spPr bwMode="auto">
            <a:xfrm>
              <a:off x="568" y="229"/>
              <a:ext cx="31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1</a:t>
              </a:r>
              <a:r>
                <a:rPr lang="en-US" altLang="zh-CN" sz="1400" b="1">
                  <a:latin typeface="Times New Roman" panose="02020603050405020304" pitchFamily="18" charset="0"/>
                </a:rPr>
                <a:t>→x</a:t>
              </a:r>
            </a:p>
          </p:txBody>
        </p:sp>
        <p:sp>
          <p:nvSpPr>
            <p:cNvPr id="77891" name="Text Box 83">
              <a:extLst>
                <a:ext uri="{FF2B5EF4-FFF2-40B4-BE49-F238E27FC236}">
                  <a16:creationId xmlns:a16="http://schemas.microsoft.com/office/drawing/2014/main" id="{EEBDAADC-662F-4A85-9F20-6FECE2716B23}"/>
                </a:ext>
              </a:extLst>
            </p:cNvPr>
            <p:cNvSpPr txBox="1">
              <a:spLocks noChangeArrowheads="1"/>
            </p:cNvSpPr>
            <p:nvPr/>
          </p:nvSpPr>
          <p:spPr bwMode="auto">
            <a:xfrm>
              <a:off x="733" y="0"/>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1</a:t>
              </a:r>
              <a:r>
                <a:rPr lang="en-US" altLang="zh-CN" sz="1400" b="1">
                  <a:latin typeface="Times New Roman" panose="02020603050405020304" pitchFamily="18" charset="0"/>
                </a:rPr>
                <a:t>→y</a:t>
              </a:r>
            </a:p>
          </p:txBody>
        </p:sp>
        <p:sp>
          <p:nvSpPr>
            <p:cNvPr id="77892" name="Text Box 84">
              <a:extLst>
                <a:ext uri="{FF2B5EF4-FFF2-40B4-BE49-F238E27FC236}">
                  <a16:creationId xmlns:a16="http://schemas.microsoft.com/office/drawing/2014/main" id="{8E5F47D3-C635-43B1-9DDC-5772FA68F288}"/>
                </a:ext>
              </a:extLst>
            </p:cNvPr>
            <p:cNvSpPr txBox="1">
              <a:spLocks noChangeArrowheads="1"/>
            </p:cNvSpPr>
            <p:nvPr/>
          </p:nvSpPr>
          <p:spPr bwMode="auto">
            <a:xfrm>
              <a:off x="949" y="229"/>
              <a:ext cx="28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r>
                <a:rPr lang="en-US" altLang="zh-CN" sz="1400" b="1">
                  <a:latin typeface="Times New Roman" panose="02020603050405020304" pitchFamily="18" charset="0"/>
                </a:rPr>
                <a:t>→x</a:t>
              </a:r>
            </a:p>
          </p:txBody>
        </p:sp>
        <p:sp>
          <p:nvSpPr>
            <p:cNvPr id="77893" name="Text Box 85">
              <a:extLst>
                <a:ext uri="{FF2B5EF4-FFF2-40B4-BE49-F238E27FC236}">
                  <a16:creationId xmlns:a16="http://schemas.microsoft.com/office/drawing/2014/main" id="{A73534D6-13DB-4BF4-AAC5-F9414CD6A125}"/>
                </a:ext>
              </a:extLst>
            </p:cNvPr>
            <p:cNvSpPr txBox="1">
              <a:spLocks noChangeArrowheads="1"/>
            </p:cNvSpPr>
            <p:nvPr/>
          </p:nvSpPr>
          <p:spPr bwMode="auto">
            <a:xfrm>
              <a:off x="1129" y="0"/>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r>
                <a:rPr lang="en-US" altLang="zh-CN" sz="1400" b="1">
                  <a:latin typeface="Times New Roman" panose="02020603050405020304" pitchFamily="18" charset="0"/>
                </a:rPr>
                <a:t>→y</a:t>
              </a:r>
            </a:p>
          </p:txBody>
        </p:sp>
        <p:sp>
          <p:nvSpPr>
            <p:cNvPr id="77894" name="Text Box 86">
              <a:extLst>
                <a:ext uri="{FF2B5EF4-FFF2-40B4-BE49-F238E27FC236}">
                  <a16:creationId xmlns:a16="http://schemas.microsoft.com/office/drawing/2014/main" id="{269EE36D-544F-4A8E-AE2D-0055CCE24255}"/>
                </a:ext>
              </a:extLst>
            </p:cNvPr>
            <p:cNvSpPr txBox="1">
              <a:spLocks noChangeArrowheads="1"/>
            </p:cNvSpPr>
            <p:nvPr/>
          </p:nvSpPr>
          <p:spPr bwMode="auto">
            <a:xfrm>
              <a:off x="1323" y="240"/>
              <a:ext cx="40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DR→x</a:t>
              </a:r>
            </a:p>
          </p:txBody>
        </p:sp>
        <p:sp>
          <p:nvSpPr>
            <p:cNvPr id="77895" name="Text Box 87">
              <a:extLst>
                <a:ext uri="{FF2B5EF4-FFF2-40B4-BE49-F238E27FC236}">
                  <a16:creationId xmlns:a16="http://schemas.microsoft.com/office/drawing/2014/main" id="{AB2A0025-5694-4FCC-B2FA-D6D580BD3AC7}"/>
                </a:ext>
              </a:extLst>
            </p:cNvPr>
            <p:cNvSpPr txBox="1">
              <a:spLocks noChangeArrowheads="1"/>
            </p:cNvSpPr>
            <p:nvPr/>
          </p:nvSpPr>
          <p:spPr bwMode="auto">
            <a:xfrm>
              <a:off x="1510" y="0"/>
              <a:ext cx="3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3</a:t>
              </a:r>
              <a:r>
                <a:rPr lang="en-US" altLang="zh-CN" sz="1400" b="1">
                  <a:latin typeface="Times New Roman" panose="02020603050405020304" pitchFamily="18" charset="0"/>
                </a:rPr>
                <a:t>→y</a:t>
              </a:r>
            </a:p>
          </p:txBody>
        </p:sp>
        <p:sp>
          <p:nvSpPr>
            <p:cNvPr id="77896" name="Text Box 88">
              <a:extLst>
                <a:ext uri="{FF2B5EF4-FFF2-40B4-BE49-F238E27FC236}">
                  <a16:creationId xmlns:a16="http://schemas.microsoft.com/office/drawing/2014/main" id="{F4A19305-5A25-49A4-B58A-514C047D1A13}"/>
                </a:ext>
              </a:extLst>
            </p:cNvPr>
            <p:cNvSpPr txBox="1">
              <a:spLocks noChangeArrowheads="1"/>
            </p:cNvSpPr>
            <p:nvPr/>
          </p:nvSpPr>
          <p:spPr bwMode="auto">
            <a:xfrm>
              <a:off x="1790" y="229"/>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a:t>
              </a:r>
            </a:p>
          </p:txBody>
        </p:sp>
        <p:sp>
          <p:nvSpPr>
            <p:cNvPr id="77897" name="Text Box 89">
              <a:extLst>
                <a:ext uri="{FF2B5EF4-FFF2-40B4-BE49-F238E27FC236}">
                  <a16:creationId xmlns:a16="http://schemas.microsoft.com/office/drawing/2014/main" id="{4B14E450-1648-42CE-A04A-30A46EF9B4B4}"/>
                </a:ext>
              </a:extLst>
            </p:cNvPr>
            <p:cNvSpPr txBox="1">
              <a:spLocks noChangeArrowheads="1"/>
            </p:cNvSpPr>
            <p:nvPr/>
          </p:nvSpPr>
          <p:spPr bwMode="auto">
            <a:xfrm>
              <a:off x="1991" y="0"/>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M</a:t>
              </a:r>
            </a:p>
          </p:txBody>
        </p:sp>
        <p:sp>
          <p:nvSpPr>
            <p:cNvPr id="77898" name="Text Box 90">
              <a:extLst>
                <a:ext uri="{FF2B5EF4-FFF2-40B4-BE49-F238E27FC236}">
                  <a16:creationId xmlns:a16="http://schemas.microsoft.com/office/drawing/2014/main" id="{7263C322-E3BB-4107-9024-B5A0F40709A2}"/>
                </a:ext>
              </a:extLst>
            </p:cNvPr>
            <p:cNvSpPr txBox="1">
              <a:spLocks noChangeArrowheads="1"/>
            </p:cNvSpPr>
            <p:nvPr/>
          </p:nvSpPr>
          <p:spPr bwMode="auto">
            <a:xfrm>
              <a:off x="2164" y="229"/>
              <a:ext cx="13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a:t>
              </a:r>
            </a:p>
          </p:txBody>
        </p:sp>
        <p:sp>
          <p:nvSpPr>
            <p:cNvPr id="77899" name="Text Box 91">
              <a:extLst>
                <a:ext uri="{FF2B5EF4-FFF2-40B4-BE49-F238E27FC236}">
                  <a16:creationId xmlns:a16="http://schemas.microsoft.com/office/drawing/2014/main" id="{03277BA2-A221-4FD4-950D-EDBB6D598D05}"/>
                </a:ext>
              </a:extLst>
            </p:cNvPr>
            <p:cNvSpPr txBox="1">
              <a:spLocks noChangeArrowheads="1"/>
            </p:cNvSpPr>
            <p:nvPr/>
          </p:nvSpPr>
          <p:spPr bwMode="auto">
            <a:xfrm>
              <a:off x="2315" y="0"/>
              <a:ext cx="2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RD’</a:t>
              </a:r>
            </a:p>
          </p:txBody>
        </p:sp>
        <p:sp>
          <p:nvSpPr>
            <p:cNvPr id="77900" name="Text Box 92">
              <a:extLst>
                <a:ext uri="{FF2B5EF4-FFF2-40B4-BE49-F238E27FC236}">
                  <a16:creationId xmlns:a16="http://schemas.microsoft.com/office/drawing/2014/main" id="{96877703-C03B-439E-A5F1-9B02D439BE54}"/>
                </a:ext>
              </a:extLst>
            </p:cNvPr>
            <p:cNvSpPr txBox="1">
              <a:spLocks noChangeArrowheads="1"/>
            </p:cNvSpPr>
            <p:nvPr/>
          </p:nvSpPr>
          <p:spPr bwMode="auto">
            <a:xfrm>
              <a:off x="2458" y="229"/>
              <a:ext cx="42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LDDR</a:t>
              </a:r>
              <a:r>
                <a:rPr lang="en-US" altLang="zh-CN" sz="1400" b="1" baseline="30000">
                  <a:latin typeface="Times New Roman" panose="02020603050405020304" pitchFamily="18" charset="0"/>
                </a:rPr>
                <a:t>’</a:t>
              </a:r>
              <a:endParaRPr lang="en-US" altLang="zh-CN" sz="1400" b="1">
                <a:latin typeface="Times New Roman" panose="02020603050405020304" pitchFamily="18" charset="0"/>
              </a:endParaRPr>
            </a:p>
          </p:txBody>
        </p:sp>
        <p:sp>
          <p:nvSpPr>
            <p:cNvPr id="77901" name="Text Box 93">
              <a:extLst>
                <a:ext uri="{FF2B5EF4-FFF2-40B4-BE49-F238E27FC236}">
                  <a16:creationId xmlns:a16="http://schemas.microsoft.com/office/drawing/2014/main" id="{6B0E63A2-6583-4882-8E3B-63CEC8B72E26}"/>
                </a:ext>
              </a:extLst>
            </p:cNvPr>
            <p:cNvSpPr txBox="1">
              <a:spLocks noChangeArrowheads="1"/>
            </p:cNvSpPr>
            <p:nvPr/>
          </p:nvSpPr>
          <p:spPr bwMode="auto">
            <a:xfrm>
              <a:off x="2653" y="0"/>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LDIR’</a:t>
              </a:r>
            </a:p>
          </p:txBody>
        </p:sp>
        <p:sp>
          <p:nvSpPr>
            <p:cNvPr id="77902" name="Text Box 94">
              <a:extLst>
                <a:ext uri="{FF2B5EF4-FFF2-40B4-BE49-F238E27FC236}">
                  <a16:creationId xmlns:a16="http://schemas.microsoft.com/office/drawing/2014/main" id="{2176236C-1427-4823-9A6B-523DFAE8ECA7}"/>
                </a:ext>
              </a:extLst>
            </p:cNvPr>
            <p:cNvSpPr txBox="1">
              <a:spLocks noChangeArrowheads="1"/>
            </p:cNvSpPr>
            <p:nvPr/>
          </p:nvSpPr>
          <p:spPr bwMode="auto">
            <a:xfrm>
              <a:off x="2839" y="229"/>
              <a:ext cx="33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LDAR</a:t>
              </a:r>
              <a:r>
                <a:rPr lang="en-US" altLang="zh-CN" sz="1400" b="1" baseline="30000">
                  <a:latin typeface="Times New Roman" panose="02020603050405020304" pitchFamily="18" charset="0"/>
                </a:rPr>
                <a:t>’</a:t>
              </a:r>
              <a:r>
                <a:rPr lang="en-US" altLang="zh-CN" sz="1400" b="1">
                  <a:latin typeface="Times New Roman" panose="02020603050405020304" pitchFamily="18" charset="0"/>
                </a:rPr>
                <a:t>’</a:t>
              </a:r>
            </a:p>
          </p:txBody>
        </p:sp>
        <p:sp>
          <p:nvSpPr>
            <p:cNvPr id="77903" name="Text Box 95">
              <a:extLst>
                <a:ext uri="{FF2B5EF4-FFF2-40B4-BE49-F238E27FC236}">
                  <a16:creationId xmlns:a16="http://schemas.microsoft.com/office/drawing/2014/main" id="{A4823ADB-F4B8-4D8F-8FD6-1699B92C0CFF}"/>
                </a:ext>
              </a:extLst>
            </p:cNvPr>
            <p:cNvSpPr txBox="1">
              <a:spLocks noChangeArrowheads="1"/>
            </p:cNvSpPr>
            <p:nvPr/>
          </p:nvSpPr>
          <p:spPr bwMode="auto">
            <a:xfrm>
              <a:off x="3084" y="0"/>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PC+1</a:t>
              </a:r>
              <a:endParaRPr lang="en-US" altLang="zh-CN" sz="1400" b="1" baseline="-25000">
                <a:latin typeface="Times New Roman" panose="02020603050405020304" pitchFamily="18" charset="0"/>
              </a:endParaRPr>
            </a:p>
          </p:txBody>
        </p:sp>
        <p:sp>
          <p:nvSpPr>
            <p:cNvPr id="77904" name="Text Box 96">
              <a:extLst>
                <a:ext uri="{FF2B5EF4-FFF2-40B4-BE49-F238E27FC236}">
                  <a16:creationId xmlns:a16="http://schemas.microsoft.com/office/drawing/2014/main" id="{281DDBE6-78F1-4324-98B4-810B7CAE9177}"/>
                </a:ext>
              </a:extLst>
            </p:cNvPr>
            <p:cNvSpPr txBox="1">
              <a:spLocks noChangeArrowheads="1"/>
            </p:cNvSpPr>
            <p:nvPr/>
          </p:nvSpPr>
          <p:spPr bwMode="auto">
            <a:xfrm>
              <a:off x="3343" y="229"/>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P</a:t>
              </a:r>
              <a:r>
                <a:rPr lang="en-US" altLang="zh-CN" sz="1400" b="1" baseline="-25000">
                  <a:latin typeface="Times New Roman" panose="02020603050405020304" pitchFamily="18" charset="0"/>
                </a:rPr>
                <a:t>1</a:t>
              </a:r>
            </a:p>
          </p:txBody>
        </p:sp>
        <p:sp>
          <p:nvSpPr>
            <p:cNvPr id="77905" name="Text Box 97">
              <a:extLst>
                <a:ext uri="{FF2B5EF4-FFF2-40B4-BE49-F238E27FC236}">
                  <a16:creationId xmlns:a16="http://schemas.microsoft.com/office/drawing/2014/main" id="{5259BD5A-CB33-4AF3-AF83-9BB0637C8479}"/>
                </a:ext>
              </a:extLst>
            </p:cNvPr>
            <p:cNvSpPr txBox="1">
              <a:spLocks noChangeArrowheads="1"/>
            </p:cNvSpPr>
            <p:nvPr/>
          </p:nvSpPr>
          <p:spPr bwMode="auto">
            <a:xfrm>
              <a:off x="3522" y="229"/>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P</a:t>
              </a:r>
              <a:r>
                <a:rPr lang="en-US" altLang="zh-CN" sz="1400" b="1" baseline="-25000">
                  <a:latin typeface="Times New Roman" panose="02020603050405020304" pitchFamily="18" charset="0"/>
                </a:rPr>
                <a:t>2</a:t>
              </a:r>
            </a:p>
          </p:txBody>
        </p:sp>
        <p:sp>
          <p:nvSpPr>
            <p:cNvPr id="77906" name="Text Box 98">
              <a:extLst>
                <a:ext uri="{FF2B5EF4-FFF2-40B4-BE49-F238E27FC236}">
                  <a16:creationId xmlns:a16="http://schemas.microsoft.com/office/drawing/2014/main" id="{5D750973-5E8B-4323-897F-073F2886AEA1}"/>
                </a:ext>
              </a:extLst>
            </p:cNvPr>
            <p:cNvSpPr txBox="1">
              <a:spLocks noChangeArrowheads="1"/>
            </p:cNvSpPr>
            <p:nvPr/>
          </p:nvSpPr>
          <p:spPr bwMode="auto">
            <a:xfrm>
              <a:off x="3824" y="107"/>
              <a:ext cx="4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直接地址</a:t>
              </a:r>
            </a:p>
          </p:txBody>
        </p:sp>
        <p:sp>
          <p:nvSpPr>
            <p:cNvPr id="77907" name="Text Box 99">
              <a:extLst>
                <a:ext uri="{FF2B5EF4-FFF2-40B4-BE49-F238E27FC236}">
                  <a16:creationId xmlns:a16="http://schemas.microsoft.com/office/drawing/2014/main" id="{613DDA66-CD37-4FA0-B62B-54B7A50EF1C2}"/>
                </a:ext>
              </a:extLst>
            </p:cNvPr>
            <p:cNvSpPr txBox="1">
              <a:spLocks noChangeArrowheads="1"/>
            </p:cNvSpPr>
            <p:nvPr/>
          </p:nvSpPr>
          <p:spPr bwMode="auto">
            <a:xfrm>
              <a:off x="1445" y="851"/>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操作控制</a:t>
              </a:r>
            </a:p>
          </p:txBody>
        </p:sp>
        <p:sp>
          <p:nvSpPr>
            <p:cNvPr id="77908" name="Text Box 100">
              <a:extLst>
                <a:ext uri="{FF2B5EF4-FFF2-40B4-BE49-F238E27FC236}">
                  <a16:creationId xmlns:a16="http://schemas.microsoft.com/office/drawing/2014/main" id="{B8CF575F-9AE2-4635-B936-4AE947541238}"/>
                </a:ext>
              </a:extLst>
            </p:cNvPr>
            <p:cNvSpPr txBox="1">
              <a:spLocks noChangeArrowheads="1"/>
            </p:cNvSpPr>
            <p:nvPr/>
          </p:nvSpPr>
          <p:spPr bwMode="auto">
            <a:xfrm>
              <a:off x="3673" y="851"/>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顺序控制</a:t>
              </a:r>
            </a:p>
          </p:txBody>
        </p:sp>
        <p:sp>
          <p:nvSpPr>
            <p:cNvPr id="77909" name="Line 101">
              <a:extLst>
                <a:ext uri="{FF2B5EF4-FFF2-40B4-BE49-F238E27FC236}">
                  <a16:creationId xmlns:a16="http://schemas.microsoft.com/office/drawing/2014/main" id="{16F93815-1FEC-472D-90F0-3ED0D7A9E756}"/>
                </a:ext>
              </a:extLst>
            </p:cNvPr>
            <p:cNvSpPr>
              <a:spLocks noChangeShapeType="1"/>
            </p:cNvSpPr>
            <p:nvPr/>
          </p:nvSpPr>
          <p:spPr bwMode="auto">
            <a:xfrm>
              <a:off x="4464" y="693"/>
              <a:ext cx="0" cy="3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10" name="Line 102">
              <a:extLst>
                <a:ext uri="{FF2B5EF4-FFF2-40B4-BE49-F238E27FC236}">
                  <a16:creationId xmlns:a16="http://schemas.microsoft.com/office/drawing/2014/main" id="{B97F0078-4D80-4478-AEAF-ACC4EE29FC20}"/>
                </a:ext>
              </a:extLst>
            </p:cNvPr>
            <p:cNvSpPr>
              <a:spLocks noChangeShapeType="1"/>
            </p:cNvSpPr>
            <p:nvPr/>
          </p:nvSpPr>
          <p:spPr bwMode="auto">
            <a:xfrm flipH="1">
              <a:off x="2" y="951"/>
              <a:ext cx="1366" cy="0"/>
            </a:xfrm>
            <a:prstGeom prst="line">
              <a:avLst/>
            </a:prstGeom>
            <a:noFill/>
            <a:ln w="9525">
              <a:solidFill>
                <a:srgbClr val="33CC33"/>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911" name="Line 103">
              <a:extLst>
                <a:ext uri="{FF2B5EF4-FFF2-40B4-BE49-F238E27FC236}">
                  <a16:creationId xmlns:a16="http://schemas.microsoft.com/office/drawing/2014/main" id="{A928D4F1-0B5C-4160-8C81-E0E9626DFB7B}"/>
                </a:ext>
              </a:extLst>
            </p:cNvPr>
            <p:cNvSpPr>
              <a:spLocks noChangeShapeType="1"/>
            </p:cNvSpPr>
            <p:nvPr/>
          </p:nvSpPr>
          <p:spPr bwMode="auto">
            <a:xfrm flipH="1">
              <a:off x="1936" y="944"/>
              <a:ext cx="1351" cy="0"/>
            </a:xfrm>
            <a:prstGeom prst="line">
              <a:avLst/>
            </a:prstGeom>
            <a:noFill/>
            <a:ln w="9525">
              <a:solidFill>
                <a:srgbClr val="33CC33"/>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77912" name="Line 104">
              <a:extLst>
                <a:ext uri="{FF2B5EF4-FFF2-40B4-BE49-F238E27FC236}">
                  <a16:creationId xmlns:a16="http://schemas.microsoft.com/office/drawing/2014/main" id="{5431E5DD-C01C-47E7-AF96-C8833DB2B795}"/>
                </a:ext>
              </a:extLst>
            </p:cNvPr>
            <p:cNvSpPr>
              <a:spLocks noChangeShapeType="1"/>
            </p:cNvSpPr>
            <p:nvPr/>
          </p:nvSpPr>
          <p:spPr bwMode="auto">
            <a:xfrm flipH="1">
              <a:off x="3287" y="944"/>
              <a:ext cx="331" cy="0"/>
            </a:xfrm>
            <a:prstGeom prst="line">
              <a:avLst/>
            </a:prstGeom>
            <a:noFill/>
            <a:ln w="9525">
              <a:solidFill>
                <a:schemeClr val="tx2"/>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7913" name="Line 105">
              <a:extLst>
                <a:ext uri="{FF2B5EF4-FFF2-40B4-BE49-F238E27FC236}">
                  <a16:creationId xmlns:a16="http://schemas.microsoft.com/office/drawing/2014/main" id="{878D2416-61F8-4E9A-81DB-2F98E0473F3E}"/>
                </a:ext>
              </a:extLst>
            </p:cNvPr>
            <p:cNvSpPr>
              <a:spLocks noChangeShapeType="1"/>
            </p:cNvSpPr>
            <p:nvPr/>
          </p:nvSpPr>
          <p:spPr bwMode="auto">
            <a:xfrm flipH="1">
              <a:off x="4128" y="944"/>
              <a:ext cx="331" cy="0"/>
            </a:xfrm>
            <a:prstGeom prst="line">
              <a:avLst/>
            </a:prstGeom>
            <a:noFill/>
            <a:ln w="9525">
              <a:solidFill>
                <a:schemeClr val="tx2"/>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grpSp>
      <p:sp>
        <p:nvSpPr>
          <p:cNvPr id="77828" name="Text Box 106">
            <a:extLst>
              <a:ext uri="{FF2B5EF4-FFF2-40B4-BE49-F238E27FC236}">
                <a16:creationId xmlns:a16="http://schemas.microsoft.com/office/drawing/2014/main" id="{404F4F20-8175-446B-B95D-9FCECBD45952}"/>
              </a:ext>
            </a:extLst>
          </p:cNvPr>
          <p:cNvSpPr txBox="1">
            <a:spLocks noChangeArrowheads="1"/>
          </p:cNvSpPr>
          <p:nvPr/>
        </p:nvSpPr>
        <p:spPr bwMode="auto">
          <a:xfrm>
            <a:off x="3203575" y="4076700"/>
            <a:ext cx="27733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宋体" panose="02010600030101010101" pitchFamily="2" charset="-122"/>
              </a:rPr>
              <a:t>图</a:t>
            </a:r>
            <a:r>
              <a:rPr lang="en-US" altLang="zh-CN" b="1">
                <a:latin typeface="宋体" panose="02010600030101010101" pitchFamily="2" charset="-122"/>
              </a:rPr>
              <a:t>5.24</a:t>
            </a:r>
            <a:r>
              <a:rPr lang="zh-CN" altLang="en-US" b="1">
                <a:latin typeface="宋体" panose="02010600030101010101" pitchFamily="2" charset="-122"/>
              </a:rPr>
              <a:t>　微指令基本格式</a:t>
            </a:r>
          </a:p>
        </p:txBody>
      </p:sp>
      <p:grpSp>
        <p:nvGrpSpPr>
          <p:cNvPr id="77829" name="Group 106">
            <a:extLst>
              <a:ext uri="{FF2B5EF4-FFF2-40B4-BE49-F238E27FC236}">
                <a16:creationId xmlns:a16="http://schemas.microsoft.com/office/drawing/2014/main" id="{1A13B448-D788-41C8-892C-D1D894C88896}"/>
              </a:ext>
            </a:extLst>
          </p:cNvPr>
          <p:cNvGrpSpPr>
            <a:grpSpLocks/>
          </p:cNvGrpSpPr>
          <p:nvPr/>
        </p:nvGrpSpPr>
        <p:grpSpPr bwMode="auto">
          <a:xfrm>
            <a:off x="971550" y="5300663"/>
            <a:ext cx="4737100" cy="838200"/>
            <a:chOff x="0" y="0"/>
            <a:chExt cx="2984" cy="528"/>
          </a:xfrm>
        </p:grpSpPr>
        <p:sp>
          <p:nvSpPr>
            <p:cNvPr id="77832" name="Text Box 111">
              <a:extLst>
                <a:ext uri="{FF2B5EF4-FFF2-40B4-BE49-F238E27FC236}">
                  <a16:creationId xmlns:a16="http://schemas.microsoft.com/office/drawing/2014/main" id="{BFB3AD4E-83BF-44E3-AE03-D83A6E6D1CCC}"/>
                </a:ext>
              </a:extLst>
            </p:cNvPr>
            <p:cNvSpPr txBox="1">
              <a:spLocks noChangeArrowheads="1"/>
            </p:cNvSpPr>
            <p:nvPr/>
          </p:nvSpPr>
          <p:spPr bwMode="auto">
            <a:xfrm>
              <a:off x="0" y="109"/>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latin typeface="宋体" panose="02010600030101010101" pitchFamily="2" charset="-122"/>
                </a:rPr>
                <a:t>例如：第</a:t>
              </a:r>
              <a:r>
                <a:rPr lang="en-US" altLang="zh-CN" sz="2400" b="1">
                  <a:latin typeface="宋体" panose="02010600030101010101" pitchFamily="2" charset="-122"/>
                </a:rPr>
                <a:t>1</a:t>
              </a:r>
              <a:r>
                <a:rPr lang="zh-CN" altLang="en-US" sz="2400" b="1">
                  <a:latin typeface="宋体" panose="02010600030101010101" pitchFamily="2" charset="-122"/>
                </a:rPr>
                <a:t>位</a:t>
              </a:r>
              <a:r>
                <a:rPr lang="en-US" altLang="zh-CN" sz="2400" b="1">
                  <a:latin typeface="宋体" panose="02010600030101010101" pitchFamily="2" charset="-122"/>
                </a:rPr>
                <a:t>=</a:t>
              </a:r>
            </a:p>
          </p:txBody>
        </p:sp>
        <p:sp>
          <p:nvSpPr>
            <p:cNvPr id="77833" name="AutoShape 112">
              <a:extLst>
                <a:ext uri="{FF2B5EF4-FFF2-40B4-BE49-F238E27FC236}">
                  <a16:creationId xmlns:a16="http://schemas.microsoft.com/office/drawing/2014/main" id="{AC513CCC-6E80-4A1E-8B8F-4330AE612311}"/>
                </a:ext>
              </a:extLst>
            </p:cNvPr>
            <p:cNvSpPr>
              <a:spLocks/>
            </p:cNvSpPr>
            <p:nvPr/>
          </p:nvSpPr>
          <p:spPr bwMode="auto">
            <a:xfrm>
              <a:off x="1245" y="175"/>
              <a:ext cx="122" cy="226"/>
            </a:xfrm>
            <a:prstGeom prst="leftBrace">
              <a:avLst>
                <a:gd name="adj1" fmla="val 1543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77834" name="Text Box 113">
              <a:extLst>
                <a:ext uri="{FF2B5EF4-FFF2-40B4-BE49-F238E27FC236}">
                  <a16:creationId xmlns:a16="http://schemas.microsoft.com/office/drawing/2014/main" id="{A817DFAE-C4E8-48C0-B46C-1488D0343236}"/>
                </a:ext>
              </a:extLst>
            </p:cNvPr>
            <p:cNvSpPr txBox="1">
              <a:spLocks noChangeArrowheads="1"/>
            </p:cNvSpPr>
            <p:nvPr/>
          </p:nvSpPr>
          <p:spPr bwMode="auto">
            <a:xfrm>
              <a:off x="1402" y="0"/>
              <a:ext cx="15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latin typeface="宋体" panose="02010600030101010101" pitchFamily="2" charset="-122"/>
                </a:rPr>
                <a:t>1</a:t>
              </a:r>
              <a:r>
                <a:rPr lang="en-US" altLang="zh-CN" sz="2000" b="1"/>
                <a:t>——</a:t>
              </a:r>
              <a:r>
                <a:rPr lang="zh-CN" altLang="en-US" sz="2000" b="1">
                  <a:latin typeface="宋体" panose="02010600030101010101" pitchFamily="2" charset="-122"/>
                </a:rPr>
                <a:t>有微命令</a:t>
              </a:r>
              <a:r>
                <a:rPr lang="en-US" altLang="zh-CN" sz="2000" b="1">
                  <a:latin typeface="Times New Roman" panose="02020603050405020304" pitchFamily="18" charset="0"/>
                </a:rPr>
                <a:t>LDR</a:t>
              </a:r>
              <a:r>
                <a:rPr lang="en-US" altLang="zh-CN" sz="2000" b="1" baseline="30000">
                  <a:latin typeface="Times New Roman" panose="02020603050405020304" pitchFamily="18" charset="0"/>
                </a:rPr>
                <a:t>’</a:t>
              </a:r>
              <a:r>
                <a:rPr lang="en-US" altLang="zh-CN" sz="1400" b="1" baseline="-25000">
                  <a:latin typeface="Times New Roman" panose="02020603050405020304" pitchFamily="18" charset="0"/>
                </a:rPr>
                <a:t>1</a:t>
              </a:r>
            </a:p>
          </p:txBody>
        </p:sp>
        <p:sp>
          <p:nvSpPr>
            <p:cNvPr id="77835" name="Text Box 114">
              <a:extLst>
                <a:ext uri="{FF2B5EF4-FFF2-40B4-BE49-F238E27FC236}">
                  <a16:creationId xmlns:a16="http://schemas.microsoft.com/office/drawing/2014/main" id="{C70817B2-39DC-4EAB-9DE2-53A47F4C5408}"/>
                </a:ext>
              </a:extLst>
            </p:cNvPr>
            <p:cNvSpPr txBox="1">
              <a:spLocks noChangeArrowheads="1"/>
            </p:cNvSpPr>
            <p:nvPr/>
          </p:nvSpPr>
          <p:spPr bwMode="auto">
            <a:xfrm>
              <a:off x="1402" y="240"/>
              <a:ext cx="15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latin typeface="宋体" panose="02010600030101010101" pitchFamily="2" charset="-122"/>
                </a:rPr>
                <a:t>0</a:t>
              </a:r>
              <a:r>
                <a:rPr lang="en-US" altLang="zh-CN" sz="2000" b="1"/>
                <a:t>——</a:t>
              </a:r>
              <a:r>
                <a:rPr lang="zh-CN" altLang="en-US" sz="2000" b="1">
                  <a:latin typeface="宋体" panose="02010600030101010101" pitchFamily="2" charset="-122"/>
                </a:rPr>
                <a:t>无微命令</a:t>
              </a:r>
              <a:r>
                <a:rPr lang="en-US" altLang="zh-CN" sz="2000" b="1">
                  <a:latin typeface="Times New Roman" panose="02020603050405020304" pitchFamily="18" charset="0"/>
                </a:rPr>
                <a:t>LDR</a:t>
              </a:r>
              <a:r>
                <a:rPr lang="en-US" altLang="zh-CN" sz="2000" b="1" baseline="30000">
                  <a:latin typeface="Times New Roman" panose="02020603050405020304" pitchFamily="18" charset="0"/>
                </a:rPr>
                <a:t>’</a:t>
              </a:r>
              <a:r>
                <a:rPr lang="en-US" altLang="zh-CN" sz="1400" b="1" baseline="-25000">
                  <a:latin typeface="Times New Roman" panose="02020603050405020304" pitchFamily="18" charset="0"/>
                </a:rPr>
                <a:t>1</a:t>
              </a:r>
            </a:p>
          </p:txBody>
        </p:sp>
      </p:grpSp>
      <p:sp>
        <p:nvSpPr>
          <p:cNvPr id="77830" name="Oval 111">
            <a:extLst>
              <a:ext uri="{FF2B5EF4-FFF2-40B4-BE49-F238E27FC236}">
                <a16:creationId xmlns:a16="http://schemas.microsoft.com/office/drawing/2014/main" id="{9765D3AA-441A-466D-A699-A673AD9C5BA6}"/>
              </a:ext>
            </a:extLst>
          </p:cNvPr>
          <p:cNvSpPr>
            <a:spLocks noChangeArrowheads="1"/>
          </p:cNvSpPr>
          <p:nvPr/>
        </p:nvSpPr>
        <p:spPr bwMode="auto">
          <a:xfrm>
            <a:off x="1042988" y="188913"/>
            <a:ext cx="4464050" cy="1368425"/>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831" name="Text Box 112">
            <a:extLst>
              <a:ext uri="{FF2B5EF4-FFF2-40B4-BE49-F238E27FC236}">
                <a16:creationId xmlns:a16="http://schemas.microsoft.com/office/drawing/2014/main" id="{2082157F-873B-4E45-86EE-5BA1C4109704}"/>
              </a:ext>
            </a:extLst>
          </p:cNvPr>
          <p:cNvSpPr txBox="1">
            <a:spLocks noChangeArrowheads="1"/>
          </p:cNvSpPr>
          <p:nvPr/>
        </p:nvSpPr>
        <p:spPr bwMode="auto">
          <a:xfrm>
            <a:off x="2627313" y="620713"/>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latin typeface="宋体" panose="02010600030101010101" pitchFamily="2" charset="-122"/>
              </a:rPr>
              <a:t>微命令</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7C3B6C61-F16A-4373-9E76-B8CBD2D1F007}"/>
              </a:ext>
            </a:extLst>
          </p:cNvPr>
          <p:cNvSpPr>
            <a:spLocks noGrp="1" noChangeArrowheads="1"/>
          </p:cNvSpPr>
          <p:nvPr>
            <p:ph type="title" idx="4294967295"/>
          </p:nvPr>
        </p:nvSpPr>
        <p:spPr>
          <a:xfrm>
            <a:off x="609600" y="1241425"/>
            <a:ext cx="7772400" cy="1143000"/>
          </a:xfrm>
        </p:spPr>
        <p:txBody>
          <a:bodyPr anchor="b"/>
          <a:lstStyle/>
          <a:p>
            <a:pPr algn="l" eaLnBrk="1" hangingPunct="1"/>
            <a:r>
              <a:rPr lang="en-US" altLang="zh-CN" sz="3200" b="1">
                <a:solidFill>
                  <a:srgbClr val="990099"/>
                </a:solidFill>
                <a:latin typeface="宋体" panose="02010600030101010101" pitchFamily="2" charset="-122"/>
              </a:rPr>
              <a:t>1</a:t>
            </a:r>
            <a:r>
              <a:rPr lang="zh-CN" altLang="en-US" sz="3200" b="1">
                <a:solidFill>
                  <a:srgbClr val="990099"/>
                </a:solidFill>
                <a:latin typeface="宋体" panose="02010600030101010101" pitchFamily="2" charset="-122"/>
              </a:rPr>
              <a:t>、 微命令编码</a:t>
            </a:r>
          </a:p>
        </p:txBody>
      </p:sp>
      <p:sp>
        <p:nvSpPr>
          <p:cNvPr id="78851" name="Rectangle 4">
            <a:extLst>
              <a:ext uri="{FF2B5EF4-FFF2-40B4-BE49-F238E27FC236}">
                <a16:creationId xmlns:a16="http://schemas.microsoft.com/office/drawing/2014/main" id="{920A5D8D-940C-47E0-8BFB-22587E22ACC2}"/>
              </a:ext>
            </a:extLst>
          </p:cNvPr>
          <p:cNvSpPr>
            <a:spLocks noChangeArrowheads="1"/>
          </p:cNvSpPr>
          <p:nvPr/>
        </p:nvSpPr>
        <p:spPr bwMode="auto">
          <a:xfrm>
            <a:off x="1042988" y="2595563"/>
            <a:ext cx="75612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latin typeface="Times New Roman" panose="02020603050405020304" pitchFamily="18" charset="0"/>
              </a:rPr>
              <a:t>就是对微指令中的操作控制字段采用的表示方法。</a:t>
            </a:r>
          </a:p>
          <a:p>
            <a:endParaRPr lang="zh-CN" altLang="en-US" sz="2000" b="1">
              <a:latin typeface="Times New Roman" panose="02020603050405020304" pitchFamily="18" charset="0"/>
            </a:endParaRPr>
          </a:p>
        </p:txBody>
      </p:sp>
      <p:sp>
        <p:nvSpPr>
          <p:cNvPr id="78852" name="Rectangle 2">
            <a:extLst>
              <a:ext uri="{FF2B5EF4-FFF2-40B4-BE49-F238E27FC236}">
                <a16:creationId xmlns:a16="http://schemas.microsoft.com/office/drawing/2014/main" id="{27B3CB7F-1C52-4823-9DDA-E904753F4960}"/>
              </a:ext>
            </a:extLst>
          </p:cNvPr>
          <p:cNvSpPr>
            <a:spLocks noChangeArrowheads="1"/>
          </p:cNvSpPr>
          <p:nvPr/>
        </p:nvSpPr>
        <p:spPr bwMode="auto">
          <a:xfrm>
            <a:off x="395288" y="321310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latin typeface="宋体" panose="02010600030101010101" pitchFamily="2" charset="-122"/>
              </a:rPr>
              <a:t>（</a:t>
            </a:r>
            <a:r>
              <a:rPr lang="en-US" altLang="zh-CN" sz="2400" b="1">
                <a:solidFill>
                  <a:srgbClr val="FF3300"/>
                </a:solidFill>
                <a:latin typeface="宋体" panose="02010600030101010101" pitchFamily="2" charset="-122"/>
              </a:rPr>
              <a:t>1</a:t>
            </a:r>
            <a:r>
              <a:rPr lang="zh-CN" altLang="en-US" sz="2400" b="1">
                <a:solidFill>
                  <a:srgbClr val="FF3300"/>
                </a:solidFill>
                <a:latin typeface="宋体" panose="02010600030101010101" pitchFamily="2" charset="-122"/>
              </a:rPr>
              <a:t>）直接表示法（直接控制法，不译法）</a:t>
            </a:r>
          </a:p>
          <a:p>
            <a:endParaRPr lang="zh-CN" altLang="en-US" sz="2400" b="1">
              <a:solidFill>
                <a:srgbClr val="FF3300"/>
              </a:solidFill>
              <a:latin typeface="Times New Roman" panose="02020603050405020304" pitchFamily="18" charset="0"/>
            </a:endParaRPr>
          </a:p>
        </p:txBody>
      </p:sp>
      <p:sp>
        <p:nvSpPr>
          <p:cNvPr id="78853" name="Rectangle 2">
            <a:extLst>
              <a:ext uri="{FF2B5EF4-FFF2-40B4-BE49-F238E27FC236}">
                <a16:creationId xmlns:a16="http://schemas.microsoft.com/office/drawing/2014/main" id="{1CADBA5D-D484-4FDB-B79E-6B4D6CB4B69C}"/>
              </a:ext>
            </a:extLst>
          </p:cNvPr>
          <p:cNvSpPr>
            <a:spLocks noChangeArrowheads="1"/>
          </p:cNvSpPr>
          <p:nvPr/>
        </p:nvSpPr>
        <p:spPr bwMode="auto">
          <a:xfrm>
            <a:off x="0" y="386080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solidFill>
                  <a:srgbClr val="FF3300"/>
                </a:solidFill>
                <a:latin typeface="宋体" panose="02010600030101010101" pitchFamily="2" charset="-122"/>
              </a:rPr>
              <a:t> （</a:t>
            </a:r>
            <a:r>
              <a:rPr lang="en-US" altLang="zh-CN" sz="2400" b="1">
                <a:solidFill>
                  <a:srgbClr val="FF3300"/>
                </a:solidFill>
                <a:latin typeface="宋体" panose="02010600030101010101" pitchFamily="2" charset="-122"/>
              </a:rPr>
              <a:t>2</a:t>
            </a:r>
            <a:r>
              <a:rPr lang="zh-CN" altLang="en-US" sz="2400" b="1">
                <a:solidFill>
                  <a:srgbClr val="FF3300"/>
                </a:solidFill>
                <a:latin typeface="宋体" panose="02010600030101010101" pitchFamily="2" charset="-122"/>
              </a:rPr>
              <a:t>）编码表示法（字段编译法）</a:t>
            </a:r>
          </a:p>
          <a:p>
            <a:endParaRPr lang="zh-CN" altLang="en-US" sz="2400" b="1">
              <a:solidFill>
                <a:srgbClr val="FF3300"/>
              </a:solidFill>
              <a:latin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B118F6C-08DB-43E4-9B90-81A6514B8B34}"/>
              </a:ext>
            </a:extLst>
          </p:cNvPr>
          <p:cNvSpPr>
            <a:spLocks noChangeArrowheads="1"/>
          </p:cNvSpPr>
          <p:nvPr/>
        </p:nvSpPr>
        <p:spPr bwMode="auto">
          <a:xfrm>
            <a:off x="609600" y="45720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latin typeface="宋体" panose="02010600030101010101" pitchFamily="2" charset="-122"/>
              </a:rPr>
              <a:t>（</a:t>
            </a:r>
            <a:r>
              <a:rPr lang="en-US" altLang="zh-CN" sz="2400" b="1">
                <a:solidFill>
                  <a:srgbClr val="FF3300"/>
                </a:solidFill>
                <a:latin typeface="宋体" panose="02010600030101010101" pitchFamily="2" charset="-122"/>
              </a:rPr>
              <a:t>1</a:t>
            </a:r>
            <a:r>
              <a:rPr lang="zh-CN" altLang="en-US" sz="2400" b="1">
                <a:solidFill>
                  <a:srgbClr val="FF3300"/>
                </a:solidFill>
                <a:latin typeface="宋体" panose="02010600030101010101" pitchFamily="2" charset="-122"/>
              </a:rPr>
              <a:t>）直接表示法（直接控制法，不译法）</a:t>
            </a:r>
          </a:p>
          <a:p>
            <a:endParaRPr lang="zh-CN" altLang="en-US" sz="2400" b="1">
              <a:solidFill>
                <a:srgbClr val="FF3300"/>
              </a:solidFill>
              <a:latin typeface="Times New Roman" panose="02020603050405020304" pitchFamily="18" charset="0"/>
            </a:endParaRPr>
          </a:p>
        </p:txBody>
      </p:sp>
      <p:sp>
        <p:nvSpPr>
          <p:cNvPr id="79875" name="Rectangle 3">
            <a:extLst>
              <a:ext uri="{FF2B5EF4-FFF2-40B4-BE49-F238E27FC236}">
                <a16:creationId xmlns:a16="http://schemas.microsoft.com/office/drawing/2014/main" id="{BDEFA90E-7BF2-41FE-A67E-91CAD5A4EEB1}"/>
              </a:ext>
            </a:extLst>
          </p:cNvPr>
          <p:cNvSpPr>
            <a:spLocks noChangeArrowheads="1"/>
          </p:cNvSpPr>
          <p:nvPr/>
        </p:nvSpPr>
        <p:spPr bwMode="auto">
          <a:xfrm>
            <a:off x="1143000" y="10668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操作控制字段中的每一位表示一个微命令。</a:t>
            </a:r>
          </a:p>
          <a:p>
            <a:endParaRPr lang="zh-CN" altLang="en-US" sz="2000" b="1">
              <a:latin typeface="Times New Roman" panose="02020603050405020304" pitchFamily="18" charset="0"/>
            </a:endParaRPr>
          </a:p>
        </p:txBody>
      </p:sp>
      <p:grpSp>
        <p:nvGrpSpPr>
          <p:cNvPr id="79876" name="Group 4">
            <a:extLst>
              <a:ext uri="{FF2B5EF4-FFF2-40B4-BE49-F238E27FC236}">
                <a16:creationId xmlns:a16="http://schemas.microsoft.com/office/drawing/2014/main" id="{BAC81E90-77D5-4A72-B616-3F0189527949}"/>
              </a:ext>
            </a:extLst>
          </p:cNvPr>
          <p:cNvGrpSpPr>
            <a:grpSpLocks/>
          </p:cNvGrpSpPr>
          <p:nvPr/>
        </p:nvGrpSpPr>
        <p:grpSpPr bwMode="auto">
          <a:xfrm>
            <a:off x="762000" y="2514600"/>
            <a:ext cx="7086600" cy="1657350"/>
            <a:chOff x="0" y="0"/>
            <a:chExt cx="4464" cy="1044"/>
          </a:xfrm>
        </p:grpSpPr>
        <p:sp>
          <p:nvSpPr>
            <p:cNvPr id="79886" name="Rectangle 5">
              <a:extLst>
                <a:ext uri="{FF2B5EF4-FFF2-40B4-BE49-F238E27FC236}">
                  <a16:creationId xmlns:a16="http://schemas.microsoft.com/office/drawing/2014/main" id="{EF1E13BC-DD50-4C16-9B1F-84739374EB27}"/>
                </a:ext>
              </a:extLst>
            </p:cNvPr>
            <p:cNvSpPr>
              <a:spLocks noChangeArrowheads="1"/>
            </p:cNvSpPr>
            <p:nvPr/>
          </p:nvSpPr>
          <p:spPr bwMode="auto">
            <a:xfrm>
              <a:off x="0" y="536"/>
              <a:ext cx="4464" cy="165"/>
            </a:xfrm>
            <a:prstGeom prst="rect">
              <a:avLst/>
            </a:prstGeom>
            <a:solidFill>
              <a:schemeClr val="bg2"/>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nvGrpSpPr>
            <p:cNvPr id="79887" name="Group 6">
              <a:extLst>
                <a:ext uri="{FF2B5EF4-FFF2-40B4-BE49-F238E27FC236}">
                  <a16:creationId xmlns:a16="http://schemas.microsoft.com/office/drawing/2014/main" id="{4A4560AA-B29D-4C84-9D34-51148E5627BE}"/>
                </a:ext>
              </a:extLst>
            </p:cNvPr>
            <p:cNvGrpSpPr>
              <a:grpSpLocks/>
            </p:cNvGrpSpPr>
            <p:nvPr/>
          </p:nvGrpSpPr>
          <p:grpSpPr bwMode="auto">
            <a:xfrm>
              <a:off x="79" y="522"/>
              <a:ext cx="4292" cy="186"/>
              <a:chOff x="0" y="0"/>
              <a:chExt cx="5970" cy="260"/>
            </a:xfrm>
          </p:grpSpPr>
          <p:sp>
            <p:nvSpPr>
              <p:cNvPr id="79964" name="Text Box 7">
                <a:extLst>
                  <a:ext uri="{FF2B5EF4-FFF2-40B4-BE49-F238E27FC236}">
                    <a16:creationId xmlns:a16="http://schemas.microsoft.com/office/drawing/2014/main" id="{29DE9BCE-9DB8-4B75-BE14-791E264E8558}"/>
                  </a:ext>
                </a:extLst>
              </p:cNvPr>
              <p:cNvSpPr txBox="1">
                <a:spLocks noChangeArrowheads="1"/>
              </p:cNvSpPr>
              <p:nvPr/>
            </p:nvSpPr>
            <p:spPr bwMode="auto">
              <a:xfrm>
                <a:off x="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65" name="Text Box 8">
                <a:extLst>
                  <a:ext uri="{FF2B5EF4-FFF2-40B4-BE49-F238E27FC236}">
                    <a16:creationId xmlns:a16="http://schemas.microsoft.com/office/drawing/2014/main" id="{0F825DF5-57AE-4021-8456-ABD418B3B93B}"/>
                  </a:ext>
                </a:extLst>
              </p:cNvPr>
              <p:cNvSpPr txBox="1">
                <a:spLocks noChangeArrowheads="1"/>
              </p:cNvSpPr>
              <p:nvPr/>
            </p:nvSpPr>
            <p:spPr bwMode="auto">
              <a:xfrm>
                <a:off x="27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66" name="Text Box 9">
                <a:extLst>
                  <a:ext uri="{FF2B5EF4-FFF2-40B4-BE49-F238E27FC236}">
                    <a16:creationId xmlns:a16="http://schemas.microsoft.com/office/drawing/2014/main" id="{D93FCCAB-3396-4F91-BB5E-66F11DEF1C3A}"/>
                  </a:ext>
                </a:extLst>
              </p:cNvPr>
              <p:cNvSpPr txBox="1">
                <a:spLocks noChangeArrowheads="1"/>
              </p:cNvSpPr>
              <p:nvPr/>
            </p:nvSpPr>
            <p:spPr bwMode="auto">
              <a:xfrm>
                <a:off x="53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67" name="Text Box 10">
                <a:extLst>
                  <a:ext uri="{FF2B5EF4-FFF2-40B4-BE49-F238E27FC236}">
                    <a16:creationId xmlns:a16="http://schemas.microsoft.com/office/drawing/2014/main" id="{7FC9BAFA-0171-4267-BD71-C0A744B7B470}"/>
                  </a:ext>
                </a:extLst>
              </p:cNvPr>
              <p:cNvSpPr txBox="1">
                <a:spLocks noChangeArrowheads="1"/>
              </p:cNvSpPr>
              <p:nvPr/>
            </p:nvSpPr>
            <p:spPr bwMode="auto">
              <a:xfrm>
                <a:off x="80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68" name="Text Box 11">
                <a:extLst>
                  <a:ext uri="{FF2B5EF4-FFF2-40B4-BE49-F238E27FC236}">
                    <a16:creationId xmlns:a16="http://schemas.microsoft.com/office/drawing/2014/main" id="{4E418E7C-04D7-4BF1-BEA6-A95D9BAE0B1B}"/>
                  </a:ext>
                </a:extLst>
              </p:cNvPr>
              <p:cNvSpPr txBox="1">
                <a:spLocks noChangeArrowheads="1"/>
              </p:cNvSpPr>
              <p:nvPr/>
            </p:nvSpPr>
            <p:spPr bwMode="auto">
              <a:xfrm>
                <a:off x="107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69" name="Text Box 12">
                <a:extLst>
                  <a:ext uri="{FF2B5EF4-FFF2-40B4-BE49-F238E27FC236}">
                    <a16:creationId xmlns:a16="http://schemas.microsoft.com/office/drawing/2014/main" id="{71C787DE-25F1-4FE0-A292-DDE850BE40B6}"/>
                  </a:ext>
                </a:extLst>
              </p:cNvPr>
              <p:cNvSpPr txBox="1">
                <a:spLocks noChangeArrowheads="1"/>
              </p:cNvSpPr>
              <p:nvPr/>
            </p:nvSpPr>
            <p:spPr bwMode="auto">
              <a:xfrm>
                <a:off x="134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0" name="Text Box 13">
                <a:extLst>
                  <a:ext uri="{FF2B5EF4-FFF2-40B4-BE49-F238E27FC236}">
                    <a16:creationId xmlns:a16="http://schemas.microsoft.com/office/drawing/2014/main" id="{A8605B39-B942-400C-9497-431FA4A89CD2}"/>
                  </a:ext>
                </a:extLst>
              </p:cNvPr>
              <p:cNvSpPr txBox="1">
                <a:spLocks noChangeArrowheads="1"/>
              </p:cNvSpPr>
              <p:nvPr/>
            </p:nvSpPr>
            <p:spPr bwMode="auto">
              <a:xfrm>
                <a:off x="160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1" name="Text Box 14">
                <a:extLst>
                  <a:ext uri="{FF2B5EF4-FFF2-40B4-BE49-F238E27FC236}">
                    <a16:creationId xmlns:a16="http://schemas.microsoft.com/office/drawing/2014/main" id="{8459B35E-B280-406F-BBA0-829887EC5FDF}"/>
                  </a:ext>
                </a:extLst>
              </p:cNvPr>
              <p:cNvSpPr txBox="1">
                <a:spLocks noChangeArrowheads="1"/>
              </p:cNvSpPr>
              <p:nvPr/>
            </p:nvSpPr>
            <p:spPr bwMode="auto">
              <a:xfrm>
                <a:off x="187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2" name="Text Box 15">
                <a:extLst>
                  <a:ext uri="{FF2B5EF4-FFF2-40B4-BE49-F238E27FC236}">
                    <a16:creationId xmlns:a16="http://schemas.microsoft.com/office/drawing/2014/main" id="{E739E366-079E-43ED-B521-123238368970}"/>
                  </a:ext>
                </a:extLst>
              </p:cNvPr>
              <p:cNvSpPr txBox="1">
                <a:spLocks noChangeArrowheads="1"/>
              </p:cNvSpPr>
              <p:nvPr/>
            </p:nvSpPr>
            <p:spPr bwMode="auto">
              <a:xfrm>
                <a:off x="212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3" name="Text Box 16">
                <a:extLst>
                  <a:ext uri="{FF2B5EF4-FFF2-40B4-BE49-F238E27FC236}">
                    <a16:creationId xmlns:a16="http://schemas.microsoft.com/office/drawing/2014/main" id="{6AA214D7-2CE6-4986-B642-66759E6B2ED6}"/>
                  </a:ext>
                </a:extLst>
              </p:cNvPr>
              <p:cNvSpPr txBox="1">
                <a:spLocks noChangeArrowheads="1"/>
              </p:cNvSpPr>
              <p:nvPr/>
            </p:nvSpPr>
            <p:spPr bwMode="auto">
              <a:xfrm>
                <a:off x="239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4" name="Text Box 17">
                <a:extLst>
                  <a:ext uri="{FF2B5EF4-FFF2-40B4-BE49-F238E27FC236}">
                    <a16:creationId xmlns:a16="http://schemas.microsoft.com/office/drawing/2014/main" id="{29BD1C82-8619-4AF3-9DD3-1048E65F6B87}"/>
                  </a:ext>
                </a:extLst>
              </p:cNvPr>
              <p:cNvSpPr txBox="1">
                <a:spLocks noChangeArrowheads="1"/>
              </p:cNvSpPr>
              <p:nvPr/>
            </p:nvSpPr>
            <p:spPr bwMode="auto">
              <a:xfrm>
                <a:off x="265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5" name="Text Box 18">
                <a:extLst>
                  <a:ext uri="{FF2B5EF4-FFF2-40B4-BE49-F238E27FC236}">
                    <a16:creationId xmlns:a16="http://schemas.microsoft.com/office/drawing/2014/main" id="{7CFADD8E-8DB0-4711-B6FD-DBBE8BE8B5E9}"/>
                  </a:ext>
                </a:extLst>
              </p:cNvPr>
              <p:cNvSpPr txBox="1">
                <a:spLocks noChangeArrowheads="1"/>
              </p:cNvSpPr>
              <p:nvPr/>
            </p:nvSpPr>
            <p:spPr bwMode="auto">
              <a:xfrm>
                <a:off x="292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6" name="Text Box 19">
                <a:extLst>
                  <a:ext uri="{FF2B5EF4-FFF2-40B4-BE49-F238E27FC236}">
                    <a16:creationId xmlns:a16="http://schemas.microsoft.com/office/drawing/2014/main" id="{73782CDC-984B-4E06-AD33-D2713E874E27}"/>
                  </a:ext>
                </a:extLst>
              </p:cNvPr>
              <p:cNvSpPr txBox="1">
                <a:spLocks noChangeArrowheads="1"/>
              </p:cNvSpPr>
              <p:nvPr/>
            </p:nvSpPr>
            <p:spPr bwMode="auto">
              <a:xfrm>
                <a:off x="319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7" name="Text Box 20">
                <a:extLst>
                  <a:ext uri="{FF2B5EF4-FFF2-40B4-BE49-F238E27FC236}">
                    <a16:creationId xmlns:a16="http://schemas.microsoft.com/office/drawing/2014/main" id="{DDD243CF-368C-4163-971B-DE77D776DF5A}"/>
                  </a:ext>
                </a:extLst>
              </p:cNvPr>
              <p:cNvSpPr txBox="1">
                <a:spLocks noChangeArrowheads="1"/>
              </p:cNvSpPr>
              <p:nvPr/>
            </p:nvSpPr>
            <p:spPr bwMode="auto">
              <a:xfrm>
                <a:off x="346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8" name="Text Box 21">
                <a:extLst>
                  <a:ext uri="{FF2B5EF4-FFF2-40B4-BE49-F238E27FC236}">
                    <a16:creationId xmlns:a16="http://schemas.microsoft.com/office/drawing/2014/main" id="{0542C055-1797-4234-9871-3681769EF83D}"/>
                  </a:ext>
                </a:extLst>
              </p:cNvPr>
              <p:cNvSpPr txBox="1">
                <a:spLocks noChangeArrowheads="1"/>
              </p:cNvSpPr>
              <p:nvPr/>
            </p:nvSpPr>
            <p:spPr bwMode="auto">
              <a:xfrm>
                <a:off x="372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79" name="Text Box 22">
                <a:extLst>
                  <a:ext uri="{FF2B5EF4-FFF2-40B4-BE49-F238E27FC236}">
                    <a16:creationId xmlns:a16="http://schemas.microsoft.com/office/drawing/2014/main" id="{CE77ACFF-F82F-42A4-B681-A450D5C210D0}"/>
                  </a:ext>
                </a:extLst>
              </p:cNvPr>
              <p:cNvSpPr txBox="1">
                <a:spLocks noChangeArrowheads="1"/>
              </p:cNvSpPr>
              <p:nvPr/>
            </p:nvSpPr>
            <p:spPr bwMode="auto">
              <a:xfrm>
                <a:off x="399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80" name="Text Box 23">
                <a:extLst>
                  <a:ext uri="{FF2B5EF4-FFF2-40B4-BE49-F238E27FC236}">
                    <a16:creationId xmlns:a16="http://schemas.microsoft.com/office/drawing/2014/main" id="{A9CF8107-E116-4E79-A451-66977D298383}"/>
                  </a:ext>
                </a:extLst>
              </p:cNvPr>
              <p:cNvSpPr txBox="1">
                <a:spLocks noChangeArrowheads="1"/>
              </p:cNvSpPr>
              <p:nvPr/>
            </p:nvSpPr>
            <p:spPr bwMode="auto">
              <a:xfrm>
                <a:off x="426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81" name="Text Box 24">
                <a:extLst>
                  <a:ext uri="{FF2B5EF4-FFF2-40B4-BE49-F238E27FC236}">
                    <a16:creationId xmlns:a16="http://schemas.microsoft.com/office/drawing/2014/main" id="{8C6B2967-C034-4064-BAEC-D7EC1778F37B}"/>
                  </a:ext>
                </a:extLst>
              </p:cNvPr>
              <p:cNvSpPr txBox="1">
                <a:spLocks noChangeArrowheads="1"/>
              </p:cNvSpPr>
              <p:nvPr/>
            </p:nvSpPr>
            <p:spPr bwMode="auto">
              <a:xfrm>
                <a:off x="453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82" name="Text Box 25">
                <a:extLst>
                  <a:ext uri="{FF2B5EF4-FFF2-40B4-BE49-F238E27FC236}">
                    <a16:creationId xmlns:a16="http://schemas.microsoft.com/office/drawing/2014/main" id="{58D33E6F-77D1-4886-B45D-147132DEEF94}"/>
                  </a:ext>
                </a:extLst>
              </p:cNvPr>
              <p:cNvSpPr txBox="1">
                <a:spLocks noChangeArrowheads="1"/>
              </p:cNvSpPr>
              <p:nvPr/>
            </p:nvSpPr>
            <p:spPr bwMode="auto">
              <a:xfrm>
                <a:off x="479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83" name="Text Box 26">
                <a:extLst>
                  <a:ext uri="{FF2B5EF4-FFF2-40B4-BE49-F238E27FC236}">
                    <a16:creationId xmlns:a16="http://schemas.microsoft.com/office/drawing/2014/main" id="{E927B417-E886-45EC-A094-6B3A19FDB17C}"/>
                  </a:ext>
                </a:extLst>
              </p:cNvPr>
              <p:cNvSpPr txBox="1">
                <a:spLocks noChangeArrowheads="1"/>
              </p:cNvSpPr>
              <p:nvPr/>
            </p:nvSpPr>
            <p:spPr bwMode="auto">
              <a:xfrm>
                <a:off x="506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84" name="Text Box 27">
                <a:extLst>
                  <a:ext uri="{FF2B5EF4-FFF2-40B4-BE49-F238E27FC236}">
                    <a16:creationId xmlns:a16="http://schemas.microsoft.com/office/drawing/2014/main" id="{8444B94D-1998-43D9-9CFF-2EA703025322}"/>
                  </a:ext>
                </a:extLst>
              </p:cNvPr>
              <p:cNvSpPr txBox="1">
                <a:spLocks noChangeArrowheads="1"/>
              </p:cNvSpPr>
              <p:nvPr/>
            </p:nvSpPr>
            <p:spPr bwMode="auto">
              <a:xfrm>
                <a:off x="533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85" name="Text Box 28">
                <a:extLst>
                  <a:ext uri="{FF2B5EF4-FFF2-40B4-BE49-F238E27FC236}">
                    <a16:creationId xmlns:a16="http://schemas.microsoft.com/office/drawing/2014/main" id="{EBC2F13F-CD3D-4043-B304-ED492B3E3F90}"/>
                  </a:ext>
                </a:extLst>
              </p:cNvPr>
              <p:cNvSpPr txBox="1">
                <a:spLocks noChangeArrowheads="1"/>
              </p:cNvSpPr>
              <p:nvPr/>
            </p:nvSpPr>
            <p:spPr bwMode="auto">
              <a:xfrm>
                <a:off x="560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79986" name="Text Box 29">
                <a:extLst>
                  <a:ext uri="{FF2B5EF4-FFF2-40B4-BE49-F238E27FC236}">
                    <a16:creationId xmlns:a16="http://schemas.microsoft.com/office/drawing/2014/main" id="{8E61C07F-F3E2-4B6E-85E6-1AB514A4B2B3}"/>
                  </a:ext>
                </a:extLst>
              </p:cNvPr>
              <p:cNvSpPr txBox="1">
                <a:spLocks noChangeArrowheads="1"/>
              </p:cNvSpPr>
              <p:nvPr/>
            </p:nvSpPr>
            <p:spPr bwMode="auto">
              <a:xfrm>
                <a:off x="5860" y="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grpSp>
        <p:sp>
          <p:nvSpPr>
            <p:cNvPr id="79888" name="Line 30">
              <a:extLst>
                <a:ext uri="{FF2B5EF4-FFF2-40B4-BE49-F238E27FC236}">
                  <a16:creationId xmlns:a16="http://schemas.microsoft.com/office/drawing/2014/main" id="{38CCC17A-9EA7-415A-BA09-E8249E338A25}"/>
                </a:ext>
              </a:extLst>
            </p:cNvPr>
            <p:cNvSpPr>
              <a:spLocks noChangeShapeType="1"/>
            </p:cNvSpPr>
            <p:nvPr/>
          </p:nvSpPr>
          <p:spPr bwMode="auto">
            <a:xfrm flipV="1">
              <a:off x="129"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89" name="Line 31">
              <a:extLst>
                <a:ext uri="{FF2B5EF4-FFF2-40B4-BE49-F238E27FC236}">
                  <a16:creationId xmlns:a16="http://schemas.microsoft.com/office/drawing/2014/main" id="{B949539E-836C-4CBC-B460-15D5D1D4E7C8}"/>
                </a:ext>
              </a:extLst>
            </p:cNvPr>
            <p:cNvSpPr>
              <a:spLocks noChangeShapeType="1"/>
            </p:cNvSpPr>
            <p:nvPr/>
          </p:nvSpPr>
          <p:spPr bwMode="auto">
            <a:xfrm flipV="1">
              <a:off x="503"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0" name="Line 32">
              <a:extLst>
                <a:ext uri="{FF2B5EF4-FFF2-40B4-BE49-F238E27FC236}">
                  <a16:creationId xmlns:a16="http://schemas.microsoft.com/office/drawing/2014/main" id="{F8AB3475-F7A6-46A9-BCA4-79ADFFAB6888}"/>
                </a:ext>
              </a:extLst>
            </p:cNvPr>
            <p:cNvSpPr>
              <a:spLocks noChangeShapeType="1"/>
            </p:cNvSpPr>
            <p:nvPr/>
          </p:nvSpPr>
          <p:spPr bwMode="auto">
            <a:xfrm flipV="1">
              <a:off x="316"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1" name="Line 33">
              <a:extLst>
                <a:ext uri="{FF2B5EF4-FFF2-40B4-BE49-F238E27FC236}">
                  <a16:creationId xmlns:a16="http://schemas.microsoft.com/office/drawing/2014/main" id="{F1BBDE18-CCF5-40D9-8502-9888A1D4E378}"/>
                </a:ext>
              </a:extLst>
            </p:cNvPr>
            <p:cNvSpPr>
              <a:spLocks noChangeShapeType="1"/>
            </p:cNvSpPr>
            <p:nvPr/>
          </p:nvSpPr>
          <p:spPr bwMode="auto">
            <a:xfrm flipV="1">
              <a:off x="884"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2" name="Line 34">
              <a:extLst>
                <a:ext uri="{FF2B5EF4-FFF2-40B4-BE49-F238E27FC236}">
                  <a16:creationId xmlns:a16="http://schemas.microsoft.com/office/drawing/2014/main" id="{E1316293-EDFC-493D-99FC-5230EF7B0EE2}"/>
                </a:ext>
              </a:extLst>
            </p:cNvPr>
            <p:cNvSpPr>
              <a:spLocks noChangeShapeType="1"/>
            </p:cNvSpPr>
            <p:nvPr/>
          </p:nvSpPr>
          <p:spPr bwMode="auto">
            <a:xfrm flipV="1">
              <a:off x="697"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3" name="Line 35">
              <a:extLst>
                <a:ext uri="{FF2B5EF4-FFF2-40B4-BE49-F238E27FC236}">
                  <a16:creationId xmlns:a16="http://schemas.microsoft.com/office/drawing/2014/main" id="{FFE1ADFD-C6B8-4B80-9CF4-FE5CB5484814}"/>
                </a:ext>
              </a:extLst>
            </p:cNvPr>
            <p:cNvSpPr>
              <a:spLocks noChangeShapeType="1"/>
            </p:cNvSpPr>
            <p:nvPr/>
          </p:nvSpPr>
          <p:spPr bwMode="auto">
            <a:xfrm flipV="1">
              <a:off x="1272"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4" name="Line 36">
              <a:extLst>
                <a:ext uri="{FF2B5EF4-FFF2-40B4-BE49-F238E27FC236}">
                  <a16:creationId xmlns:a16="http://schemas.microsoft.com/office/drawing/2014/main" id="{23CF508F-3F30-4C2B-AD4A-F94466396DF6}"/>
                </a:ext>
              </a:extLst>
            </p:cNvPr>
            <p:cNvSpPr>
              <a:spLocks noChangeShapeType="1"/>
            </p:cNvSpPr>
            <p:nvPr/>
          </p:nvSpPr>
          <p:spPr bwMode="auto">
            <a:xfrm flipV="1">
              <a:off x="1085"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5" name="Line 37">
              <a:extLst>
                <a:ext uri="{FF2B5EF4-FFF2-40B4-BE49-F238E27FC236}">
                  <a16:creationId xmlns:a16="http://schemas.microsoft.com/office/drawing/2014/main" id="{C9CEFBD0-FE3E-4AC9-9EBB-C2B2E49E0D80}"/>
                </a:ext>
              </a:extLst>
            </p:cNvPr>
            <p:cNvSpPr>
              <a:spLocks noChangeShapeType="1"/>
            </p:cNvSpPr>
            <p:nvPr/>
          </p:nvSpPr>
          <p:spPr bwMode="auto">
            <a:xfrm flipV="1">
              <a:off x="1653" y="193"/>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6" name="Line 38">
              <a:extLst>
                <a:ext uri="{FF2B5EF4-FFF2-40B4-BE49-F238E27FC236}">
                  <a16:creationId xmlns:a16="http://schemas.microsoft.com/office/drawing/2014/main" id="{8DC22637-ECDD-471E-8CA4-18F623AD52DA}"/>
                </a:ext>
              </a:extLst>
            </p:cNvPr>
            <p:cNvSpPr>
              <a:spLocks noChangeShapeType="1"/>
            </p:cNvSpPr>
            <p:nvPr/>
          </p:nvSpPr>
          <p:spPr bwMode="auto">
            <a:xfrm flipV="1">
              <a:off x="1466" y="374"/>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7" name="Line 39">
              <a:extLst>
                <a:ext uri="{FF2B5EF4-FFF2-40B4-BE49-F238E27FC236}">
                  <a16:creationId xmlns:a16="http://schemas.microsoft.com/office/drawing/2014/main" id="{EC41B8E8-1719-4A8D-935A-6F9AC2AF02FF}"/>
                </a:ext>
              </a:extLst>
            </p:cNvPr>
            <p:cNvSpPr>
              <a:spLocks noChangeShapeType="1"/>
            </p:cNvSpPr>
            <p:nvPr/>
          </p:nvSpPr>
          <p:spPr bwMode="auto">
            <a:xfrm flipV="1">
              <a:off x="2027"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8" name="Line 40">
              <a:extLst>
                <a:ext uri="{FF2B5EF4-FFF2-40B4-BE49-F238E27FC236}">
                  <a16:creationId xmlns:a16="http://schemas.microsoft.com/office/drawing/2014/main" id="{7BC177A5-FAE2-4773-85B0-8A6B7D187834}"/>
                </a:ext>
              </a:extLst>
            </p:cNvPr>
            <p:cNvSpPr>
              <a:spLocks noChangeShapeType="1"/>
            </p:cNvSpPr>
            <p:nvPr/>
          </p:nvSpPr>
          <p:spPr bwMode="auto">
            <a:xfrm flipV="1">
              <a:off x="1840"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899" name="Line 41">
              <a:extLst>
                <a:ext uri="{FF2B5EF4-FFF2-40B4-BE49-F238E27FC236}">
                  <a16:creationId xmlns:a16="http://schemas.microsoft.com/office/drawing/2014/main" id="{8B0D1C13-2ABD-4A73-B4DB-6598651D8467}"/>
                </a:ext>
              </a:extLst>
            </p:cNvPr>
            <p:cNvSpPr>
              <a:spLocks noChangeShapeType="1"/>
            </p:cNvSpPr>
            <p:nvPr/>
          </p:nvSpPr>
          <p:spPr bwMode="auto">
            <a:xfrm flipV="1">
              <a:off x="2408"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0" name="Line 42">
              <a:extLst>
                <a:ext uri="{FF2B5EF4-FFF2-40B4-BE49-F238E27FC236}">
                  <a16:creationId xmlns:a16="http://schemas.microsoft.com/office/drawing/2014/main" id="{1E586A80-6DB7-41C8-83E0-08F51CC7DAA1}"/>
                </a:ext>
              </a:extLst>
            </p:cNvPr>
            <p:cNvSpPr>
              <a:spLocks noChangeShapeType="1"/>
            </p:cNvSpPr>
            <p:nvPr/>
          </p:nvSpPr>
          <p:spPr bwMode="auto">
            <a:xfrm flipV="1">
              <a:off x="2221"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1" name="Line 43">
              <a:extLst>
                <a:ext uri="{FF2B5EF4-FFF2-40B4-BE49-F238E27FC236}">
                  <a16:creationId xmlns:a16="http://schemas.microsoft.com/office/drawing/2014/main" id="{32B78036-FDE8-4702-BA6B-CDAC71F9D168}"/>
                </a:ext>
              </a:extLst>
            </p:cNvPr>
            <p:cNvSpPr>
              <a:spLocks noChangeShapeType="1"/>
            </p:cNvSpPr>
            <p:nvPr/>
          </p:nvSpPr>
          <p:spPr bwMode="auto">
            <a:xfrm flipV="1">
              <a:off x="2796"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2" name="Line 44">
              <a:extLst>
                <a:ext uri="{FF2B5EF4-FFF2-40B4-BE49-F238E27FC236}">
                  <a16:creationId xmlns:a16="http://schemas.microsoft.com/office/drawing/2014/main" id="{A78E8553-DC6A-4EC1-BA0E-BAF3E68DCD85}"/>
                </a:ext>
              </a:extLst>
            </p:cNvPr>
            <p:cNvSpPr>
              <a:spLocks noChangeShapeType="1"/>
            </p:cNvSpPr>
            <p:nvPr/>
          </p:nvSpPr>
          <p:spPr bwMode="auto">
            <a:xfrm flipV="1">
              <a:off x="2609"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3" name="Line 45">
              <a:extLst>
                <a:ext uri="{FF2B5EF4-FFF2-40B4-BE49-F238E27FC236}">
                  <a16:creationId xmlns:a16="http://schemas.microsoft.com/office/drawing/2014/main" id="{7D769A42-98D9-4845-A9E9-9FB9116E3A04}"/>
                </a:ext>
              </a:extLst>
            </p:cNvPr>
            <p:cNvSpPr>
              <a:spLocks noChangeShapeType="1"/>
            </p:cNvSpPr>
            <p:nvPr/>
          </p:nvSpPr>
          <p:spPr bwMode="auto">
            <a:xfrm flipV="1">
              <a:off x="3177" y="200"/>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4" name="Line 46">
              <a:extLst>
                <a:ext uri="{FF2B5EF4-FFF2-40B4-BE49-F238E27FC236}">
                  <a16:creationId xmlns:a16="http://schemas.microsoft.com/office/drawing/2014/main" id="{73AA709F-CC1E-4813-BC24-F87ED4F04352}"/>
                </a:ext>
              </a:extLst>
            </p:cNvPr>
            <p:cNvSpPr>
              <a:spLocks noChangeShapeType="1"/>
            </p:cNvSpPr>
            <p:nvPr/>
          </p:nvSpPr>
          <p:spPr bwMode="auto">
            <a:xfrm flipV="1">
              <a:off x="2990"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5" name="Line 47">
              <a:extLst>
                <a:ext uri="{FF2B5EF4-FFF2-40B4-BE49-F238E27FC236}">
                  <a16:creationId xmlns:a16="http://schemas.microsoft.com/office/drawing/2014/main" id="{6B8FA4E5-94AC-4ADE-B56A-C897E8E81F12}"/>
                </a:ext>
              </a:extLst>
            </p:cNvPr>
            <p:cNvSpPr>
              <a:spLocks noChangeShapeType="1"/>
            </p:cNvSpPr>
            <p:nvPr/>
          </p:nvSpPr>
          <p:spPr bwMode="auto">
            <a:xfrm flipV="1">
              <a:off x="3386" y="374"/>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6" name="Line 48">
              <a:extLst>
                <a:ext uri="{FF2B5EF4-FFF2-40B4-BE49-F238E27FC236}">
                  <a16:creationId xmlns:a16="http://schemas.microsoft.com/office/drawing/2014/main" id="{364D435C-E2A3-4A94-848E-6DE6CCF78A84}"/>
                </a:ext>
              </a:extLst>
            </p:cNvPr>
            <p:cNvSpPr>
              <a:spLocks noChangeShapeType="1"/>
            </p:cNvSpPr>
            <p:nvPr/>
          </p:nvSpPr>
          <p:spPr bwMode="auto">
            <a:xfrm flipV="1">
              <a:off x="3558"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7" name="Line 49">
              <a:extLst>
                <a:ext uri="{FF2B5EF4-FFF2-40B4-BE49-F238E27FC236}">
                  <a16:creationId xmlns:a16="http://schemas.microsoft.com/office/drawing/2014/main" id="{1265679A-629B-43E3-A823-2A63C85FC4C9}"/>
                </a:ext>
              </a:extLst>
            </p:cNvPr>
            <p:cNvSpPr>
              <a:spLocks noChangeShapeType="1"/>
            </p:cNvSpPr>
            <p:nvPr/>
          </p:nvSpPr>
          <p:spPr bwMode="auto">
            <a:xfrm flipV="1">
              <a:off x="3752" y="374"/>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8" name="Line 50">
              <a:extLst>
                <a:ext uri="{FF2B5EF4-FFF2-40B4-BE49-F238E27FC236}">
                  <a16:creationId xmlns:a16="http://schemas.microsoft.com/office/drawing/2014/main" id="{CB9107DF-D56B-4E3B-9D35-3B4E1FF5B3F3}"/>
                </a:ext>
              </a:extLst>
            </p:cNvPr>
            <p:cNvSpPr>
              <a:spLocks noChangeShapeType="1"/>
            </p:cNvSpPr>
            <p:nvPr/>
          </p:nvSpPr>
          <p:spPr bwMode="auto">
            <a:xfrm flipV="1">
              <a:off x="3925"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9" name="Line 51">
              <a:extLst>
                <a:ext uri="{FF2B5EF4-FFF2-40B4-BE49-F238E27FC236}">
                  <a16:creationId xmlns:a16="http://schemas.microsoft.com/office/drawing/2014/main" id="{07121299-D1E3-4A2E-8E23-3F214CF5BBCD}"/>
                </a:ext>
              </a:extLst>
            </p:cNvPr>
            <p:cNvSpPr>
              <a:spLocks noChangeShapeType="1"/>
            </p:cNvSpPr>
            <p:nvPr/>
          </p:nvSpPr>
          <p:spPr bwMode="auto">
            <a:xfrm flipV="1">
              <a:off x="4155" y="374"/>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10" name="Line 52">
              <a:extLst>
                <a:ext uri="{FF2B5EF4-FFF2-40B4-BE49-F238E27FC236}">
                  <a16:creationId xmlns:a16="http://schemas.microsoft.com/office/drawing/2014/main" id="{8BA4C59B-FE24-4DE6-AF32-B71798E4DF6B}"/>
                </a:ext>
              </a:extLst>
            </p:cNvPr>
            <p:cNvSpPr>
              <a:spLocks noChangeShapeType="1"/>
            </p:cNvSpPr>
            <p:nvPr/>
          </p:nvSpPr>
          <p:spPr bwMode="auto">
            <a:xfrm flipV="1">
              <a:off x="4327" y="381"/>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11" name="Line 53">
              <a:extLst>
                <a:ext uri="{FF2B5EF4-FFF2-40B4-BE49-F238E27FC236}">
                  <a16:creationId xmlns:a16="http://schemas.microsoft.com/office/drawing/2014/main" id="{4F0CD458-BD39-47AB-B8A3-31CB9DB59EFD}"/>
                </a:ext>
              </a:extLst>
            </p:cNvPr>
            <p:cNvSpPr>
              <a:spLocks noChangeShapeType="1"/>
            </p:cNvSpPr>
            <p:nvPr/>
          </p:nvSpPr>
          <p:spPr bwMode="auto">
            <a:xfrm>
              <a:off x="3673" y="538"/>
              <a:ext cx="0" cy="16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2" name="Line 54">
              <a:extLst>
                <a:ext uri="{FF2B5EF4-FFF2-40B4-BE49-F238E27FC236}">
                  <a16:creationId xmlns:a16="http://schemas.microsoft.com/office/drawing/2014/main" id="{A5D1E6CA-4E2B-4FE2-8C66-0804256D9937}"/>
                </a:ext>
              </a:extLst>
            </p:cNvPr>
            <p:cNvSpPr>
              <a:spLocks noChangeShapeType="1"/>
            </p:cNvSpPr>
            <p:nvPr/>
          </p:nvSpPr>
          <p:spPr bwMode="auto">
            <a:xfrm>
              <a:off x="3285" y="536"/>
              <a:ext cx="0" cy="5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3" name="Line 55">
              <a:extLst>
                <a:ext uri="{FF2B5EF4-FFF2-40B4-BE49-F238E27FC236}">
                  <a16:creationId xmlns:a16="http://schemas.microsoft.com/office/drawing/2014/main" id="{EFDCCD19-110B-4986-85C3-916B74D0260B}"/>
                </a:ext>
              </a:extLst>
            </p:cNvPr>
            <p:cNvSpPr>
              <a:spLocks noChangeShapeType="1"/>
            </p:cNvSpPr>
            <p:nvPr/>
          </p:nvSpPr>
          <p:spPr bwMode="auto">
            <a:xfrm>
              <a:off x="0" y="701"/>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4" name="Text Box 57">
              <a:extLst>
                <a:ext uri="{FF2B5EF4-FFF2-40B4-BE49-F238E27FC236}">
                  <a16:creationId xmlns:a16="http://schemas.microsoft.com/office/drawing/2014/main" id="{22DA6FC0-0E76-4B1E-8A12-C26ECAEFDC53}"/>
                </a:ext>
              </a:extLst>
            </p:cNvPr>
            <p:cNvSpPr txBox="1">
              <a:spLocks noChangeArrowheads="1"/>
            </p:cNvSpPr>
            <p:nvPr/>
          </p:nvSpPr>
          <p:spPr bwMode="auto">
            <a:xfrm>
              <a:off x="93"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a:t>
              </a:r>
            </a:p>
          </p:txBody>
        </p:sp>
        <p:sp>
          <p:nvSpPr>
            <p:cNvPr id="79915" name="Text Box 58">
              <a:extLst>
                <a:ext uri="{FF2B5EF4-FFF2-40B4-BE49-F238E27FC236}">
                  <a16:creationId xmlns:a16="http://schemas.microsoft.com/office/drawing/2014/main" id="{8445A5A4-EA12-41B4-94FA-07330245E4C0}"/>
                </a:ext>
              </a:extLst>
            </p:cNvPr>
            <p:cNvSpPr txBox="1">
              <a:spLocks noChangeArrowheads="1"/>
            </p:cNvSpPr>
            <p:nvPr/>
          </p:nvSpPr>
          <p:spPr bwMode="auto">
            <a:xfrm>
              <a:off x="287"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a:t>
              </a:r>
            </a:p>
          </p:txBody>
        </p:sp>
        <p:sp>
          <p:nvSpPr>
            <p:cNvPr id="79916" name="Text Box 59">
              <a:extLst>
                <a:ext uri="{FF2B5EF4-FFF2-40B4-BE49-F238E27FC236}">
                  <a16:creationId xmlns:a16="http://schemas.microsoft.com/office/drawing/2014/main" id="{542C9320-B1C4-4889-B77E-1D582163C7DD}"/>
                </a:ext>
              </a:extLst>
            </p:cNvPr>
            <p:cNvSpPr txBox="1">
              <a:spLocks noChangeArrowheads="1"/>
            </p:cNvSpPr>
            <p:nvPr/>
          </p:nvSpPr>
          <p:spPr bwMode="auto">
            <a:xfrm>
              <a:off x="474"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3</a:t>
              </a:r>
            </a:p>
          </p:txBody>
        </p:sp>
        <p:sp>
          <p:nvSpPr>
            <p:cNvPr id="79917" name="Text Box 60">
              <a:extLst>
                <a:ext uri="{FF2B5EF4-FFF2-40B4-BE49-F238E27FC236}">
                  <a16:creationId xmlns:a16="http://schemas.microsoft.com/office/drawing/2014/main" id="{0BA88AFC-CE85-4408-8306-9A6C85F7F31B}"/>
                </a:ext>
              </a:extLst>
            </p:cNvPr>
            <p:cNvSpPr txBox="1">
              <a:spLocks noChangeArrowheads="1"/>
            </p:cNvSpPr>
            <p:nvPr/>
          </p:nvSpPr>
          <p:spPr bwMode="auto">
            <a:xfrm>
              <a:off x="668"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4</a:t>
              </a:r>
            </a:p>
          </p:txBody>
        </p:sp>
        <p:sp>
          <p:nvSpPr>
            <p:cNvPr id="79918" name="Text Box 61">
              <a:extLst>
                <a:ext uri="{FF2B5EF4-FFF2-40B4-BE49-F238E27FC236}">
                  <a16:creationId xmlns:a16="http://schemas.microsoft.com/office/drawing/2014/main" id="{510C2505-363A-4DDC-AD23-6BC3B6417C38}"/>
                </a:ext>
              </a:extLst>
            </p:cNvPr>
            <p:cNvSpPr txBox="1">
              <a:spLocks noChangeArrowheads="1"/>
            </p:cNvSpPr>
            <p:nvPr/>
          </p:nvSpPr>
          <p:spPr bwMode="auto">
            <a:xfrm>
              <a:off x="862"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5</a:t>
              </a:r>
            </a:p>
          </p:txBody>
        </p:sp>
        <p:sp>
          <p:nvSpPr>
            <p:cNvPr id="79919" name="Text Box 62">
              <a:extLst>
                <a:ext uri="{FF2B5EF4-FFF2-40B4-BE49-F238E27FC236}">
                  <a16:creationId xmlns:a16="http://schemas.microsoft.com/office/drawing/2014/main" id="{334D778F-5748-492A-8C52-01CF2EB41301}"/>
                </a:ext>
              </a:extLst>
            </p:cNvPr>
            <p:cNvSpPr txBox="1">
              <a:spLocks noChangeArrowheads="1"/>
            </p:cNvSpPr>
            <p:nvPr/>
          </p:nvSpPr>
          <p:spPr bwMode="auto">
            <a:xfrm>
              <a:off x="1056"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6</a:t>
              </a:r>
            </a:p>
          </p:txBody>
        </p:sp>
        <p:sp>
          <p:nvSpPr>
            <p:cNvPr id="79920" name="Text Box 63">
              <a:extLst>
                <a:ext uri="{FF2B5EF4-FFF2-40B4-BE49-F238E27FC236}">
                  <a16:creationId xmlns:a16="http://schemas.microsoft.com/office/drawing/2014/main" id="{7461CB18-8860-4CC1-AA67-D3926911E20A}"/>
                </a:ext>
              </a:extLst>
            </p:cNvPr>
            <p:cNvSpPr txBox="1">
              <a:spLocks noChangeArrowheads="1"/>
            </p:cNvSpPr>
            <p:nvPr/>
          </p:nvSpPr>
          <p:spPr bwMode="auto">
            <a:xfrm>
              <a:off x="1243"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7</a:t>
              </a:r>
            </a:p>
          </p:txBody>
        </p:sp>
        <p:sp>
          <p:nvSpPr>
            <p:cNvPr id="79921" name="Text Box 64">
              <a:extLst>
                <a:ext uri="{FF2B5EF4-FFF2-40B4-BE49-F238E27FC236}">
                  <a16:creationId xmlns:a16="http://schemas.microsoft.com/office/drawing/2014/main" id="{204C7DC3-35A8-4291-8587-A30528F0A0C1}"/>
                </a:ext>
              </a:extLst>
            </p:cNvPr>
            <p:cNvSpPr txBox="1">
              <a:spLocks noChangeArrowheads="1"/>
            </p:cNvSpPr>
            <p:nvPr/>
          </p:nvSpPr>
          <p:spPr bwMode="auto">
            <a:xfrm>
              <a:off x="1437"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8</a:t>
              </a:r>
            </a:p>
          </p:txBody>
        </p:sp>
        <p:sp>
          <p:nvSpPr>
            <p:cNvPr id="79922" name="Text Box 65">
              <a:extLst>
                <a:ext uri="{FF2B5EF4-FFF2-40B4-BE49-F238E27FC236}">
                  <a16:creationId xmlns:a16="http://schemas.microsoft.com/office/drawing/2014/main" id="{B2AA1003-7DD1-4FA6-B2B2-647A0C012FB7}"/>
                </a:ext>
              </a:extLst>
            </p:cNvPr>
            <p:cNvSpPr txBox="1">
              <a:spLocks noChangeArrowheads="1"/>
            </p:cNvSpPr>
            <p:nvPr/>
          </p:nvSpPr>
          <p:spPr bwMode="auto">
            <a:xfrm>
              <a:off x="1617" y="672"/>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9</a:t>
              </a:r>
            </a:p>
          </p:txBody>
        </p:sp>
        <p:sp>
          <p:nvSpPr>
            <p:cNvPr id="79923" name="Text Box 66">
              <a:extLst>
                <a:ext uri="{FF2B5EF4-FFF2-40B4-BE49-F238E27FC236}">
                  <a16:creationId xmlns:a16="http://schemas.microsoft.com/office/drawing/2014/main" id="{4193BFDC-6D39-4BE1-9D68-BB888FA00B17}"/>
                </a:ext>
              </a:extLst>
            </p:cNvPr>
            <p:cNvSpPr txBox="1">
              <a:spLocks noChangeArrowheads="1"/>
            </p:cNvSpPr>
            <p:nvPr/>
          </p:nvSpPr>
          <p:spPr bwMode="auto">
            <a:xfrm>
              <a:off x="1811" y="672"/>
              <a:ext cx="12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10</a:t>
              </a:r>
            </a:p>
          </p:txBody>
        </p:sp>
        <p:sp>
          <p:nvSpPr>
            <p:cNvPr id="79924" name="Text Box 67">
              <a:extLst>
                <a:ext uri="{FF2B5EF4-FFF2-40B4-BE49-F238E27FC236}">
                  <a16:creationId xmlns:a16="http://schemas.microsoft.com/office/drawing/2014/main" id="{BBC8015A-4917-4EB1-9339-13372661942E}"/>
                </a:ext>
              </a:extLst>
            </p:cNvPr>
            <p:cNvSpPr txBox="1">
              <a:spLocks noChangeArrowheads="1"/>
            </p:cNvSpPr>
            <p:nvPr/>
          </p:nvSpPr>
          <p:spPr bwMode="auto">
            <a:xfrm>
              <a:off x="1998" y="672"/>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11</a:t>
              </a:r>
            </a:p>
          </p:txBody>
        </p:sp>
        <p:sp>
          <p:nvSpPr>
            <p:cNvPr id="79925" name="Text Box 68">
              <a:extLst>
                <a:ext uri="{FF2B5EF4-FFF2-40B4-BE49-F238E27FC236}">
                  <a16:creationId xmlns:a16="http://schemas.microsoft.com/office/drawing/2014/main" id="{C5BC92DC-F730-40C3-90D9-BF508DB19CE5}"/>
                </a:ext>
              </a:extLst>
            </p:cNvPr>
            <p:cNvSpPr txBox="1">
              <a:spLocks noChangeArrowheads="1"/>
            </p:cNvSpPr>
            <p:nvPr/>
          </p:nvSpPr>
          <p:spPr bwMode="auto">
            <a:xfrm>
              <a:off x="2192" y="672"/>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12</a:t>
              </a:r>
            </a:p>
          </p:txBody>
        </p:sp>
        <p:sp>
          <p:nvSpPr>
            <p:cNvPr id="79926" name="Text Box 69">
              <a:extLst>
                <a:ext uri="{FF2B5EF4-FFF2-40B4-BE49-F238E27FC236}">
                  <a16:creationId xmlns:a16="http://schemas.microsoft.com/office/drawing/2014/main" id="{E2EA05A7-521C-448F-A764-FF038099C6AC}"/>
                </a:ext>
              </a:extLst>
            </p:cNvPr>
            <p:cNvSpPr txBox="1">
              <a:spLocks noChangeArrowheads="1"/>
            </p:cNvSpPr>
            <p:nvPr/>
          </p:nvSpPr>
          <p:spPr bwMode="auto">
            <a:xfrm>
              <a:off x="2386" y="672"/>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13</a:t>
              </a:r>
            </a:p>
          </p:txBody>
        </p:sp>
        <p:sp>
          <p:nvSpPr>
            <p:cNvPr id="79927" name="Text Box 70">
              <a:extLst>
                <a:ext uri="{FF2B5EF4-FFF2-40B4-BE49-F238E27FC236}">
                  <a16:creationId xmlns:a16="http://schemas.microsoft.com/office/drawing/2014/main" id="{AAEDBB61-ABF9-483B-BF61-ED99D0A24921}"/>
                </a:ext>
              </a:extLst>
            </p:cNvPr>
            <p:cNvSpPr txBox="1">
              <a:spLocks noChangeArrowheads="1"/>
            </p:cNvSpPr>
            <p:nvPr/>
          </p:nvSpPr>
          <p:spPr bwMode="auto">
            <a:xfrm>
              <a:off x="2580" y="672"/>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14</a:t>
              </a:r>
            </a:p>
          </p:txBody>
        </p:sp>
        <p:sp>
          <p:nvSpPr>
            <p:cNvPr id="79928" name="Text Box 71">
              <a:extLst>
                <a:ext uri="{FF2B5EF4-FFF2-40B4-BE49-F238E27FC236}">
                  <a16:creationId xmlns:a16="http://schemas.microsoft.com/office/drawing/2014/main" id="{0ACE34E3-1B52-45AE-9DCA-C74E3C88CFB4}"/>
                </a:ext>
              </a:extLst>
            </p:cNvPr>
            <p:cNvSpPr txBox="1">
              <a:spLocks noChangeArrowheads="1"/>
            </p:cNvSpPr>
            <p:nvPr/>
          </p:nvSpPr>
          <p:spPr bwMode="auto">
            <a:xfrm>
              <a:off x="2767" y="672"/>
              <a:ext cx="16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15</a:t>
              </a:r>
            </a:p>
          </p:txBody>
        </p:sp>
        <p:sp>
          <p:nvSpPr>
            <p:cNvPr id="79929" name="Text Box 72">
              <a:extLst>
                <a:ext uri="{FF2B5EF4-FFF2-40B4-BE49-F238E27FC236}">
                  <a16:creationId xmlns:a16="http://schemas.microsoft.com/office/drawing/2014/main" id="{B7BDB841-BB55-49CB-B407-FE3BD4F80DC1}"/>
                </a:ext>
              </a:extLst>
            </p:cNvPr>
            <p:cNvSpPr txBox="1">
              <a:spLocks noChangeArrowheads="1"/>
            </p:cNvSpPr>
            <p:nvPr/>
          </p:nvSpPr>
          <p:spPr bwMode="auto">
            <a:xfrm>
              <a:off x="2961" y="672"/>
              <a:ext cx="14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16</a:t>
              </a:r>
            </a:p>
          </p:txBody>
        </p:sp>
        <p:sp>
          <p:nvSpPr>
            <p:cNvPr id="79930" name="Text Box 73">
              <a:extLst>
                <a:ext uri="{FF2B5EF4-FFF2-40B4-BE49-F238E27FC236}">
                  <a16:creationId xmlns:a16="http://schemas.microsoft.com/office/drawing/2014/main" id="{49CFDF94-C724-4ACF-8F01-725E337E9233}"/>
                </a:ext>
              </a:extLst>
            </p:cNvPr>
            <p:cNvSpPr txBox="1">
              <a:spLocks noChangeArrowheads="1"/>
            </p:cNvSpPr>
            <p:nvPr/>
          </p:nvSpPr>
          <p:spPr bwMode="auto">
            <a:xfrm>
              <a:off x="3155" y="672"/>
              <a:ext cx="1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17</a:t>
              </a:r>
            </a:p>
          </p:txBody>
        </p:sp>
        <p:sp>
          <p:nvSpPr>
            <p:cNvPr id="79931" name="Text Box 74">
              <a:extLst>
                <a:ext uri="{FF2B5EF4-FFF2-40B4-BE49-F238E27FC236}">
                  <a16:creationId xmlns:a16="http://schemas.microsoft.com/office/drawing/2014/main" id="{7ED9FCFB-183E-4BF2-81E6-3092005DAC02}"/>
                </a:ext>
              </a:extLst>
            </p:cNvPr>
            <p:cNvSpPr txBox="1">
              <a:spLocks noChangeArrowheads="1"/>
            </p:cNvSpPr>
            <p:nvPr/>
          </p:nvSpPr>
          <p:spPr bwMode="auto">
            <a:xfrm>
              <a:off x="3312" y="672"/>
              <a:ext cx="15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18</a:t>
              </a:r>
            </a:p>
          </p:txBody>
        </p:sp>
        <p:sp>
          <p:nvSpPr>
            <p:cNvPr id="79932" name="Text Box 75">
              <a:extLst>
                <a:ext uri="{FF2B5EF4-FFF2-40B4-BE49-F238E27FC236}">
                  <a16:creationId xmlns:a16="http://schemas.microsoft.com/office/drawing/2014/main" id="{A0E61B9D-47DA-4AE2-844F-0C0D311501B3}"/>
                </a:ext>
              </a:extLst>
            </p:cNvPr>
            <p:cNvSpPr txBox="1">
              <a:spLocks noChangeArrowheads="1"/>
            </p:cNvSpPr>
            <p:nvPr/>
          </p:nvSpPr>
          <p:spPr bwMode="auto">
            <a:xfrm>
              <a:off x="3504" y="672"/>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19</a:t>
              </a:r>
            </a:p>
          </p:txBody>
        </p:sp>
        <p:sp>
          <p:nvSpPr>
            <p:cNvPr id="79933" name="Text Box 76">
              <a:extLst>
                <a:ext uri="{FF2B5EF4-FFF2-40B4-BE49-F238E27FC236}">
                  <a16:creationId xmlns:a16="http://schemas.microsoft.com/office/drawing/2014/main" id="{6E6022D7-AE5F-45CB-B59E-EB76910F4ED4}"/>
                </a:ext>
              </a:extLst>
            </p:cNvPr>
            <p:cNvSpPr txBox="1">
              <a:spLocks noChangeArrowheads="1"/>
            </p:cNvSpPr>
            <p:nvPr/>
          </p:nvSpPr>
          <p:spPr bwMode="auto">
            <a:xfrm>
              <a:off x="3731" y="672"/>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20</a:t>
              </a:r>
            </a:p>
          </p:txBody>
        </p:sp>
        <p:sp>
          <p:nvSpPr>
            <p:cNvPr id="79934" name="Text Box 77">
              <a:extLst>
                <a:ext uri="{FF2B5EF4-FFF2-40B4-BE49-F238E27FC236}">
                  <a16:creationId xmlns:a16="http://schemas.microsoft.com/office/drawing/2014/main" id="{02DE8AA0-18FB-40D8-8995-F4DE29467021}"/>
                </a:ext>
              </a:extLst>
            </p:cNvPr>
            <p:cNvSpPr txBox="1">
              <a:spLocks noChangeArrowheads="1"/>
            </p:cNvSpPr>
            <p:nvPr/>
          </p:nvSpPr>
          <p:spPr bwMode="auto">
            <a:xfrm>
              <a:off x="3925" y="672"/>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21</a:t>
              </a:r>
            </a:p>
          </p:txBody>
        </p:sp>
        <p:sp>
          <p:nvSpPr>
            <p:cNvPr id="79935" name="Text Box 78">
              <a:extLst>
                <a:ext uri="{FF2B5EF4-FFF2-40B4-BE49-F238E27FC236}">
                  <a16:creationId xmlns:a16="http://schemas.microsoft.com/office/drawing/2014/main" id="{6F8464E1-29CC-4226-9354-D78B52CADA8F}"/>
                </a:ext>
              </a:extLst>
            </p:cNvPr>
            <p:cNvSpPr txBox="1">
              <a:spLocks noChangeArrowheads="1"/>
            </p:cNvSpPr>
            <p:nvPr/>
          </p:nvSpPr>
          <p:spPr bwMode="auto">
            <a:xfrm>
              <a:off x="4119" y="672"/>
              <a:ext cx="15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22</a:t>
              </a:r>
            </a:p>
          </p:txBody>
        </p:sp>
        <p:sp>
          <p:nvSpPr>
            <p:cNvPr id="79936" name="Text Box 79">
              <a:extLst>
                <a:ext uri="{FF2B5EF4-FFF2-40B4-BE49-F238E27FC236}">
                  <a16:creationId xmlns:a16="http://schemas.microsoft.com/office/drawing/2014/main" id="{71BA512C-7212-494D-A6CC-4152489BD2B0}"/>
                </a:ext>
              </a:extLst>
            </p:cNvPr>
            <p:cNvSpPr txBox="1">
              <a:spLocks noChangeArrowheads="1"/>
            </p:cNvSpPr>
            <p:nvPr/>
          </p:nvSpPr>
          <p:spPr bwMode="auto">
            <a:xfrm>
              <a:off x="4306" y="672"/>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23</a:t>
              </a:r>
            </a:p>
          </p:txBody>
        </p:sp>
        <p:sp>
          <p:nvSpPr>
            <p:cNvPr id="79937" name="Text Box 80">
              <a:extLst>
                <a:ext uri="{FF2B5EF4-FFF2-40B4-BE49-F238E27FC236}">
                  <a16:creationId xmlns:a16="http://schemas.microsoft.com/office/drawing/2014/main" id="{1B60865E-131C-4274-B772-DA0FA2D22258}"/>
                </a:ext>
              </a:extLst>
            </p:cNvPr>
            <p:cNvSpPr txBox="1">
              <a:spLocks noChangeArrowheads="1"/>
            </p:cNvSpPr>
            <p:nvPr/>
          </p:nvSpPr>
          <p:spPr bwMode="auto">
            <a:xfrm>
              <a:off x="0" y="0"/>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LDR</a:t>
              </a:r>
              <a:r>
                <a:rPr lang="en-US" altLang="zh-CN" sz="1400" b="1" baseline="30000">
                  <a:latin typeface="Times New Roman" panose="02020603050405020304" pitchFamily="18" charset="0"/>
                </a:rPr>
                <a:t>’</a:t>
              </a:r>
              <a:r>
                <a:rPr lang="en-US" altLang="zh-CN" sz="1400" b="1" baseline="-25000">
                  <a:latin typeface="Times New Roman" panose="02020603050405020304" pitchFamily="18" charset="0"/>
                </a:rPr>
                <a:t>1</a:t>
              </a:r>
            </a:p>
          </p:txBody>
        </p:sp>
        <p:sp>
          <p:nvSpPr>
            <p:cNvPr id="79938" name="Text Box 81">
              <a:extLst>
                <a:ext uri="{FF2B5EF4-FFF2-40B4-BE49-F238E27FC236}">
                  <a16:creationId xmlns:a16="http://schemas.microsoft.com/office/drawing/2014/main" id="{EFCBC06F-D59B-4960-88E2-471405B9F508}"/>
                </a:ext>
              </a:extLst>
            </p:cNvPr>
            <p:cNvSpPr txBox="1">
              <a:spLocks noChangeArrowheads="1"/>
            </p:cNvSpPr>
            <p:nvPr/>
          </p:nvSpPr>
          <p:spPr bwMode="auto">
            <a:xfrm>
              <a:off x="194" y="229"/>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LDR</a:t>
              </a:r>
              <a:r>
                <a:rPr lang="en-US" altLang="zh-CN" sz="1400" b="1" baseline="30000">
                  <a:latin typeface="Times New Roman" panose="02020603050405020304" pitchFamily="18" charset="0"/>
                </a:rPr>
                <a:t>’</a:t>
              </a:r>
              <a:r>
                <a:rPr lang="en-US" altLang="zh-CN" sz="1400" b="1" baseline="-25000">
                  <a:latin typeface="Times New Roman" panose="02020603050405020304" pitchFamily="18" charset="0"/>
                </a:rPr>
                <a:t>2</a:t>
              </a:r>
              <a:endParaRPr lang="en-US" altLang="zh-CN" sz="1400" b="1">
                <a:latin typeface="Times New Roman" panose="02020603050405020304" pitchFamily="18" charset="0"/>
              </a:endParaRPr>
            </a:p>
          </p:txBody>
        </p:sp>
        <p:sp>
          <p:nvSpPr>
            <p:cNvPr id="79939" name="Text Box 82">
              <a:extLst>
                <a:ext uri="{FF2B5EF4-FFF2-40B4-BE49-F238E27FC236}">
                  <a16:creationId xmlns:a16="http://schemas.microsoft.com/office/drawing/2014/main" id="{F470D9D8-42C6-4FBB-B79C-2E9D1A075277}"/>
                </a:ext>
              </a:extLst>
            </p:cNvPr>
            <p:cNvSpPr txBox="1">
              <a:spLocks noChangeArrowheads="1"/>
            </p:cNvSpPr>
            <p:nvPr/>
          </p:nvSpPr>
          <p:spPr bwMode="auto">
            <a:xfrm>
              <a:off x="367" y="0"/>
              <a:ext cx="30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LDR</a:t>
              </a:r>
              <a:r>
                <a:rPr lang="en-US" altLang="zh-CN" sz="1400" b="1" baseline="30000">
                  <a:latin typeface="Times New Roman" panose="02020603050405020304" pitchFamily="18" charset="0"/>
                </a:rPr>
                <a:t>’</a:t>
              </a:r>
              <a:r>
                <a:rPr lang="en-US" altLang="zh-CN" sz="1400" b="1" baseline="-25000">
                  <a:latin typeface="Times New Roman" panose="02020603050405020304" pitchFamily="18" charset="0"/>
                </a:rPr>
                <a:t>3</a:t>
              </a:r>
              <a:endParaRPr lang="en-US" altLang="zh-CN" sz="1400" b="1">
                <a:latin typeface="Times New Roman" panose="02020603050405020304" pitchFamily="18" charset="0"/>
              </a:endParaRPr>
            </a:p>
          </p:txBody>
        </p:sp>
        <p:sp>
          <p:nvSpPr>
            <p:cNvPr id="79940" name="Text Box 83">
              <a:extLst>
                <a:ext uri="{FF2B5EF4-FFF2-40B4-BE49-F238E27FC236}">
                  <a16:creationId xmlns:a16="http://schemas.microsoft.com/office/drawing/2014/main" id="{736C5999-E977-4721-8549-D25CADD72416}"/>
                </a:ext>
              </a:extLst>
            </p:cNvPr>
            <p:cNvSpPr txBox="1">
              <a:spLocks noChangeArrowheads="1"/>
            </p:cNvSpPr>
            <p:nvPr/>
          </p:nvSpPr>
          <p:spPr bwMode="auto">
            <a:xfrm>
              <a:off x="568" y="229"/>
              <a:ext cx="31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1</a:t>
              </a:r>
              <a:r>
                <a:rPr lang="en-US" altLang="zh-CN" sz="1400" b="1">
                  <a:latin typeface="Times New Roman" panose="02020603050405020304" pitchFamily="18" charset="0"/>
                </a:rPr>
                <a:t>→x</a:t>
              </a:r>
            </a:p>
          </p:txBody>
        </p:sp>
        <p:sp>
          <p:nvSpPr>
            <p:cNvPr id="79941" name="Text Box 84">
              <a:extLst>
                <a:ext uri="{FF2B5EF4-FFF2-40B4-BE49-F238E27FC236}">
                  <a16:creationId xmlns:a16="http://schemas.microsoft.com/office/drawing/2014/main" id="{D0483EDC-2026-4C42-A49B-87C9D1700CBF}"/>
                </a:ext>
              </a:extLst>
            </p:cNvPr>
            <p:cNvSpPr txBox="1">
              <a:spLocks noChangeArrowheads="1"/>
            </p:cNvSpPr>
            <p:nvPr/>
          </p:nvSpPr>
          <p:spPr bwMode="auto">
            <a:xfrm>
              <a:off x="733" y="0"/>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1</a:t>
              </a:r>
              <a:r>
                <a:rPr lang="en-US" altLang="zh-CN" sz="1400" b="1">
                  <a:latin typeface="Times New Roman" panose="02020603050405020304" pitchFamily="18" charset="0"/>
                </a:rPr>
                <a:t>→y</a:t>
              </a:r>
            </a:p>
          </p:txBody>
        </p:sp>
        <p:sp>
          <p:nvSpPr>
            <p:cNvPr id="79942" name="Text Box 85">
              <a:extLst>
                <a:ext uri="{FF2B5EF4-FFF2-40B4-BE49-F238E27FC236}">
                  <a16:creationId xmlns:a16="http://schemas.microsoft.com/office/drawing/2014/main" id="{40DC9B81-67B4-4986-A5E5-7E0A6745C805}"/>
                </a:ext>
              </a:extLst>
            </p:cNvPr>
            <p:cNvSpPr txBox="1">
              <a:spLocks noChangeArrowheads="1"/>
            </p:cNvSpPr>
            <p:nvPr/>
          </p:nvSpPr>
          <p:spPr bwMode="auto">
            <a:xfrm>
              <a:off x="949" y="229"/>
              <a:ext cx="28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r>
                <a:rPr lang="en-US" altLang="zh-CN" sz="1400" b="1">
                  <a:latin typeface="Times New Roman" panose="02020603050405020304" pitchFamily="18" charset="0"/>
                </a:rPr>
                <a:t>→x</a:t>
              </a:r>
            </a:p>
          </p:txBody>
        </p:sp>
        <p:sp>
          <p:nvSpPr>
            <p:cNvPr id="79943" name="Text Box 86">
              <a:extLst>
                <a:ext uri="{FF2B5EF4-FFF2-40B4-BE49-F238E27FC236}">
                  <a16:creationId xmlns:a16="http://schemas.microsoft.com/office/drawing/2014/main" id="{51D9D33F-E7A6-45ED-8237-79B2D422C0D7}"/>
                </a:ext>
              </a:extLst>
            </p:cNvPr>
            <p:cNvSpPr txBox="1">
              <a:spLocks noChangeArrowheads="1"/>
            </p:cNvSpPr>
            <p:nvPr/>
          </p:nvSpPr>
          <p:spPr bwMode="auto">
            <a:xfrm>
              <a:off x="1129" y="0"/>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2</a:t>
              </a:r>
              <a:r>
                <a:rPr lang="en-US" altLang="zh-CN" sz="1400" b="1">
                  <a:latin typeface="Times New Roman" panose="02020603050405020304" pitchFamily="18" charset="0"/>
                </a:rPr>
                <a:t>→y</a:t>
              </a:r>
            </a:p>
          </p:txBody>
        </p:sp>
        <p:sp>
          <p:nvSpPr>
            <p:cNvPr id="79944" name="Text Box 87">
              <a:extLst>
                <a:ext uri="{FF2B5EF4-FFF2-40B4-BE49-F238E27FC236}">
                  <a16:creationId xmlns:a16="http://schemas.microsoft.com/office/drawing/2014/main" id="{871C14A9-B9AF-48C9-878D-63E8528FDDCE}"/>
                </a:ext>
              </a:extLst>
            </p:cNvPr>
            <p:cNvSpPr txBox="1">
              <a:spLocks noChangeArrowheads="1"/>
            </p:cNvSpPr>
            <p:nvPr/>
          </p:nvSpPr>
          <p:spPr bwMode="auto">
            <a:xfrm>
              <a:off x="1323" y="240"/>
              <a:ext cx="40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DR→x</a:t>
              </a:r>
            </a:p>
          </p:txBody>
        </p:sp>
        <p:sp>
          <p:nvSpPr>
            <p:cNvPr id="79945" name="Text Box 88">
              <a:extLst>
                <a:ext uri="{FF2B5EF4-FFF2-40B4-BE49-F238E27FC236}">
                  <a16:creationId xmlns:a16="http://schemas.microsoft.com/office/drawing/2014/main" id="{45D21AA8-E7F1-42FD-877E-CD5B99DBCB96}"/>
                </a:ext>
              </a:extLst>
            </p:cNvPr>
            <p:cNvSpPr txBox="1">
              <a:spLocks noChangeArrowheads="1"/>
            </p:cNvSpPr>
            <p:nvPr/>
          </p:nvSpPr>
          <p:spPr bwMode="auto">
            <a:xfrm>
              <a:off x="1510" y="0"/>
              <a:ext cx="3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a:t>
              </a:r>
              <a:r>
                <a:rPr lang="en-US" altLang="zh-CN" sz="1400" b="1" baseline="-25000">
                  <a:latin typeface="Times New Roman" panose="02020603050405020304" pitchFamily="18" charset="0"/>
                </a:rPr>
                <a:t>3</a:t>
              </a:r>
              <a:r>
                <a:rPr lang="en-US" altLang="zh-CN" sz="1400" b="1">
                  <a:latin typeface="Times New Roman" panose="02020603050405020304" pitchFamily="18" charset="0"/>
                </a:rPr>
                <a:t>→y</a:t>
              </a:r>
            </a:p>
          </p:txBody>
        </p:sp>
        <p:sp>
          <p:nvSpPr>
            <p:cNvPr id="79946" name="Text Box 89">
              <a:extLst>
                <a:ext uri="{FF2B5EF4-FFF2-40B4-BE49-F238E27FC236}">
                  <a16:creationId xmlns:a16="http://schemas.microsoft.com/office/drawing/2014/main" id="{A1D9C9F4-EE92-49E7-9A1D-ACE156F57677}"/>
                </a:ext>
              </a:extLst>
            </p:cNvPr>
            <p:cNvSpPr txBox="1">
              <a:spLocks noChangeArrowheads="1"/>
            </p:cNvSpPr>
            <p:nvPr/>
          </p:nvSpPr>
          <p:spPr bwMode="auto">
            <a:xfrm>
              <a:off x="1790" y="229"/>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a:t>
              </a:r>
            </a:p>
          </p:txBody>
        </p:sp>
        <p:sp>
          <p:nvSpPr>
            <p:cNvPr id="79947" name="Text Box 90">
              <a:extLst>
                <a:ext uri="{FF2B5EF4-FFF2-40B4-BE49-F238E27FC236}">
                  <a16:creationId xmlns:a16="http://schemas.microsoft.com/office/drawing/2014/main" id="{2F5E9AC6-AB43-42C5-A2ED-322BDBAE195E}"/>
                </a:ext>
              </a:extLst>
            </p:cNvPr>
            <p:cNvSpPr txBox="1">
              <a:spLocks noChangeArrowheads="1"/>
            </p:cNvSpPr>
            <p:nvPr/>
          </p:nvSpPr>
          <p:spPr bwMode="auto">
            <a:xfrm>
              <a:off x="1991" y="0"/>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M</a:t>
              </a:r>
            </a:p>
          </p:txBody>
        </p:sp>
        <p:sp>
          <p:nvSpPr>
            <p:cNvPr id="79948" name="Text Box 91">
              <a:extLst>
                <a:ext uri="{FF2B5EF4-FFF2-40B4-BE49-F238E27FC236}">
                  <a16:creationId xmlns:a16="http://schemas.microsoft.com/office/drawing/2014/main" id="{8A1DFCDF-0771-46E9-B1B7-42FE68F0785F}"/>
                </a:ext>
              </a:extLst>
            </p:cNvPr>
            <p:cNvSpPr txBox="1">
              <a:spLocks noChangeArrowheads="1"/>
            </p:cNvSpPr>
            <p:nvPr/>
          </p:nvSpPr>
          <p:spPr bwMode="auto">
            <a:xfrm>
              <a:off x="2164" y="229"/>
              <a:ext cx="13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a:t>
              </a:r>
            </a:p>
          </p:txBody>
        </p:sp>
        <p:sp>
          <p:nvSpPr>
            <p:cNvPr id="79949" name="Text Box 92">
              <a:extLst>
                <a:ext uri="{FF2B5EF4-FFF2-40B4-BE49-F238E27FC236}">
                  <a16:creationId xmlns:a16="http://schemas.microsoft.com/office/drawing/2014/main" id="{CD47540D-A562-463E-96DB-510472BF0133}"/>
                </a:ext>
              </a:extLst>
            </p:cNvPr>
            <p:cNvSpPr txBox="1">
              <a:spLocks noChangeArrowheads="1"/>
            </p:cNvSpPr>
            <p:nvPr/>
          </p:nvSpPr>
          <p:spPr bwMode="auto">
            <a:xfrm>
              <a:off x="2315" y="0"/>
              <a:ext cx="2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RD’</a:t>
              </a:r>
            </a:p>
          </p:txBody>
        </p:sp>
        <p:sp>
          <p:nvSpPr>
            <p:cNvPr id="79950" name="Text Box 93">
              <a:extLst>
                <a:ext uri="{FF2B5EF4-FFF2-40B4-BE49-F238E27FC236}">
                  <a16:creationId xmlns:a16="http://schemas.microsoft.com/office/drawing/2014/main" id="{7C0F671E-1DFD-43FD-B82A-9B99A0917B7A}"/>
                </a:ext>
              </a:extLst>
            </p:cNvPr>
            <p:cNvSpPr txBox="1">
              <a:spLocks noChangeArrowheads="1"/>
            </p:cNvSpPr>
            <p:nvPr/>
          </p:nvSpPr>
          <p:spPr bwMode="auto">
            <a:xfrm>
              <a:off x="2458" y="229"/>
              <a:ext cx="42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LDDR</a:t>
              </a:r>
              <a:r>
                <a:rPr lang="en-US" altLang="zh-CN" sz="1400" b="1" baseline="30000">
                  <a:latin typeface="Times New Roman" panose="02020603050405020304" pitchFamily="18" charset="0"/>
                </a:rPr>
                <a:t>’</a:t>
              </a:r>
              <a:endParaRPr lang="en-US" altLang="zh-CN" sz="1400" b="1">
                <a:latin typeface="Times New Roman" panose="02020603050405020304" pitchFamily="18" charset="0"/>
              </a:endParaRPr>
            </a:p>
          </p:txBody>
        </p:sp>
        <p:sp>
          <p:nvSpPr>
            <p:cNvPr id="79951" name="Text Box 94">
              <a:extLst>
                <a:ext uri="{FF2B5EF4-FFF2-40B4-BE49-F238E27FC236}">
                  <a16:creationId xmlns:a16="http://schemas.microsoft.com/office/drawing/2014/main" id="{6DA377FB-A914-4818-B952-276559AFA8AD}"/>
                </a:ext>
              </a:extLst>
            </p:cNvPr>
            <p:cNvSpPr txBox="1">
              <a:spLocks noChangeArrowheads="1"/>
            </p:cNvSpPr>
            <p:nvPr/>
          </p:nvSpPr>
          <p:spPr bwMode="auto">
            <a:xfrm>
              <a:off x="2653" y="0"/>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LDIR’</a:t>
              </a:r>
            </a:p>
          </p:txBody>
        </p:sp>
        <p:sp>
          <p:nvSpPr>
            <p:cNvPr id="79952" name="Text Box 95">
              <a:extLst>
                <a:ext uri="{FF2B5EF4-FFF2-40B4-BE49-F238E27FC236}">
                  <a16:creationId xmlns:a16="http://schemas.microsoft.com/office/drawing/2014/main" id="{D414843C-2176-4E7C-BC2D-E08690E1085E}"/>
                </a:ext>
              </a:extLst>
            </p:cNvPr>
            <p:cNvSpPr txBox="1">
              <a:spLocks noChangeArrowheads="1"/>
            </p:cNvSpPr>
            <p:nvPr/>
          </p:nvSpPr>
          <p:spPr bwMode="auto">
            <a:xfrm>
              <a:off x="2839" y="229"/>
              <a:ext cx="33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LDAR</a:t>
              </a:r>
              <a:r>
                <a:rPr lang="en-US" altLang="zh-CN" sz="1400" b="1" baseline="30000">
                  <a:latin typeface="Times New Roman" panose="02020603050405020304" pitchFamily="18" charset="0"/>
                </a:rPr>
                <a:t>’</a:t>
              </a:r>
              <a:r>
                <a:rPr lang="en-US" altLang="zh-CN" sz="1400" b="1">
                  <a:latin typeface="Times New Roman" panose="02020603050405020304" pitchFamily="18" charset="0"/>
                </a:rPr>
                <a:t>’</a:t>
              </a:r>
            </a:p>
          </p:txBody>
        </p:sp>
        <p:sp>
          <p:nvSpPr>
            <p:cNvPr id="79953" name="Text Box 96">
              <a:extLst>
                <a:ext uri="{FF2B5EF4-FFF2-40B4-BE49-F238E27FC236}">
                  <a16:creationId xmlns:a16="http://schemas.microsoft.com/office/drawing/2014/main" id="{B81DF4FC-1C28-4430-BABF-3D8CB366EDA8}"/>
                </a:ext>
              </a:extLst>
            </p:cNvPr>
            <p:cNvSpPr txBox="1">
              <a:spLocks noChangeArrowheads="1"/>
            </p:cNvSpPr>
            <p:nvPr/>
          </p:nvSpPr>
          <p:spPr bwMode="auto">
            <a:xfrm>
              <a:off x="3084" y="0"/>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PC+1</a:t>
              </a:r>
              <a:endParaRPr lang="en-US" altLang="zh-CN" sz="1400" b="1" baseline="-25000">
                <a:latin typeface="Times New Roman" panose="02020603050405020304" pitchFamily="18" charset="0"/>
              </a:endParaRPr>
            </a:p>
          </p:txBody>
        </p:sp>
        <p:sp>
          <p:nvSpPr>
            <p:cNvPr id="79954" name="Text Box 97">
              <a:extLst>
                <a:ext uri="{FF2B5EF4-FFF2-40B4-BE49-F238E27FC236}">
                  <a16:creationId xmlns:a16="http://schemas.microsoft.com/office/drawing/2014/main" id="{3B27FB52-B781-4A9E-80A2-F658E70C1ABF}"/>
                </a:ext>
              </a:extLst>
            </p:cNvPr>
            <p:cNvSpPr txBox="1">
              <a:spLocks noChangeArrowheads="1"/>
            </p:cNvSpPr>
            <p:nvPr/>
          </p:nvSpPr>
          <p:spPr bwMode="auto">
            <a:xfrm>
              <a:off x="3343" y="229"/>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P</a:t>
              </a:r>
              <a:r>
                <a:rPr lang="en-US" altLang="zh-CN" sz="1400" b="1" baseline="-25000">
                  <a:latin typeface="Times New Roman" panose="02020603050405020304" pitchFamily="18" charset="0"/>
                </a:rPr>
                <a:t>1</a:t>
              </a:r>
            </a:p>
          </p:txBody>
        </p:sp>
        <p:sp>
          <p:nvSpPr>
            <p:cNvPr id="79955" name="Text Box 98">
              <a:extLst>
                <a:ext uri="{FF2B5EF4-FFF2-40B4-BE49-F238E27FC236}">
                  <a16:creationId xmlns:a16="http://schemas.microsoft.com/office/drawing/2014/main" id="{A7966FDA-E8EB-48B9-891C-B17B1E9CE856}"/>
                </a:ext>
              </a:extLst>
            </p:cNvPr>
            <p:cNvSpPr txBox="1">
              <a:spLocks noChangeArrowheads="1"/>
            </p:cNvSpPr>
            <p:nvPr/>
          </p:nvSpPr>
          <p:spPr bwMode="auto">
            <a:xfrm>
              <a:off x="3522" y="229"/>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P</a:t>
              </a:r>
              <a:r>
                <a:rPr lang="en-US" altLang="zh-CN" sz="1400" b="1" baseline="-25000">
                  <a:latin typeface="Times New Roman" panose="02020603050405020304" pitchFamily="18" charset="0"/>
                </a:rPr>
                <a:t>2</a:t>
              </a:r>
            </a:p>
          </p:txBody>
        </p:sp>
        <p:sp>
          <p:nvSpPr>
            <p:cNvPr id="79956" name="Text Box 99">
              <a:extLst>
                <a:ext uri="{FF2B5EF4-FFF2-40B4-BE49-F238E27FC236}">
                  <a16:creationId xmlns:a16="http://schemas.microsoft.com/office/drawing/2014/main" id="{A9A687B3-56FF-436F-BC5F-DCC333B0A6A9}"/>
                </a:ext>
              </a:extLst>
            </p:cNvPr>
            <p:cNvSpPr txBox="1">
              <a:spLocks noChangeArrowheads="1"/>
            </p:cNvSpPr>
            <p:nvPr/>
          </p:nvSpPr>
          <p:spPr bwMode="auto">
            <a:xfrm>
              <a:off x="3824" y="107"/>
              <a:ext cx="4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直接地址</a:t>
              </a:r>
            </a:p>
          </p:txBody>
        </p:sp>
        <p:sp>
          <p:nvSpPr>
            <p:cNvPr id="79957" name="Text Box 100">
              <a:extLst>
                <a:ext uri="{FF2B5EF4-FFF2-40B4-BE49-F238E27FC236}">
                  <a16:creationId xmlns:a16="http://schemas.microsoft.com/office/drawing/2014/main" id="{1BF06465-DAF0-4B2C-96E9-9E33518BE72B}"/>
                </a:ext>
              </a:extLst>
            </p:cNvPr>
            <p:cNvSpPr txBox="1">
              <a:spLocks noChangeArrowheads="1"/>
            </p:cNvSpPr>
            <p:nvPr/>
          </p:nvSpPr>
          <p:spPr bwMode="auto">
            <a:xfrm>
              <a:off x="1445" y="851"/>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操作控制</a:t>
              </a:r>
            </a:p>
          </p:txBody>
        </p:sp>
        <p:sp>
          <p:nvSpPr>
            <p:cNvPr id="79958" name="Text Box 101">
              <a:extLst>
                <a:ext uri="{FF2B5EF4-FFF2-40B4-BE49-F238E27FC236}">
                  <a16:creationId xmlns:a16="http://schemas.microsoft.com/office/drawing/2014/main" id="{74990704-C207-492E-896E-7B3FD785F5E3}"/>
                </a:ext>
              </a:extLst>
            </p:cNvPr>
            <p:cNvSpPr txBox="1">
              <a:spLocks noChangeArrowheads="1"/>
            </p:cNvSpPr>
            <p:nvPr/>
          </p:nvSpPr>
          <p:spPr bwMode="auto">
            <a:xfrm>
              <a:off x="3673" y="851"/>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顺序控制</a:t>
              </a:r>
            </a:p>
          </p:txBody>
        </p:sp>
        <p:sp>
          <p:nvSpPr>
            <p:cNvPr id="79959" name="Line 102">
              <a:extLst>
                <a:ext uri="{FF2B5EF4-FFF2-40B4-BE49-F238E27FC236}">
                  <a16:creationId xmlns:a16="http://schemas.microsoft.com/office/drawing/2014/main" id="{C212E118-88B6-4E0F-ACFB-82BD8B051ECF}"/>
                </a:ext>
              </a:extLst>
            </p:cNvPr>
            <p:cNvSpPr>
              <a:spLocks noChangeShapeType="1"/>
            </p:cNvSpPr>
            <p:nvPr/>
          </p:nvSpPr>
          <p:spPr bwMode="auto">
            <a:xfrm>
              <a:off x="4464" y="693"/>
              <a:ext cx="0" cy="3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60" name="Line 103">
              <a:extLst>
                <a:ext uri="{FF2B5EF4-FFF2-40B4-BE49-F238E27FC236}">
                  <a16:creationId xmlns:a16="http://schemas.microsoft.com/office/drawing/2014/main" id="{A089694A-841C-4534-8293-3CA8B257704A}"/>
                </a:ext>
              </a:extLst>
            </p:cNvPr>
            <p:cNvSpPr>
              <a:spLocks noChangeShapeType="1"/>
            </p:cNvSpPr>
            <p:nvPr/>
          </p:nvSpPr>
          <p:spPr bwMode="auto">
            <a:xfrm flipH="1">
              <a:off x="2" y="951"/>
              <a:ext cx="1366" cy="0"/>
            </a:xfrm>
            <a:prstGeom prst="line">
              <a:avLst/>
            </a:prstGeom>
            <a:noFill/>
            <a:ln w="9525">
              <a:solidFill>
                <a:srgbClr val="33CC33"/>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61" name="Line 104">
              <a:extLst>
                <a:ext uri="{FF2B5EF4-FFF2-40B4-BE49-F238E27FC236}">
                  <a16:creationId xmlns:a16="http://schemas.microsoft.com/office/drawing/2014/main" id="{CD5E72E8-34BF-4C07-8EAE-D7F863338B2F}"/>
                </a:ext>
              </a:extLst>
            </p:cNvPr>
            <p:cNvSpPr>
              <a:spLocks noChangeShapeType="1"/>
            </p:cNvSpPr>
            <p:nvPr/>
          </p:nvSpPr>
          <p:spPr bwMode="auto">
            <a:xfrm flipH="1">
              <a:off x="1936" y="944"/>
              <a:ext cx="1351" cy="0"/>
            </a:xfrm>
            <a:prstGeom prst="line">
              <a:avLst/>
            </a:prstGeom>
            <a:noFill/>
            <a:ln w="9525">
              <a:solidFill>
                <a:srgbClr val="33CC33"/>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79962" name="Line 105">
              <a:extLst>
                <a:ext uri="{FF2B5EF4-FFF2-40B4-BE49-F238E27FC236}">
                  <a16:creationId xmlns:a16="http://schemas.microsoft.com/office/drawing/2014/main" id="{8C99710B-A542-4448-A790-97CA0E930E61}"/>
                </a:ext>
              </a:extLst>
            </p:cNvPr>
            <p:cNvSpPr>
              <a:spLocks noChangeShapeType="1"/>
            </p:cNvSpPr>
            <p:nvPr/>
          </p:nvSpPr>
          <p:spPr bwMode="auto">
            <a:xfrm flipH="1">
              <a:off x="3287" y="944"/>
              <a:ext cx="331" cy="0"/>
            </a:xfrm>
            <a:prstGeom prst="line">
              <a:avLst/>
            </a:prstGeom>
            <a:noFill/>
            <a:ln w="9525">
              <a:solidFill>
                <a:schemeClr val="tx2"/>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63" name="Line 106">
              <a:extLst>
                <a:ext uri="{FF2B5EF4-FFF2-40B4-BE49-F238E27FC236}">
                  <a16:creationId xmlns:a16="http://schemas.microsoft.com/office/drawing/2014/main" id="{E6D17FFC-D37B-4A58-AF49-606782C791E4}"/>
                </a:ext>
              </a:extLst>
            </p:cNvPr>
            <p:cNvSpPr>
              <a:spLocks noChangeShapeType="1"/>
            </p:cNvSpPr>
            <p:nvPr/>
          </p:nvSpPr>
          <p:spPr bwMode="auto">
            <a:xfrm flipH="1">
              <a:off x="4128" y="944"/>
              <a:ext cx="331" cy="0"/>
            </a:xfrm>
            <a:prstGeom prst="line">
              <a:avLst/>
            </a:prstGeom>
            <a:noFill/>
            <a:ln w="9525">
              <a:solidFill>
                <a:schemeClr val="tx2"/>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grpSp>
      <p:sp>
        <p:nvSpPr>
          <p:cNvPr id="79877" name="Text Box 107">
            <a:extLst>
              <a:ext uri="{FF2B5EF4-FFF2-40B4-BE49-F238E27FC236}">
                <a16:creationId xmlns:a16="http://schemas.microsoft.com/office/drawing/2014/main" id="{F33DA7C4-8706-424D-8066-3519860F523B}"/>
              </a:ext>
            </a:extLst>
          </p:cNvPr>
          <p:cNvSpPr txBox="1">
            <a:spLocks noChangeArrowheads="1"/>
          </p:cNvSpPr>
          <p:nvPr/>
        </p:nvSpPr>
        <p:spPr bwMode="auto">
          <a:xfrm>
            <a:off x="3192463" y="4308475"/>
            <a:ext cx="27733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a:latin typeface="宋体" panose="02010600030101010101" pitchFamily="2" charset="-122"/>
              </a:rPr>
              <a:t>图</a:t>
            </a:r>
            <a:r>
              <a:rPr lang="en-US" altLang="zh-CN" b="1">
                <a:latin typeface="宋体" panose="02010600030101010101" pitchFamily="2" charset="-122"/>
              </a:rPr>
              <a:t>5.24</a:t>
            </a:r>
            <a:r>
              <a:rPr lang="zh-CN" altLang="en-US" b="1">
                <a:latin typeface="宋体" panose="02010600030101010101" pitchFamily="2" charset="-122"/>
              </a:rPr>
              <a:t>　微指令基本格式</a:t>
            </a:r>
          </a:p>
        </p:txBody>
      </p:sp>
      <p:sp>
        <p:nvSpPr>
          <p:cNvPr id="79878" name="Rectangle 109">
            <a:extLst>
              <a:ext uri="{FF2B5EF4-FFF2-40B4-BE49-F238E27FC236}">
                <a16:creationId xmlns:a16="http://schemas.microsoft.com/office/drawing/2014/main" id="{AED41D6F-9477-4679-9E89-87C6F7FF319E}"/>
              </a:ext>
            </a:extLst>
          </p:cNvPr>
          <p:cNvSpPr>
            <a:spLocks noChangeArrowheads="1"/>
          </p:cNvSpPr>
          <p:nvPr/>
        </p:nvSpPr>
        <p:spPr bwMode="auto">
          <a:xfrm>
            <a:off x="609600" y="48006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D38EF"/>
                </a:solidFill>
                <a:latin typeface="宋体" panose="02010600030101010101" pitchFamily="2" charset="-122"/>
              </a:rPr>
              <a:t>优点：</a:t>
            </a:r>
            <a:r>
              <a:rPr lang="zh-CN" altLang="en-US" sz="2400" b="1">
                <a:latin typeface="宋体" panose="02010600030101010101" pitchFamily="2" charset="-122"/>
              </a:rPr>
              <a:t>简单，直观，快速。</a:t>
            </a:r>
            <a:r>
              <a:rPr lang="zh-CN" altLang="en-US" sz="2000" b="1">
                <a:latin typeface="Times New Roman" panose="02020603050405020304" pitchFamily="18" charset="0"/>
              </a:rPr>
              <a:t> </a:t>
            </a:r>
          </a:p>
        </p:txBody>
      </p:sp>
      <p:sp>
        <p:nvSpPr>
          <p:cNvPr id="79879" name="Rectangle 110">
            <a:extLst>
              <a:ext uri="{FF2B5EF4-FFF2-40B4-BE49-F238E27FC236}">
                <a16:creationId xmlns:a16="http://schemas.microsoft.com/office/drawing/2014/main" id="{3A85B8CA-7183-4046-A51B-E3F280599AE6}"/>
              </a:ext>
            </a:extLst>
          </p:cNvPr>
          <p:cNvSpPr>
            <a:spLocks noChangeArrowheads="1"/>
          </p:cNvSpPr>
          <p:nvPr/>
        </p:nvSpPr>
        <p:spPr bwMode="auto">
          <a:xfrm>
            <a:off x="609600" y="533400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D38EF"/>
                </a:solidFill>
                <a:latin typeface="宋体" panose="02010600030101010101" pitchFamily="2" charset="-122"/>
              </a:rPr>
              <a:t>缺点：</a:t>
            </a:r>
            <a:r>
              <a:rPr lang="zh-CN" altLang="en-US" sz="2400" b="1">
                <a:latin typeface="宋体" panose="02010600030101010101" pitchFamily="2" charset="-122"/>
              </a:rPr>
              <a:t>微指令字太长，位信息利用率低。</a:t>
            </a:r>
          </a:p>
          <a:p>
            <a:endParaRPr lang="zh-CN" altLang="en-US" sz="2400" b="1">
              <a:latin typeface="Times New Roman" panose="02020603050405020304" pitchFamily="18" charset="0"/>
            </a:endParaRPr>
          </a:p>
        </p:txBody>
      </p:sp>
      <p:sp>
        <p:nvSpPr>
          <p:cNvPr id="79880" name="Rectangle 111">
            <a:extLst>
              <a:ext uri="{FF2B5EF4-FFF2-40B4-BE49-F238E27FC236}">
                <a16:creationId xmlns:a16="http://schemas.microsoft.com/office/drawing/2014/main" id="{ACB93D49-46D7-4FEF-A7D3-356458FA9D76}"/>
              </a:ext>
            </a:extLst>
          </p:cNvPr>
          <p:cNvSpPr>
            <a:spLocks noChangeArrowheads="1"/>
          </p:cNvSpPr>
          <p:nvPr/>
        </p:nvSpPr>
        <p:spPr bwMode="auto">
          <a:xfrm>
            <a:off x="914400" y="59436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D38EF"/>
                </a:solidFill>
                <a:latin typeface="宋体" panose="02010600030101010101" pitchFamily="2" charset="-122"/>
              </a:rPr>
              <a:t>直接表示法适用于微命令少的场合。</a:t>
            </a:r>
          </a:p>
          <a:p>
            <a:endParaRPr lang="zh-CN" altLang="en-US" sz="2000" b="1">
              <a:latin typeface="Times New Roman" panose="02020603050405020304" pitchFamily="18" charset="0"/>
            </a:endParaRPr>
          </a:p>
        </p:txBody>
      </p:sp>
      <p:grpSp>
        <p:nvGrpSpPr>
          <p:cNvPr id="79881" name="Group 110">
            <a:extLst>
              <a:ext uri="{FF2B5EF4-FFF2-40B4-BE49-F238E27FC236}">
                <a16:creationId xmlns:a16="http://schemas.microsoft.com/office/drawing/2014/main" id="{7D70E620-00C7-4E8D-AA1D-2EDC180902E3}"/>
              </a:ext>
            </a:extLst>
          </p:cNvPr>
          <p:cNvGrpSpPr>
            <a:grpSpLocks/>
          </p:cNvGrpSpPr>
          <p:nvPr/>
        </p:nvGrpSpPr>
        <p:grpSpPr bwMode="auto">
          <a:xfrm>
            <a:off x="1127125" y="1447800"/>
            <a:ext cx="4745038" cy="838200"/>
            <a:chOff x="0" y="0"/>
            <a:chExt cx="2989" cy="528"/>
          </a:xfrm>
        </p:grpSpPr>
        <p:sp>
          <p:nvSpPr>
            <p:cNvPr id="79882" name="Text Box 211">
              <a:extLst>
                <a:ext uri="{FF2B5EF4-FFF2-40B4-BE49-F238E27FC236}">
                  <a16:creationId xmlns:a16="http://schemas.microsoft.com/office/drawing/2014/main" id="{E843DF7A-7D53-4FEB-B56B-0E157F8A9EC6}"/>
                </a:ext>
              </a:extLst>
            </p:cNvPr>
            <p:cNvSpPr txBox="1">
              <a:spLocks noChangeArrowheads="1"/>
            </p:cNvSpPr>
            <p:nvPr/>
          </p:nvSpPr>
          <p:spPr bwMode="auto">
            <a:xfrm>
              <a:off x="0" y="109"/>
              <a:ext cx="12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latin typeface="宋体" panose="02010600030101010101" pitchFamily="2" charset="-122"/>
                </a:rPr>
                <a:t>例如：第</a:t>
              </a:r>
              <a:r>
                <a:rPr lang="en-US" altLang="zh-CN" sz="2400" b="1">
                  <a:latin typeface="宋体" panose="02010600030101010101" pitchFamily="2" charset="-122"/>
                </a:rPr>
                <a:t>1</a:t>
              </a:r>
              <a:r>
                <a:rPr lang="zh-CN" altLang="en-US" sz="2400" b="1">
                  <a:latin typeface="宋体" panose="02010600030101010101" pitchFamily="2" charset="-122"/>
                </a:rPr>
                <a:t>位</a:t>
              </a:r>
              <a:r>
                <a:rPr lang="en-US" altLang="zh-CN" sz="2400" b="1">
                  <a:latin typeface="宋体" panose="02010600030101010101" pitchFamily="2" charset="-122"/>
                </a:rPr>
                <a:t>=</a:t>
              </a:r>
            </a:p>
          </p:txBody>
        </p:sp>
        <p:sp>
          <p:nvSpPr>
            <p:cNvPr id="79883" name="AutoShape 212">
              <a:extLst>
                <a:ext uri="{FF2B5EF4-FFF2-40B4-BE49-F238E27FC236}">
                  <a16:creationId xmlns:a16="http://schemas.microsoft.com/office/drawing/2014/main" id="{5A2AE9D4-9AF1-4ED1-8957-A56457E1132A}"/>
                </a:ext>
              </a:extLst>
            </p:cNvPr>
            <p:cNvSpPr>
              <a:spLocks/>
            </p:cNvSpPr>
            <p:nvPr/>
          </p:nvSpPr>
          <p:spPr bwMode="auto">
            <a:xfrm>
              <a:off x="1258" y="144"/>
              <a:ext cx="96" cy="288"/>
            </a:xfrm>
            <a:prstGeom prst="leftBrace">
              <a:avLst>
                <a:gd name="adj1" fmla="val 2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79884" name="Text Box 213">
              <a:extLst>
                <a:ext uri="{FF2B5EF4-FFF2-40B4-BE49-F238E27FC236}">
                  <a16:creationId xmlns:a16="http://schemas.microsoft.com/office/drawing/2014/main" id="{C7F9E212-06CB-40B4-B4A9-6B05D67F5197}"/>
                </a:ext>
              </a:extLst>
            </p:cNvPr>
            <p:cNvSpPr txBox="1">
              <a:spLocks noChangeArrowheads="1"/>
            </p:cNvSpPr>
            <p:nvPr/>
          </p:nvSpPr>
          <p:spPr bwMode="auto">
            <a:xfrm>
              <a:off x="1402" y="0"/>
              <a:ext cx="15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latin typeface="宋体" panose="02010600030101010101" pitchFamily="2" charset="-122"/>
                </a:rPr>
                <a:t>1</a:t>
              </a:r>
              <a:r>
                <a:rPr lang="en-US" altLang="zh-CN" sz="2000" b="1"/>
                <a:t>——</a:t>
              </a:r>
              <a:r>
                <a:rPr lang="zh-CN" altLang="en-US" sz="2000" b="1">
                  <a:latin typeface="宋体" panose="02010600030101010101" pitchFamily="2" charset="-122"/>
                </a:rPr>
                <a:t>有微命令</a:t>
              </a:r>
              <a:r>
                <a:rPr lang="en-US" altLang="zh-CN" sz="2000" b="1">
                  <a:latin typeface="Times New Roman" panose="02020603050405020304" pitchFamily="18" charset="0"/>
                </a:rPr>
                <a:t>LDR</a:t>
              </a:r>
              <a:r>
                <a:rPr lang="en-US" altLang="zh-CN" sz="2000" b="1" baseline="30000">
                  <a:latin typeface="Times New Roman" panose="02020603050405020304" pitchFamily="18" charset="0"/>
                </a:rPr>
                <a:t>’</a:t>
              </a:r>
              <a:r>
                <a:rPr lang="en-US" altLang="zh-CN" sz="1400" b="1" baseline="-25000">
                  <a:latin typeface="Times New Roman" panose="02020603050405020304" pitchFamily="18" charset="0"/>
                </a:rPr>
                <a:t>1</a:t>
              </a:r>
            </a:p>
          </p:txBody>
        </p:sp>
        <p:sp>
          <p:nvSpPr>
            <p:cNvPr id="79885" name="Text Box 214">
              <a:extLst>
                <a:ext uri="{FF2B5EF4-FFF2-40B4-BE49-F238E27FC236}">
                  <a16:creationId xmlns:a16="http://schemas.microsoft.com/office/drawing/2014/main" id="{03FBDAE4-A27F-49F3-9E1D-37B1A12742F1}"/>
                </a:ext>
              </a:extLst>
            </p:cNvPr>
            <p:cNvSpPr txBox="1">
              <a:spLocks noChangeArrowheads="1"/>
            </p:cNvSpPr>
            <p:nvPr/>
          </p:nvSpPr>
          <p:spPr bwMode="auto">
            <a:xfrm>
              <a:off x="1402" y="240"/>
              <a:ext cx="15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b="1">
                  <a:latin typeface="宋体" panose="02010600030101010101" pitchFamily="2" charset="-122"/>
                </a:rPr>
                <a:t>0</a:t>
              </a:r>
              <a:r>
                <a:rPr lang="en-US" altLang="zh-CN" sz="2000" b="1"/>
                <a:t>——</a:t>
              </a:r>
              <a:r>
                <a:rPr lang="zh-CN" altLang="en-US" sz="2000" b="1">
                  <a:latin typeface="宋体" panose="02010600030101010101" pitchFamily="2" charset="-122"/>
                </a:rPr>
                <a:t>无微命令</a:t>
              </a:r>
              <a:r>
                <a:rPr lang="en-US" altLang="zh-CN" sz="2000" b="1">
                  <a:latin typeface="Times New Roman" panose="02020603050405020304" pitchFamily="18" charset="0"/>
                </a:rPr>
                <a:t>LDR</a:t>
              </a:r>
              <a:r>
                <a:rPr lang="en-US" altLang="zh-CN" sz="2000" b="1" baseline="30000">
                  <a:latin typeface="Times New Roman" panose="02020603050405020304" pitchFamily="18" charset="0"/>
                </a:rPr>
                <a:t>’</a:t>
              </a:r>
              <a:r>
                <a:rPr lang="en-US" altLang="zh-CN" sz="1400" b="1" baseline="-25000">
                  <a:latin typeface="Times New Roman" panose="02020603050405020304" pitchFamily="18" charset="0"/>
                </a:rPr>
                <a:t>1</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560461E0-27D0-48CB-8CD7-CCD51CBE7DF9}"/>
              </a:ext>
            </a:extLst>
          </p:cNvPr>
          <p:cNvSpPr>
            <a:spLocks noChangeArrowheads="1"/>
          </p:cNvSpPr>
          <p:nvPr/>
        </p:nvSpPr>
        <p:spPr bwMode="auto">
          <a:xfrm>
            <a:off x="381000" y="45720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solidFill>
                  <a:srgbClr val="FF3300"/>
                </a:solidFill>
                <a:latin typeface="宋体" panose="02010600030101010101" pitchFamily="2" charset="-122"/>
              </a:rPr>
              <a:t>（</a:t>
            </a:r>
            <a:r>
              <a:rPr lang="en-US" altLang="zh-CN" sz="2400" b="1">
                <a:solidFill>
                  <a:srgbClr val="FF3300"/>
                </a:solidFill>
                <a:latin typeface="宋体" panose="02010600030101010101" pitchFamily="2" charset="-122"/>
              </a:rPr>
              <a:t>2</a:t>
            </a:r>
            <a:r>
              <a:rPr lang="zh-CN" altLang="en-US" sz="2400" b="1">
                <a:solidFill>
                  <a:srgbClr val="FF3300"/>
                </a:solidFill>
                <a:latin typeface="宋体" panose="02010600030101010101" pitchFamily="2" charset="-122"/>
              </a:rPr>
              <a:t>）编码表示法（字段编译法）</a:t>
            </a:r>
          </a:p>
          <a:p>
            <a:endParaRPr lang="zh-CN" altLang="en-US" sz="2400" b="1">
              <a:solidFill>
                <a:srgbClr val="FF3300"/>
              </a:solidFill>
              <a:latin typeface="Times New Roman" panose="02020603050405020304" pitchFamily="18" charset="0"/>
            </a:endParaRPr>
          </a:p>
        </p:txBody>
      </p:sp>
      <p:sp>
        <p:nvSpPr>
          <p:cNvPr id="80899" name="Rectangle 3">
            <a:extLst>
              <a:ext uri="{FF2B5EF4-FFF2-40B4-BE49-F238E27FC236}">
                <a16:creationId xmlns:a16="http://schemas.microsoft.com/office/drawing/2014/main" id="{399E0130-E936-4DAB-8830-C5DFE081E3C9}"/>
              </a:ext>
            </a:extLst>
          </p:cNvPr>
          <p:cNvSpPr>
            <a:spLocks noChangeArrowheads="1"/>
          </p:cNvSpPr>
          <p:nvPr/>
        </p:nvSpPr>
        <p:spPr bwMode="auto">
          <a:xfrm>
            <a:off x="1066800" y="10668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将微命令分段编码，经简单译码产生微命令。</a:t>
            </a:r>
          </a:p>
          <a:p>
            <a:endParaRPr lang="zh-CN" altLang="en-US" sz="2000" b="1">
              <a:latin typeface="Times New Roman" panose="02020603050405020304" pitchFamily="18" charset="0"/>
            </a:endParaRPr>
          </a:p>
        </p:txBody>
      </p:sp>
      <p:sp>
        <p:nvSpPr>
          <p:cNvPr id="80900" name="Rectangle 4">
            <a:extLst>
              <a:ext uri="{FF2B5EF4-FFF2-40B4-BE49-F238E27FC236}">
                <a16:creationId xmlns:a16="http://schemas.microsoft.com/office/drawing/2014/main" id="{9AD9244F-3CDE-4A61-B287-5A5D7CF79FFE}"/>
              </a:ext>
            </a:extLst>
          </p:cNvPr>
          <p:cNvSpPr>
            <a:spLocks noChangeArrowheads="1"/>
          </p:cNvSpPr>
          <p:nvPr/>
        </p:nvSpPr>
        <p:spPr bwMode="auto">
          <a:xfrm>
            <a:off x="323850" y="5661025"/>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D38EF"/>
                </a:solidFill>
                <a:latin typeface="宋体" panose="02010600030101010101" pitchFamily="2" charset="-122"/>
              </a:rPr>
              <a:t>优点：</a:t>
            </a:r>
            <a:r>
              <a:rPr lang="zh-CN" altLang="en-US" sz="2000" b="1">
                <a:latin typeface="宋体" panose="02010600030101010101" pitchFamily="2" charset="-122"/>
              </a:rPr>
              <a:t>微指令字长适中，译码器不庞大，能实现并行操作，速度较快。</a:t>
            </a:r>
          </a:p>
          <a:p>
            <a:endParaRPr lang="zh-CN" altLang="en-US" sz="2000" b="1">
              <a:latin typeface="Times New Roman" panose="02020603050405020304" pitchFamily="18" charset="0"/>
            </a:endParaRPr>
          </a:p>
        </p:txBody>
      </p:sp>
      <p:sp>
        <p:nvSpPr>
          <p:cNvPr id="80901" name="Rectangle 6">
            <a:extLst>
              <a:ext uri="{FF2B5EF4-FFF2-40B4-BE49-F238E27FC236}">
                <a16:creationId xmlns:a16="http://schemas.microsoft.com/office/drawing/2014/main" id="{CD2C6E3F-2CE5-484F-83EB-30ED33ACA3B6}"/>
              </a:ext>
            </a:extLst>
          </p:cNvPr>
          <p:cNvSpPr>
            <a:spLocks noChangeArrowheads="1"/>
          </p:cNvSpPr>
          <p:nvPr/>
        </p:nvSpPr>
        <p:spPr bwMode="auto">
          <a:xfrm>
            <a:off x="323850" y="1484313"/>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 </a:t>
            </a:r>
            <a:r>
              <a:rPr lang="zh-CN" altLang="en-US" sz="2400" b="1">
                <a:latin typeface="宋体" panose="02010600030101010101" pitchFamily="2" charset="-122"/>
              </a:rPr>
              <a:t>微命令由字段自身的编码确定。</a:t>
            </a:r>
            <a:r>
              <a:rPr lang="zh-CN" altLang="en-US" sz="2400" b="1">
                <a:latin typeface="Times New Roman" panose="02020603050405020304" pitchFamily="18" charset="0"/>
              </a:rPr>
              <a:t> </a:t>
            </a:r>
          </a:p>
        </p:txBody>
      </p:sp>
      <p:grpSp>
        <p:nvGrpSpPr>
          <p:cNvPr id="80902" name="Group 6">
            <a:extLst>
              <a:ext uri="{FF2B5EF4-FFF2-40B4-BE49-F238E27FC236}">
                <a16:creationId xmlns:a16="http://schemas.microsoft.com/office/drawing/2014/main" id="{9A8A2472-C0AE-45C1-937C-9920A02439B4}"/>
              </a:ext>
            </a:extLst>
          </p:cNvPr>
          <p:cNvGrpSpPr>
            <a:grpSpLocks/>
          </p:cNvGrpSpPr>
          <p:nvPr/>
        </p:nvGrpSpPr>
        <p:grpSpPr bwMode="auto">
          <a:xfrm>
            <a:off x="1331913" y="1916113"/>
            <a:ext cx="5761037" cy="4032250"/>
            <a:chOff x="0" y="0"/>
            <a:chExt cx="2784" cy="1920"/>
          </a:xfrm>
        </p:grpSpPr>
        <p:sp>
          <p:nvSpPr>
            <p:cNvPr id="80903" name="Rectangle 69">
              <a:extLst>
                <a:ext uri="{FF2B5EF4-FFF2-40B4-BE49-F238E27FC236}">
                  <a16:creationId xmlns:a16="http://schemas.microsoft.com/office/drawing/2014/main" id="{CE2BA98F-B419-48DE-B20D-D2FEEC9A77DE}"/>
                </a:ext>
              </a:extLst>
            </p:cNvPr>
            <p:cNvSpPr>
              <a:spLocks noChangeArrowheads="1"/>
            </p:cNvSpPr>
            <p:nvPr/>
          </p:nvSpPr>
          <p:spPr bwMode="auto">
            <a:xfrm>
              <a:off x="5" y="976"/>
              <a:ext cx="2779" cy="238"/>
            </a:xfrm>
            <a:prstGeom prst="rect">
              <a:avLst/>
            </a:prstGeom>
            <a:solidFill>
              <a:srgbClr val="CCFFFF"/>
            </a:solidFill>
            <a:ln w="12700">
              <a:solidFill>
                <a:srgbClr val="0000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80904" name="Text Box 62">
              <a:extLst>
                <a:ext uri="{FF2B5EF4-FFF2-40B4-BE49-F238E27FC236}">
                  <a16:creationId xmlns:a16="http://schemas.microsoft.com/office/drawing/2014/main" id="{D43A1D11-C649-4342-9979-37BE97113DD6}"/>
                </a:ext>
              </a:extLst>
            </p:cNvPr>
            <p:cNvSpPr txBox="1">
              <a:spLocks noChangeArrowheads="1"/>
            </p:cNvSpPr>
            <p:nvPr/>
          </p:nvSpPr>
          <p:spPr bwMode="auto">
            <a:xfrm>
              <a:off x="562" y="1625"/>
              <a:ext cx="1503"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600" b="1">
                  <a:latin typeface="宋体" panose="02010600030101010101" pitchFamily="2" charset="-122"/>
                </a:rPr>
                <a:t>图</a:t>
              </a:r>
              <a:r>
                <a:rPr lang="en-US" altLang="zh-CN" sz="1600" b="1">
                  <a:latin typeface="宋体" panose="02010600030101010101" pitchFamily="2" charset="-122"/>
                </a:rPr>
                <a:t>5.26 </a:t>
              </a:r>
              <a:r>
                <a:rPr lang="zh-CN" altLang="en-US" sz="1600" b="1">
                  <a:latin typeface="宋体" panose="02010600030101010101" pitchFamily="2" charset="-122"/>
                </a:rPr>
                <a:t>字段直接编译法</a:t>
              </a:r>
            </a:p>
          </p:txBody>
        </p:sp>
        <p:sp>
          <p:nvSpPr>
            <p:cNvPr id="80905" name="Text Box 63">
              <a:extLst>
                <a:ext uri="{FF2B5EF4-FFF2-40B4-BE49-F238E27FC236}">
                  <a16:creationId xmlns:a16="http://schemas.microsoft.com/office/drawing/2014/main" id="{DABE3798-6E73-4BE7-9C38-213EE7805604}"/>
                </a:ext>
              </a:extLst>
            </p:cNvPr>
            <p:cNvSpPr txBox="1">
              <a:spLocks noChangeArrowheads="1"/>
            </p:cNvSpPr>
            <p:nvPr/>
          </p:nvSpPr>
          <p:spPr bwMode="auto">
            <a:xfrm>
              <a:off x="134" y="968"/>
              <a:ext cx="3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字段</a:t>
              </a:r>
              <a:r>
                <a:rPr lang="en-US" altLang="zh-CN" sz="1400" b="1">
                  <a:latin typeface="Times New Roman" panose="02020603050405020304" pitchFamily="18" charset="0"/>
                </a:rPr>
                <a:t>1</a:t>
              </a:r>
            </a:p>
          </p:txBody>
        </p:sp>
        <p:sp>
          <p:nvSpPr>
            <p:cNvPr id="80906" name="Text Box 64">
              <a:extLst>
                <a:ext uri="{FF2B5EF4-FFF2-40B4-BE49-F238E27FC236}">
                  <a16:creationId xmlns:a16="http://schemas.microsoft.com/office/drawing/2014/main" id="{4CDC24CD-72B2-454F-9001-9178100D1FEE}"/>
                </a:ext>
              </a:extLst>
            </p:cNvPr>
            <p:cNvSpPr txBox="1">
              <a:spLocks noChangeArrowheads="1"/>
            </p:cNvSpPr>
            <p:nvPr/>
          </p:nvSpPr>
          <p:spPr bwMode="auto">
            <a:xfrm>
              <a:off x="597" y="968"/>
              <a:ext cx="337"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字段</a:t>
              </a:r>
              <a:r>
                <a:rPr lang="en-US" altLang="zh-CN" sz="1400" b="1">
                  <a:latin typeface="Times New Roman" panose="02020603050405020304" pitchFamily="18" charset="0"/>
                </a:rPr>
                <a:t>2</a:t>
              </a:r>
            </a:p>
          </p:txBody>
        </p:sp>
        <p:sp>
          <p:nvSpPr>
            <p:cNvPr id="80907" name="Text Box 65">
              <a:extLst>
                <a:ext uri="{FF2B5EF4-FFF2-40B4-BE49-F238E27FC236}">
                  <a16:creationId xmlns:a16="http://schemas.microsoft.com/office/drawing/2014/main" id="{848019A6-C931-4E49-A10E-9E24CFB21957}"/>
                </a:ext>
              </a:extLst>
            </p:cNvPr>
            <p:cNvSpPr txBox="1">
              <a:spLocks noChangeArrowheads="1"/>
            </p:cNvSpPr>
            <p:nvPr/>
          </p:nvSpPr>
          <p:spPr bwMode="auto">
            <a:xfrm>
              <a:off x="1093" y="418"/>
              <a:ext cx="20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80908" name="Text Box 66">
              <a:extLst>
                <a:ext uri="{FF2B5EF4-FFF2-40B4-BE49-F238E27FC236}">
                  <a16:creationId xmlns:a16="http://schemas.microsoft.com/office/drawing/2014/main" id="{D4677706-0AA1-445C-B010-147922CDDFE2}"/>
                </a:ext>
              </a:extLst>
            </p:cNvPr>
            <p:cNvSpPr txBox="1">
              <a:spLocks noChangeArrowheads="1"/>
            </p:cNvSpPr>
            <p:nvPr/>
          </p:nvSpPr>
          <p:spPr bwMode="auto">
            <a:xfrm>
              <a:off x="2045" y="976"/>
              <a:ext cx="58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下一微地址</a:t>
              </a:r>
            </a:p>
          </p:txBody>
        </p:sp>
        <p:sp>
          <p:nvSpPr>
            <p:cNvPr id="80909" name="Text Box 67">
              <a:extLst>
                <a:ext uri="{FF2B5EF4-FFF2-40B4-BE49-F238E27FC236}">
                  <a16:creationId xmlns:a16="http://schemas.microsoft.com/office/drawing/2014/main" id="{53804EA2-DE4C-4D6E-91BC-96B885A6195E}"/>
                </a:ext>
              </a:extLst>
            </p:cNvPr>
            <p:cNvSpPr txBox="1">
              <a:spLocks noChangeArrowheads="1"/>
            </p:cNvSpPr>
            <p:nvPr/>
          </p:nvSpPr>
          <p:spPr bwMode="auto">
            <a:xfrm>
              <a:off x="521" y="1264"/>
              <a:ext cx="46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操作控制</a:t>
              </a:r>
            </a:p>
          </p:txBody>
        </p:sp>
        <p:sp>
          <p:nvSpPr>
            <p:cNvPr id="80910" name="Text Box 68">
              <a:extLst>
                <a:ext uri="{FF2B5EF4-FFF2-40B4-BE49-F238E27FC236}">
                  <a16:creationId xmlns:a16="http://schemas.microsoft.com/office/drawing/2014/main" id="{77FC5BC6-ABDC-4E7D-B140-C6C1092DA992}"/>
                </a:ext>
              </a:extLst>
            </p:cNvPr>
            <p:cNvSpPr txBox="1">
              <a:spLocks noChangeArrowheads="1"/>
            </p:cNvSpPr>
            <p:nvPr/>
          </p:nvSpPr>
          <p:spPr bwMode="auto">
            <a:xfrm>
              <a:off x="1879" y="1264"/>
              <a:ext cx="46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顺序控制</a:t>
              </a:r>
            </a:p>
          </p:txBody>
        </p:sp>
        <p:sp>
          <p:nvSpPr>
            <p:cNvPr id="80911" name="Line 70">
              <a:extLst>
                <a:ext uri="{FF2B5EF4-FFF2-40B4-BE49-F238E27FC236}">
                  <a16:creationId xmlns:a16="http://schemas.microsoft.com/office/drawing/2014/main" id="{C93B2B6B-4758-4E65-A6A3-3957492117C4}"/>
                </a:ext>
              </a:extLst>
            </p:cNvPr>
            <p:cNvSpPr>
              <a:spLocks noChangeShapeType="1"/>
            </p:cNvSpPr>
            <p:nvPr/>
          </p:nvSpPr>
          <p:spPr bwMode="auto">
            <a:xfrm>
              <a:off x="510" y="968"/>
              <a:ext cx="0" cy="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2" name="Line 71">
              <a:extLst>
                <a:ext uri="{FF2B5EF4-FFF2-40B4-BE49-F238E27FC236}">
                  <a16:creationId xmlns:a16="http://schemas.microsoft.com/office/drawing/2014/main" id="{60E8B078-A515-41CC-89C4-BE8CC5FDCF7E}"/>
                </a:ext>
              </a:extLst>
            </p:cNvPr>
            <p:cNvSpPr>
              <a:spLocks noChangeShapeType="1"/>
            </p:cNvSpPr>
            <p:nvPr/>
          </p:nvSpPr>
          <p:spPr bwMode="auto">
            <a:xfrm>
              <a:off x="959" y="968"/>
              <a:ext cx="0" cy="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3" name="Line 72">
              <a:extLst>
                <a:ext uri="{FF2B5EF4-FFF2-40B4-BE49-F238E27FC236}">
                  <a16:creationId xmlns:a16="http://schemas.microsoft.com/office/drawing/2014/main" id="{D3EB6227-1397-4242-90F7-138F9FB2B928}"/>
                </a:ext>
              </a:extLst>
            </p:cNvPr>
            <p:cNvSpPr>
              <a:spLocks noChangeShapeType="1"/>
            </p:cNvSpPr>
            <p:nvPr/>
          </p:nvSpPr>
          <p:spPr bwMode="auto">
            <a:xfrm>
              <a:off x="1848" y="976"/>
              <a:ext cx="0" cy="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4" name="Line 73">
              <a:extLst>
                <a:ext uri="{FF2B5EF4-FFF2-40B4-BE49-F238E27FC236}">
                  <a16:creationId xmlns:a16="http://schemas.microsoft.com/office/drawing/2014/main" id="{A242AB71-D9A9-4818-A276-1C9C7CBD4C36}"/>
                </a:ext>
              </a:extLst>
            </p:cNvPr>
            <p:cNvSpPr>
              <a:spLocks noChangeShapeType="1"/>
            </p:cNvSpPr>
            <p:nvPr/>
          </p:nvSpPr>
          <p:spPr bwMode="auto">
            <a:xfrm>
              <a:off x="1407" y="976"/>
              <a:ext cx="0" cy="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5" name="Line 74">
              <a:extLst>
                <a:ext uri="{FF2B5EF4-FFF2-40B4-BE49-F238E27FC236}">
                  <a16:creationId xmlns:a16="http://schemas.microsoft.com/office/drawing/2014/main" id="{9D7C3143-0E1C-4528-9AB3-AF830D78277E}"/>
                </a:ext>
              </a:extLst>
            </p:cNvPr>
            <p:cNvSpPr>
              <a:spLocks noChangeShapeType="1"/>
            </p:cNvSpPr>
            <p:nvPr/>
          </p:nvSpPr>
          <p:spPr bwMode="auto">
            <a:xfrm>
              <a:off x="0" y="1223"/>
              <a:ext cx="0" cy="2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6" name="Line 75">
              <a:extLst>
                <a:ext uri="{FF2B5EF4-FFF2-40B4-BE49-F238E27FC236}">
                  <a16:creationId xmlns:a16="http://schemas.microsoft.com/office/drawing/2014/main" id="{59455B26-CE77-455C-967D-241291BC00D3}"/>
                </a:ext>
              </a:extLst>
            </p:cNvPr>
            <p:cNvSpPr>
              <a:spLocks noChangeShapeType="1"/>
            </p:cNvSpPr>
            <p:nvPr/>
          </p:nvSpPr>
          <p:spPr bwMode="auto">
            <a:xfrm>
              <a:off x="1407" y="1214"/>
              <a:ext cx="0" cy="2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7" name="Line 76">
              <a:extLst>
                <a:ext uri="{FF2B5EF4-FFF2-40B4-BE49-F238E27FC236}">
                  <a16:creationId xmlns:a16="http://schemas.microsoft.com/office/drawing/2014/main" id="{7167D36F-099B-4C1D-8372-0626E9F67951}"/>
                </a:ext>
              </a:extLst>
            </p:cNvPr>
            <p:cNvSpPr>
              <a:spLocks noChangeShapeType="1"/>
            </p:cNvSpPr>
            <p:nvPr/>
          </p:nvSpPr>
          <p:spPr bwMode="auto">
            <a:xfrm>
              <a:off x="2779" y="1223"/>
              <a:ext cx="0" cy="22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8" name="Line 77">
              <a:extLst>
                <a:ext uri="{FF2B5EF4-FFF2-40B4-BE49-F238E27FC236}">
                  <a16:creationId xmlns:a16="http://schemas.microsoft.com/office/drawing/2014/main" id="{8C2CCEA5-07D9-4542-B8E1-A32544FA50A8}"/>
                </a:ext>
              </a:extLst>
            </p:cNvPr>
            <p:cNvSpPr>
              <a:spLocks noChangeShapeType="1"/>
            </p:cNvSpPr>
            <p:nvPr/>
          </p:nvSpPr>
          <p:spPr bwMode="auto">
            <a:xfrm>
              <a:off x="1000" y="1387"/>
              <a:ext cx="407"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19" name="Line 78">
              <a:extLst>
                <a:ext uri="{FF2B5EF4-FFF2-40B4-BE49-F238E27FC236}">
                  <a16:creationId xmlns:a16="http://schemas.microsoft.com/office/drawing/2014/main" id="{4BC15072-4797-46C1-A9E1-A3F6E3E94DCF}"/>
                </a:ext>
              </a:extLst>
            </p:cNvPr>
            <p:cNvSpPr>
              <a:spLocks noChangeShapeType="1"/>
            </p:cNvSpPr>
            <p:nvPr/>
          </p:nvSpPr>
          <p:spPr bwMode="auto">
            <a:xfrm>
              <a:off x="2352" y="1387"/>
              <a:ext cx="427"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20" name="Line 79">
              <a:extLst>
                <a:ext uri="{FF2B5EF4-FFF2-40B4-BE49-F238E27FC236}">
                  <a16:creationId xmlns:a16="http://schemas.microsoft.com/office/drawing/2014/main" id="{CEB6D883-6EFF-47F8-8A2C-757870D5F6F0}"/>
                </a:ext>
              </a:extLst>
            </p:cNvPr>
            <p:cNvSpPr>
              <a:spLocks noChangeShapeType="1"/>
            </p:cNvSpPr>
            <p:nvPr/>
          </p:nvSpPr>
          <p:spPr bwMode="auto">
            <a:xfrm flipH="1">
              <a:off x="0" y="1387"/>
              <a:ext cx="455"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21" name="Line 80">
              <a:extLst>
                <a:ext uri="{FF2B5EF4-FFF2-40B4-BE49-F238E27FC236}">
                  <a16:creationId xmlns:a16="http://schemas.microsoft.com/office/drawing/2014/main" id="{8C5F7502-E5A8-4165-9579-BFC01B0C9EF7}"/>
                </a:ext>
              </a:extLst>
            </p:cNvPr>
            <p:cNvSpPr>
              <a:spLocks noChangeShapeType="1"/>
            </p:cNvSpPr>
            <p:nvPr/>
          </p:nvSpPr>
          <p:spPr bwMode="auto">
            <a:xfrm flipH="1">
              <a:off x="1400" y="1387"/>
              <a:ext cx="421"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nvGrpSpPr>
            <p:cNvPr id="80922" name="Group 26">
              <a:extLst>
                <a:ext uri="{FF2B5EF4-FFF2-40B4-BE49-F238E27FC236}">
                  <a16:creationId xmlns:a16="http://schemas.microsoft.com/office/drawing/2014/main" id="{2EABDD01-6611-484F-9A04-F19C6CE7603D}"/>
                </a:ext>
              </a:extLst>
            </p:cNvPr>
            <p:cNvGrpSpPr>
              <a:grpSpLocks/>
            </p:cNvGrpSpPr>
            <p:nvPr/>
          </p:nvGrpSpPr>
          <p:grpSpPr bwMode="auto">
            <a:xfrm>
              <a:off x="55" y="213"/>
              <a:ext cx="407" cy="763"/>
              <a:chOff x="0" y="0"/>
              <a:chExt cx="590" cy="930"/>
            </a:xfrm>
          </p:grpSpPr>
          <p:sp>
            <p:nvSpPr>
              <p:cNvPr id="80945" name="Text Box 82">
                <a:extLst>
                  <a:ext uri="{FF2B5EF4-FFF2-40B4-BE49-F238E27FC236}">
                    <a16:creationId xmlns:a16="http://schemas.microsoft.com/office/drawing/2014/main" id="{0BFEF758-6F5C-4B32-BE4D-C4FC4B61BCEF}"/>
                  </a:ext>
                </a:extLst>
              </p:cNvPr>
              <p:cNvSpPr txBox="1">
                <a:spLocks noChangeArrowheads="1"/>
              </p:cNvSpPr>
              <p:nvPr/>
            </p:nvSpPr>
            <p:spPr bwMode="auto">
              <a:xfrm>
                <a:off x="145" y="280"/>
                <a:ext cx="3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译码</a:t>
                </a:r>
              </a:p>
            </p:txBody>
          </p:sp>
          <p:sp>
            <p:nvSpPr>
              <p:cNvPr id="80946" name="Rectangle 83">
                <a:extLst>
                  <a:ext uri="{FF2B5EF4-FFF2-40B4-BE49-F238E27FC236}">
                    <a16:creationId xmlns:a16="http://schemas.microsoft.com/office/drawing/2014/main" id="{C800FE8D-B555-46BE-A1E2-B98DE07D334D}"/>
                  </a:ext>
                </a:extLst>
              </p:cNvPr>
              <p:cNvSpPr>
                <a:spLocks noChangeArrowheads="1"/>
              </p:cNvSpPr>
              <p:nvPr/>
            </p:nvSpPr>
            <p:spPr bwMode="auto">
              <a:xfrm>
                <a:off x="0" y="257"/>
                <a:ext cx="590" cy="32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80947" name="AutoShape 84">
                <a:extLst>
                  <a:ext uri="{FF2B5EF4-FFF2-40B4-BE49-F238E27FC236}">
                    <a16:creationId xmlns:a16="http://schemas.microsoft.com/office/drawing/2014/main" id="{8A28086C-82FA-4B3F-AE95-B30E5625B175}"/>
                  </a:ext>
                </a:extLst>
              </p:cNvPr>
              <p:cNvSpPr>
                <a:spLocks noChangeArrowheads="1"/>
              </p:cNvSpPr>
              <p:nvPr/>
            </p:nvSpPr>
            <p:spPr bwMode="auto">
              <a:xfrm>
                <a:off x="210" y="590"/>
                <a:ext cx="163" cy="340"/>
              </a:xfrm>
              <a:prstGeom prst="upArrow">
                <a:avLst>
                  <a:gd name="adj1" fmla="val 50000"/>
                  <a:gd name="adj2" fmla="val 52147"/>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80948" name="Line 85">
                <a:extLst>
                  <a:ext uri="{FF2B5EF4-FFF2-40B4-BE49-F238E27FC236}">
                    <a16:creationId xmlns:a16="http://schemas.microsoft.com/office/drawing/2014/main" id="{3C9FBAD3-F1DF-43F2-8FFA-95D7FEA2DA9D}"/>
                  </a:ext>
                </a:extLst>
              </p:cNvPr>
              <p:cNvSpPr>
                <a:spLocks noChangeShapeType="1"/>
              </p:cNvSpPr>
              <p:nvPr/>
            </p:nvSpPr>
            <p:spPr bwMode="auto">
              <a:xfrm flipV="1">
                <a:off x="70" y="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49" name="Line 86">
                <a:extLst>
                  <a:ext uri="{FF2B5EF4-FFF2-40B4-BE49-F238E27FC236}">
                    <a16:creationId xmlns:a16="http://schemas.microsoft.com/office/drawing/2014/main" id="{66E798FC-EC21-4B54-B7B5-702422AD5640}"/>
                  </a:ext>
                </a:extLst>
              </p:cNvPr>
              <p:cNvSpPr>
                <a:spLocks noChangeShapeType="1"/>
              </p:cNvSpPr>
              <p:nvPr/>
            </p:nvSpPr>
            <p:spPr bwMode="auto">
              <a:xfrm flipV="1">
                <a:off x="190" y="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50" name="Line 87">
                <a:extLst>
                  <a:ext uri="{FF2B5EF4-FFF2-40B4-BE49-F238E27FC236}">
                    <a16:creationId xmlns:a16="http://schemas.microsoft.com/office/drawing/2014/main" id="{80C22124-678A-4CA2-83EB-B5020717F988}"/>
                  </a:ext>
                </a:extLst>
              </p:cNvPr>
              <p:cNvSpPr>
                <a:spLocks noChangeShapeType="1"/>
              </p:cNvSpPr>
              <p:nvPr/>
            </p:nvSpPr>
            <p:spPr bwMode="auto">
              <a:xfrm flipV="1">
                <a:off x="500" y="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51" name="Text Box 88">
                <a:extLst>
                  <a:ext uri="{FF2B5EF4-FFF2-40B4-BE49-F238E27FC236}">
                    <a16:creationId xmlns:a16="http://schemas.microsoft.com/office/drawing/2014/main" id="{4E88038C-3DE0-40C2-B5DD-B7BFEBDDC0A9}"/>
                  </a:ext>
                </a:extLst>
              </p:cNvPr>
              <p:cNvSpPr txBox="1">
                <a:spLocks noChangeArrowheads="1"/>
              </p:cNvSpPr>
              <p:nvPr/>
            </p:nvSpPr>
            <p:spPr bwMode="auto">
              <a:xfrm>
                <a:off x="275" y="20"/>
                <a:ext cx="1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grpSp>
        <p:grpSp>
          <p:nvGrpSpPr>
            <p:cNvPr id="80923" name="Group 34">
              <a:extLst>
                <a:ext uri="{FF2B5EF4-FFF2-40B4-BE49-F238E27FC236}">
                  <a16:creationId xmlns:a16="http://schemas.microsoft.com/office/drawing/2014/main" id="{52D1E7C0-A047-4E37-AF6D-457F7A29F734}"/>
                </a:ext>
              </a:extLst>
            </p:cNvPr>
            <p:cNvGrpSpPr>
              <a:grpSpLocks/>
            </p:cNvGrpSpPr>
            <p:nvPr/>
          </p:nvGrpSpPr>
          <p:grpSpPr bwMode="auto">
            <a:xfrm>
              <a:off x="538" y="213"/>
              <a:ext cx="407" cy="763"/>
              <a:chOff x="0" y="0"/>
              <a:chExt cx="590" cy="930"/>
            </a:xfrm>
          </p:grpSpPr>
          <p:sp>
            <p:nvSpPr>
              <p:cNvPr id="80938" name="Text Box 90">
                <a:extLst>
                  <a:ext uri="{FF2B5EF4-FFF2-40B4-BE49-F238E27FC236}">
                    <a16:creationId xmlns:a16="http://schemas.microsoft.com/office/drawing/2014/main" id="{675FA75D-42D4-49CF-B6D4-C3E8BF7D8001}"/>
                  </a:ext>
                </a:extLst>
              </p:cNvPr>
              <p:cNvSpPr txBox="1">
                <a:spLocks noChangeArrowheads="1"/>
              </p:cNvSpPr>
              <p:nvPr/>
            </p:nvSpPr>
            <p:spPr bwMode="auto">
              <a:xfrm>
                <a:off x="145" y="280"/>
                <a:ext cx="3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译码</a:t>
                </a:r>
              </a:p>
            </p:txBody>
          </p:sp>
          <p:sp>
            <p:nvSpPr>
              <p:cNvPr id="80939" name="Rectangle 91">
                <a:extLst>
                  <a:ext uri="{FF2B5EF4-FFF2-40B4-BE49-F238E27FC236}">
                    <a16:creationId xmlns:a16="http://schemas.microsoft.com/office/drawing/2014/main" id="{7AABFC3C-91F3-41D1-BFA9-5D45E753E6A5}"/>
                  </a:ext>
                </a:extLst>
              </p:cNvPr>
              <p:cNvSpPr>
                <a:spLocks noChangeArrowheads="1"/>
              </p:cNvSpPr>
              <p:nvPr/>
            </p:nvSpPr>
            <p:spPr bwMode="auto">
              <a:xfrm>
                <a:off x="0" y="257"/>
                <a:ext cx="590" cy="32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80940" name="AutoShape 92">
                <a:extLst>
                  <a:ext uri="{FF2B5EF4-FFF2-40B4-BE49-F238E27FC236}">
                    <a16:creationId xmlns:a16="http://schemas.microsoft.com/office/drawing/2014/main" id="{34EC9E47-E185-42F0-91F9-E9182E346DA6}"/>
                  </a:ext>
                </a:extLst>
              </p:cNvPr>
              <p:cNvSpPr>
                <a:spLocks noChangeArrowheads="1"/>
              </p:cNvSpPr>
              <p:nvPr/>
            </p:nvSpPr>
            <p:spPr bwMode="auto">
              <a:xfrm>
                <a:off x="210" y="590"/>
                <a:ext cx="163" cy="340"/>
              </a:xfrm>
              <a:prstGeom prst="upArrow">
                <a:avLst>
                  <a:gd name="adj1" fmla="val 50000"/>
                  <a:gd name="adj2" fmla="val 52147"/>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80941" name="Line 93">
                <a:extLst>
                  <a:ext uri="{FF2B5EF4-FFF2-40B4-BE49-F238E27FC236}">
                    <a16:creationId xmlns:a16="http://schemas.microsoft.com/office/drawing/2014/main" id="{CBA64701-7797-4B17-B941-8DE669F2D39A}"/>
                  </a:ext>
                </a:extLst>
              </p:cNvPr>
              <p:cNvSpPr>
                <a:spLocks noChangeShapeType="1"/>
              </p:cNvSpPr>
              <p:nvPr/>
            </p:nvSpPr>
            <p:spPr bwMode="auto">
              <a:xfrm flipV="1">
                <a:off x="70" y="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42" name="Line 94">
                <a:extLst>
                  <a:ext uri="{FF2B5EF4-FFF2-40B4-BE49-F238E27FC236}">
                    <a16:creationId xmlns:a16="http://schemas.microsoft.com/office/drawing/2014/main" id="{346BCDE5-FA37-425B-ADC1-F313C83C8B82}"/>
                  </a:ext>
                </a:extLst>
              </p:cNvPr>
              <p:cNvSpPr>
                <a:spLocks noChangeShapeType="1"/>
              </p:cNvSpPr>
              <p:nvPr/>
            </p:nvSpPr>
            <p:spPr bwMode="auto">
              <a:xfrm flipV="1">
                <a:off x="190" y="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43" name="Line 95">
                <a:extLst>
                  <a:ext uri="{FF2B5EF4-FFF2-40B4-BE49-F238E27FC236}">
                    <a16:creationId xmlns:a16="http://schemas.microsoft.com/office/drawing/2014/main" id="{F7C32E88-21E9-4931-8E6A-315804E89BDD}"/>
                  </a:ext>
                </a:extLst>
              </p:cNvPr>
              <p:cNvSpPr>
                <a:spLocks noChangeShapeType="1"/>
              </p:cNvSpPr>
              <p:nvPr/>
            </p:nvSpPr>
            <p:spPr bwMode="auto">
              <a:xfrm flipV="1">
                <a:off x="500" y="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44" name="Text Box 96">
                <a:extLst>
                  <a:ext uri="{FF2B5EF4-FFF2-40B4-BE49-F238E27FC236}">
                    <a16:creationId xmlns:a16="http://schemas.microsoft.com/office/drawing/2014/main" id="{369DDA57-1A5B-4C11-9FE0-43F6635B6A3C}"/>
                  </a:ext>
                </a:extLst>
              </p:cNvPr>
              <p:cNvSpPr txBox="1">
                <a:spLocks noChangeArrowheads="1"/>
              </p:cNvSpPr>
              <p:nvPr/>
            </p:nvSpPr>
            <p:spPr bwMode="auto">
              <a:xfrm>
                <a:off x="275" y="20"/>
                <a:ext cx="1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grpSp>
        <p:grpSp>
          <p:nvGrpSpPr>
            <p:cNvPr id="80924" name="Group 42">
              <a:extLst>
                <a:ext uri="{FF2B5EF4-FFF2-40B4-BE49-F238E27FC236}">
                  <a16:creationId xmlns:a16="http://schemas.microsoft.com/office/drawing/2014/main" id="{B79C3BE9-0842-4880-BD54-EC944AF3D908}"/>
                </a:ext>
              </a:extLst>
            </p:cNvPr>
            <p:cNvGrpSpPr>
              <a:grpSpLocks/>
            </p:cNvGrpSpPr>
            <p:nvPr/>
          </p:nvGrpSpPr>
          <p:grpSpPr bwMode="auto">
            <a:xfrm>
              <a:off x="1434" y="205"/>
              <a:ext cx="407" cy="763"/>
              <a:chOff x="0" y="0"/>
              <a:chExt cx="590" cy="930"/>
            </a:xfrm>
          </p:grpSpPr>
          <p:sp>
            <p:nvSpPr>
              <p:cNvPr id="80931" name="Text Box 98">
                <a:extLst>
                  <a:ext uri="{FF2B5EF4-FFF2-40B4-BE49-F238E27FC236}">
                    <a16:creationId xmlns:a16="http://schemas.microsoft.com/office/drawing/2014/main" id="{D2F4DBCA-DA0E-4F04-B710-B5542E931779}"/>
                  </a:ext>
                </a:extLst>
              </p:cNvPr>
              <p:cNvSpPr txBox="1">
                <a:spLocks noChangeArrowheads="1"/>
              </p:cNvSpPr>
              <p:nvPr/>
            </p:nvSpPr>
            <p:spPr bwMode="auto">
              <a:xfrm>
                <a:off x="145" y="280"/>
                <a:ext cx="3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latin typeface="Times New Roman" panose="02020603050405020304" pitchFamily="18" charset="0"/>
                  </a:rPr>
                  <a:t>译码</a:t>
                </a:r>
              </a:p>
            </p:txBody>
          </p:sp>
          <p:sp>
            <p:nvSpPr>
              <p:cNvPr id="80932" name="Rectangle 99">
                <a:extLst>
                  <a:ext uri="{FF2B5EF4-FFF2-40B4-BE49-F238E27FC236}">
                    <a16:creationId xmlns:a16="http://schemas.microsoft.com/office/drawing/2014/main" id="{2CDDD857-66ED-48B5-9040-0091D03B5336}"/>
                  </a:ext>
                </a:extLst>
              </p:cNvPr>
              <p:cNvSpPr>
                <a:spLocks noChangeArrowheads="1"/>
              </p:cNvSpPr>
              <p:nvPr/>
            </p:nvSpPr>
            <p:spPr bwMode="auto">
              <a:xfrm>
                <a:off x="0" y="257"/>
                <a:ext cx="590" cy="32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80933" name="AutoShape 100">
                <a:extLst>
                  <a:ext uri="{FF2B5EF4-FFF2-40B4-BE49-F238E27FC236}">
                    <a16:creationId xmlns:a16="http://schemas.microsoft.com/office/drawing/2014/main" id="{48154806-03E3-4D79-A02D-5BF0D95FB8DD}"/>
                  </a:ext>
                </a:extLst>
              </p:cNvPr>
              <p:cNvSpPr>
                <a:spLocks noChangeArrowheads="1"/>
              </p:cNvSpPr>
              <p:nvPr/>
            </p:nvSpPr>
            <p:spPr bwMode="auto">
              <a:xfrm>
                <a:off x="210" y="590"/>
                <a:ext cx="163" cy="340"/>
              </a:xfrm>
              <a:prstGeom prst="upArrow">
                <a:avLst>
                  <a:gd name="adj1" fmla="val 50000"/>
                  <a:gd name="adj2" fmla="val 52147"/>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sp>
            <p:nvSpPr>
              <p:cNvPr id="80934" name="Line 101">
                <a:extLst>
                  <a:ext uri="{FF2B5EF4-FFF2-40B4-BE49-F238E27FC236}">
                    <a16:creationId xmlns:a16="http://schemas.microsoft.com/office/drawing/2014/main" id="{6F4969FD-7693-44E2-A0DC-D63C2AAFDF87}"/>
                  </a:ext>
                </a:extLst>
              </p:cNvPr>
              <p:cNvSpPr>
                <a:spLocks noChangeShapeType="1"/>
              </p:cNvSpPr>
              <p:nvPr/>
            </p:nvSpPr>
            <p:spPr bwMode="auto">
              <a:xfrm flipV="1">
                <a:off x="70" y="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35" name="Line 102">
                <a:extLst>
                  <a:ext uri="{FF2B5EF4-FFF2-40B4-BE49-F238E27FC236}">
                    <a16:creationId xmlns:a16="http://schemas.microsoft.com/office/drawing/2014/main" id="{367ABB72-7761-4026-A87A-6BCCAC7CC847}"/>
                  </a:ext>
                </a:extLst>
              </p:cNvPr>
              <p:cNvSpPr>
                <a:spLocks noChangeShapeType="1"/>
              </p:cNvSpPr>
              <p:nvPr/>
            </p:nvSpPr>
            <p:spPr bwMode="auto">
              <a:xfrm flipV="1">
                <a:off x="190" y="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36" name="Line 103">
                <a:extLst>
                  <a:ext uri="{FF2B5EF4-FFF2-40B4-BE49-F238E27FC236}">
                    <a16:creationId xmlns:a16="http://schemas.microsoft.com/office/drawing/2014/main" id="{97DC96F4-30DC-4978-B545-C38331FA51E1}"/>
                  </a:ext>
                </a:extLst>
              </p:cNvPr>
              <p:cNvSpPr>
                <a:spLocks noChangeShapeType="1"/>
              </p:cNvSpPr>
              <p:nvPr/>
            </p:nvSpPr>
            <p:spPr bwMode="auto">
              <a:xfrm flipV="1">
                <a:off x="500" y="0"/>
                <a:ext cx="0" cy="2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37" name="Text Box 104">
                <a:extLst>
                  <a:ext uri="{FF2B5EF4-FFF2-40B4-BE49-F238E27FC236}">
                    <a16:creationId xmlns:a16="http://schemas.microsoft.com/office/drawing/2014/main" id="{9A79BB48-A089-4FF4-A9BE-CDD80A45F46D}"/>
                  </a:ext>
                </a:extLst>
              </p:cNvPr>
              <p:cNvSpPr txBox="1">
                <a:spLocks noChangeArrowheads="1"/>
              </p:cNvSpPr>
              <p:nvPr/>
            </p:nvSpPr>
            <p:spPr bwMode="auto">
              <a:xfrm>
                <a:off x="275" y="20"/>
                <a:ext cx="1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grpSp>
        <p:sp>
          <p:nvSpPr>
            <p:cNvPr id="80925" name="Text Box 105">
              <a:extLst>
                <a:ext uri="{FF2B5EF4-FFF2-40B4-BE49-F238E27FC236}">
                  <a16:creationId xmlns:a16="http://schemas.microsoft.com/office/drawing/2014/main" id="{A30068D7-D21C-4F9A-BB0C-3FA25DAE99C3}"/>
                </a:ext>
              </a:extLst>
            </p:cNvPr>
            <p:cNvSpPr txBox="1">
              <a:spLocks noChangeArrowheads="1"/>
            </p:cNvSpPr>
            <p:nvPr/>
          </p:nvSpPr>
          <p:spPr bwMode="auto">
            <a:xfrm>
              <a:off x="121" y="0"/>
              <a:ext cx="3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b="1">
                  <a:solidFill>
                    <a:srgbClr val="990099"/>
                  </a:solidFill>
                  <a:latin typeface="Times New Roman" panose="02020603050405020304" pitchFamily="18" charset="0"/>
                </a:rPr>
                <a:t>微命令</a:t>
              </a:r>
            </a:p>
          </p:txBody>
        </p:sp>
        <p:sp>
          <p:nvSpPr>
            <p:cNvPr id="80926" name="Text Box 106">
              <a:extLst>
                <a:ext uri="{FF2B5EF4-FFF2-40B4-BE49-F238E27FC236}">
                  <a16:creationId xmlns:a16="http://schemas.microsoft.com/office/drawing/2014/main" id="{D2E29D45-EBC2-4D2B-B39B-D8763958B100}"/>
                </a:ext>
              </a:extLst>
            </p:cNvPr>
            <p:cNvSpPr txBox="1">
              <a:spLocks noChangeArrowheads="1"/>
            </p:cNvSpPr>
            <p:nvPr/>
          </p:nvSpPr>
          <p:spPr bwMode="auto">
            <a:xfrm>
              <a:off x="1424" y="0"/>
              <a:ext cx="15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solidFill>
                    <a:srgbClr val="990099"/>
                  </a:solidFill>
                  <a:latin typeface="Times New Roman" panose="02020603050405020304" pitchFamily="18" charset="0"/>
                </a:rPr>
                <a:t>P</a:t>
              </a:r>
              <a:r>
                <a:rPr lang="en-US" altLang="zh-CN" sz="1400" b="1" baseline="-25000">
                  <a:solidFill>
                    <a:srgbClr val="990099"/>
                  </a:solidFill>
                  <a:latin typeface="Times New Roman" panose="02020603050405020304" pitchFamily="18" charset="0"/>
                </a:rPr>
                <a:t>1</a:t>
              </a:r>
            </a:p>
          </p:txBody>
        </p:sp>
        <p:sp>
          <p:nvSpPr>
            <p:cNvPr id="80927" name="Text Box 107">
              <a:extLst>
                <a:ext uri="{FF2B5EF4-FFF2-40B4-BE49-F238E27FC236}">
                  <a16:creationId xmlns:a16="http://schemas.microsoft.com/office/drawing/2014/main" id="{AA6AC235-E515-4EE3-B947-E58EB6893D1E}"/>
                </a:ext>
              </a:extLst>
            </p:cNvPr>
            <p:cNvSpPr txBox="1">
              <a:spLocks noChangeArrowheads="1"/>
            </p:cNvSpPr>
            <p:nvPr/>
          </p:nvSpPr>
          <p:spPr bwMode="auto">
            <a:xfrm>
              <a:off x="1534" y="0"/>
              <a:ext cx="15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solidFill>
                    <a:srgbClr val="990099"/>
                  </a:solidFill>
                  <a:latin typeface="Times New Roman" panose="02020603050405020304" pitchFamily="18" charset="0"/>
                </a:rPr>
                <a:t>P</a:t>
              </a:r>
              <a:r>
                <a:rPr lang="en-US" altLang="zh-CN" sz="1400" b="1" baseline="-25000">
                  <a:solidFill>
                    <a:srgbClr val="990099"/>
                  </a:solidFill>
                  <a:latin typeface="Times New Roman" panose="02020603050405020304" pitchFamily="18" charset="0"/>
                </a:rPr>
                <a:t>2</a:t>
              </a:r>
            </a:p>
          </p:txBody>
        </p:sp>
        <p:sp>
          <p:nvSpPr>
            <p:cNvPr id="80928" name="Text Box 108">
              <a:extLst>
                <a:ext uri="{FF2B5EF4-FFF2-40B4-BE49-F238E27FC236}">
                  <a16:creationId xmlns:a16="http://schemas.microsoft.com/office/drawing/2014/main" id="{788A36DB-ADBA-45DE-B197-F96BABE93F70}"/>
                </a:ext>
              </a:extLst>
            </p:cNvPr>
            <p:cNvSpPr txBox="1">
              <a:spLocks noChangeArrowheads="1"/>
            </p:cNvSpPr>
            <p:nvPr/>
          </p:nvSpPr>
          <p:spPr bwMode="auto">
            <a:xfrm>
              <a:off x="1741" y="0"/>
              <a:ext cx="15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solidFill>
                    <a:srgbClr val="990099"/>
                  </a:solidFill>
                  <a:latin typeface="Times New Roman" panose="02020603050405020304" pitchFamily="18" charset="0"/>
                </a:rPr>
                <a:t>P</a:t>
              </a:r>
              <a:r>
                <a:rPr lang="en-US" altLang="zh-CN" sz="1400" b="1" baseline="-25000">
                  <a:solidFill>
                    <a:srgbClr val="990099"/>
                  </a:solidFill>
                  <a:latin typeface="Times New Roman" panose="02020603050405020304" pitchFamily="18" charset="0"/>
                </a:rPr>
                <a:t>n</a:t>
              </a:r>
            </a:p>
          </p:txBody>
        </p:sp>
        <p:sp>
          <p:nvSpPr>
            <p:cNvPr id="80929" name="Text Box 109">
              <a:extLst>
                <a:ext uri="{FF2B5EF4-FFF2-40B4-BE49-F238E27FC236}">
                  <a16:creationId xmlns:a16="http://schemas.microsoft.com/office/drawing/2014/main" id="{D3F7910E-7674-49A9-A17C-B1A1AD288D47}"/>
                </a:ext>
              </a:extLst>
            </p:cNvPr>
            <p:cNvSpPr txBox="1">
              <a:spLocks noChangeArrowheads="1"/>
            </p:cNvSpPr>
            <p:nvPr/>
          </p:nvSpPr>
          <p:spPr bwMode="auto">
            <a:xfrm>
              <a:off x="1093" y="960"/>
              <a:ext cx="207"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a:t>
              </a:r>
            </a:p>
          </p:txBody>
        </p:sp>
        <p:sp>
          <p:nvSpPr>
            <p:cNvPr id="80930" name="Text Box 110">
              <a:extLst>
                <a:ext uri="{FF2B5EF4-FFF2-40B4-BE49-F238E27FC236}">
                  <a16:creationId xmlns:a16="http://schemas.microsoft.com/office/drawing/2014/main" id="{95FB61DB-BDDC-4C17-BFFA-9C7BDC7E1C1E}"/>
                </a:ext>
              </a:extLst>
            </p:cNvPr>
            <p:cNvSpPr txBox="1">
              <a:spLocks noChangeArrowheads="1"/>
            </p:cNvSpPr>
            <p:nvPr/>
          </p:nvSpPr>
          <p:spPr bwMode="auto">
            <a:xfrm>
              <a:off x="1500" y="976"/>
              <a:ext cx="32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b="1">
                  <a:latin typeface="Times New Roman" panose="02020603050405020304" pitchFamily="18" charset="0"/>
                </a:rPr>
                <a:t>P</a:t>
              </a:r>
              <a:r>
                <a:rPr lang="zh-CN" altLang="en-US" sz="1400" b="1">
                  <a:latin typeface="Times New Roman" panose="02020603050405020304" pitchFamily="18" charset="0"/>
                </a:rPr>
                <a:t>字段</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996B595-FE0B-4019-82AD-9F4FF5E307E3}"/>
              </a:ext>
            </a:extLst>
          </p:cNvPr>
          <p:cNvSpPr>
            <a:spLocks noGrp="1" noChangeArrowheads="1"/>
          </p:cNvSpPr>
          <p:nvPr>
            <p:ph type="title" idx="4294967295"/>
          </p:nvPr>
        </p:nvSpPr>
        <p:spPr/>
        <p:txBody>
          <a:bodyPr/>
          <a:lstStyle/>
          <a:p>
            <a:pPr eaLnBrk="1" hangingPunct="1"/>
            <a:r>
              <a:rPr lang="en-US" altLang="zh-CN" sz="4200">
                <a:solidFill>
                  <a:schemeClr val="bg1"/>
                </a:solidFill>
                <a:latin typeface="Times New Roman" panose="02020603050405020304" pitchFamily="18" charset="0"/>
                <a:cs typeface="Times New Roman" panose="02020603050405020304" pitchFamily="18" charset="0"/>
              </a:rPr>
              <a:t>4</a:t>
            </a:r>
            <a:r>
              <a:rPr lang="en-US" altLang="zh-CN" sz="4200" b="1">
                <a:solidFill>
                  <a:schemeClr val="bg1"/>
                </a:solidFill>
                <a:latin typeface="宋体" panose="02010600030101010101" pitchFamily="2" charset="-122"/>
              </a:rPr>
              <a:t>.2.1 </a:t>
            </a:r>
            <a:r>
              <a:rPr lang="en-US" altLang="zh-CN" sz="4200" b="1">
                <a:solidFill>
                  <a:schemeClr val="bg1"/>
                </a:solidFill>
                <a:latin typeface="Times New Roman" panose="02020603050405020304" pitchFamily="18" charset="0"/>
                <a:cs typeface="Times New Roman" panose="02020603050405020304" pitchFamily="18" charset="0"/>
              </a:rPr>
              <a:t> </a:t>
            </a:r>
            <a:r>
              <a:rPr lang="zh-CN" altLang="en-US" sz="4200" b="1">
                <a:solidFill>
                  <a:schemeClr val="bg1"/>
                </a:solidFill>
                <a:latin typeface="Times New Roman" panose="02020603050405020304" pitchFamily="18" charset="0"/>
              </a:rPr>
              <a:t>指令基本</a:t>
            </a:r>
            <a:r>
              <a:rPr lang="zh-CN" altLang="en-US" sz="4200" b="1">
                <a:solidFill>
                  <a:schemeClr val="bg1"/>
                </a:solidFill>
                <a:latin typeface="宋体" panose="02010600030101010101" pitchFamily="2" charset="-122"/>
              </a:rPr>
              <a:t>格式  </a:t>
            </a:r>
            <a:r>
              <a:rPr lang="zh-CN" altLang="en-US" sz="3400" b="1">
                <a:solidFill>
                  <a:schemeClr val="bg1"/>
                </a:solidFill>
                <a:latin typeface="宋体" panose="02010600030101010101" pitchFamily="2" charset="-122"/>
              </a:rPr>
              <a:t>多地址指令</a:t>
            </a:r>
          </a:p>
        </p:txBody>
      </p:sp>
      <p:sp>
        <p:nvSpPr>
          <p:cNvPr id="21507" name="Rectangle 3">
            <a:extLst>
              <a:ext uri="{FF2B5EF4-FFF2-40B4-BE49-F238E27FC236}">
                <a16:creationId xmlns:a16="http://schemas.microsoft.com/office/drawing/2014/main" id="{5475B286-D5DC-45A3-B7A4-D23B1D144011}"/>
              </a:ext>
            </a:extLst>
          </p:cNvPr>
          <p:cNvSpPr>
            <a:spLocks noGrp="1" noChangeArrowheads="1"/>
          </p:cNvSpPr>
          <p:nvPr>
            <p:ph type="body" idx="4294967295"/>
          </p:nvPr>
        </p:nvSpPr>
        <p:spPr>
          <a:xfrm>
            <a:off x="457200" y="990600"/>
            <a:ext cx="8229600" cy="4525963"/>
          </a:xfrm>
        </p:spPr>
        <p:txBody>
          <a:bodyPr/>
          <a:lstStyle/>
          <a:p>
            <a:pPr eaLnBrk="1" hangingPunct="1">
              <a:buFontTx/>
              <a:buNone/>
            </a:pPr>
            <a:r>
              <a:rPr lang="zh-CN" altLang="en-US" b="1">
                <a:latin typeface="Times New Roman" panose="02020603050405020304" pitchFamily="18" charset="0"/>
                <a:cs typeface="Times New Roman" panose="02020603050405020304" pitchFamily="18" charset="0"/>
              </a:rPr>
              <a:t> </a:t>
            </a:r>
            <a:r>
              <a:rPr lang="en-US" altLang="zh-CN" b="1">
                <a:latin typeface="Times New Roman" panose="02020603050405020304" pitchFamily="18" charset="0"/>
                <a:cs typeface="Times New Roman" panose="02020603050405020304" pitchFamily="18" charset="0"/>
              </a:rPr>
              <a:t>1</a:t>
            </a:r>
            <a:r>
              <a:rPr lang="zh-CN" altLang="en-US" b="1">
                <a:latin typeface="宋体" panose="02010600030101010101" pitchFamily="2" charset="-122"/>
              </a:rPr>
              <a:t>．</a:t>
            </a:r>
            <a:r>
              <a:rPr lang="zh-CN" altLang="en-US" b="1">
                <a:latin typeface="Times New Roman" panose="02020603050405020304" pitchFamily="18" charset="0"/>
                <a:cs typeface="Times New Roman" panose="02020603050405020304" pitchFamily="18" charset="0"/>
              </a:rPr>
              <a:t> </a:t>
            </a:r>
            <a:r>
              <a:rPr lang="zh-CN" altLang="en-US" b="1">
                <a:latin typeface="宋体" panose="02010600030101010101" pitchFamily="2" charset="-122"/>
              </a:rPr>
              <a:t>三地址指令</a:t>
            </a:r>
            <a:r>
              <a:rPr lang="zh-CN" altLang="en-US" b="1"/>
              <a:t> </a:t>
            </a:r>
          </a:p>
        </p:txBody>
      </p:sp>
      <p:graphicFrame>
        <p:nvGraphicFramePr>
          <p:cNvPr id="11268" name="Group 4">
            <a:extLst>
              <a:ext uri="{FF2B5EF4-FFF2-40B4-BE49-F238E27FC236}">
                <a16:creationId xmlns:a16="http://schemas.microsoft.com/office/drawing/2014/main" id="{CDC1D086-0523-4DEF-B0A5-4EB58CD6811D}"/>
              </a:ext>
            </a:extLst>
          </p:cNvPr>
          <p:cNvGraphicFramePr>
            <a:graphicFrameLocks noGrp="1"/>
          </p:cNvGraphicFramePr>
          <p:nvPr/>
        </p:nvGraphicFramePr>
        <p:xfrm>
          <a:off x="1295400" y="1981200"/>
          <a:ext cx="6096000" cy="6096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  </a:t>
                      </a:r>
                      <a:r>
                        <a:rPr kumimoji="0" lang="en-US" altLang="zh-CN" sz="2800" b="1" i="0" u="none" strike="noStrike" cap="none" normalizeH="0" baseline="0">
                          <a:ln>
                            <a:noFill/>
                          </a:ln>
                          <a:solidFill>
                            <a:schemeClr val="tx1"/>
                          </a:solidFill>
                          <a:effectLst/>
                          <a:latin typeface="Arial" charset="0"/>
                          <a:ea typeface="宋体" pitchFamily="2" charset="-122"/>
                        </a:rPr>
                        <a:t>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8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8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8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3</a:t>
                      </a:r>
                      <a:endParaRPr kumimoji="0" lang="en-US" altLang="zh-CN"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bl>
          </a:graphicData>
        </a:graphic>
      </p:graphicFrame>
      <p:sp>
        <p:nvSpPr>
          <p:cNvPr id="21520" name="Rectangle 20">
            <a:extLst>
              <a:ext uri="{FF2B5EF4-FFF2-40B4-BE49-F238E27FC236}">
                <a16:creationId xmlns:a16="http://schemas.microsoft.com/office/drawing/2014/main" id="{57C46271-BEED-42BF-8801-80BF5E063A46}"/>
              </a:ext>
            </a:extLst>
          </p:cNvPr>
          <p:cNvSpPr>
            <a:spLocks noChangeArrowheads="1"/>
          </p:cNvSpPr>
          <p:nvPr/>
        </p:nvSpPr>
        <p:spPr bwMode="auto">
          <a:xfrm>
            <a:off x="1371600" y="2849563"/>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指令意义：</a:t>
            </a:r>
            <a:r>
              <a:rPr lang="zh-CN" altLang="en-US" sz="1400" b="1"/>
              <a:t> </a:t>
            </a:r>
            <a:endParaRPr lang="zh-CN" altLang="en-US" b="1"/>
          </a:p>
        </p:txBody>
      </p:sp>
      <p:sp>
        <p:nvSpPr>
          <p:cNvPr id="21521" name="Rectangle 21">
            <a:extLst>
              <a:ext uri="{FF2B5EF4-FFF2-40B4-BE49-F238E27FC236}">
                <a16:creationId xmlns:a16="http://schemas.microsoft.com/office/drawing/2014/main" id="{659F0DA1-C268-44CD-A69C-4F6A4D962185}"/>
              </a:ext>
            </a:extLst>
          </p:cNvPr>
          <p:cNvSpPr>
            <a:spLocks noChangeArrowheads="1"/>
          </p:cNvSpPr>
          <p:nvPr/>
        </p:nvSpPr>
        <p:spPr bwMode="auto">
          <a:xfrm>
            <a:off x="3124200" y="28194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FF0000"/>
                </a:solidFill>
                <a:latin typeface="Times New Roman" panose="02020603050405020304" pitchFamily="18" charset="0"/>
                <a:cs typeface="Times New Roman" panose="02020603050405020304" pitchFamily="18" charset="0"/>
              </a:rPr>
              <a:t>(A</a:t>
            </a:r>
            <a:r>
              <a:rPr lang="en-US" altLang="zh-CN" sz="2400" b="1" baseline="-30000">
                <a:solidFill>
                  <a:srgbClr val="FF0000"/>
                </a:solidFill>
                <a:latin typeface="Times New Roman" panose="02020603050405020304" pitchFamily="18" charset="0"/>
                <a:cs typeface="Times New Roman" panose="02020603050405020304" pitchFamily="18" charset="0"/>
              </a:rPr>
              <a:t>1</a:t>
            </a:r>
            <a:r>
              <a:rPr lang="en-US" altLang="zh-CN" sz="2400" b="1">
                <a:solidFill>
                  <a:srgbClr val="FF0000"/>
                </a:solidFill>
                <a:latin typeface="Times New Roman" panose="02020603050405020304" pitchFamily="18" charset="0"/>
                <a:cs typeface="Times New Roman" panose="02020603050405020304" pitchFamily="18" charset="0"/>
              </a:rPr>
              <a:t>) OP (A</a:t>
            </a:r>
            <a:r>
              <a:rPr lang="en-US" altLang="zh-CN" sz="2400" b="1" baseline="-30000">
                <a:solidFill>
                  <a:srgbClr val="FF0000"/>
                </a:solidFill>
                <a:latin typeface="Times New Roman" panose="02020603050405020304" pitchFamily="18" charset="0"/>
                <a:cs typeface="Times New Roman" panose="02020603050405020304" pitchFamily="18" charset="0"/>
              </a:rPr>
              <a:t>2</a:t>
            </a:r>
            <a:r>
              <a:rPr lang="en-US" altLang="zh-CN" sz="2400" b="1">
                <a:solidFill>
                  <a:srgbClr val="FF0000"/>
                </a:solidFill>
                <a:latin typeface="Times New Roman" panose="02020603050405020304" pitchFamily="18" charset="0"/>
                <a:cs typeface="Times New Roman" panose="02020603050405020304" pitchFamily="18" charset="0"/>
              </a:rPr>
              <a:t>) </a:t>
            </a:r>
            <a:r>
              <a:rPr lang="en-US" altLang="zh-CN" sz="2400" b="1">
                <a:solidFill>
                  <a:srgbClr val="FF0000"/>
                </a:solidFill>
                <a:latin typeface="Times New Roman" panose="02020603050405020304" pitchFamily="18" charset="0"/>
                <a:sym typeface="Wingdings" panose="05000000000000000000" pitchFamily="2" charset="2"/>
              </a:rPr>
              <a:t></a:t>
            </a:r>
            <a:r>
              <a:rPr lang="en-US" altLang="zh-CN" sz="2400" b="1">
                <a:solidFill>
                  <a:srgbClr val="FF0000"/>
                </a:solidFill>
                <a:latin typeface="Times New Roman" panose="02020603050405020304" pitchFamily="18" charset="0"/>
                <a:cs typeface="Times New Roman" panose="02020603050405020304" pitchFamily="18" charset="0"/>
              </a:rPr>
              <a:t> A</a:t>
            </a:r>
            <a:r>
              <a:rPr lang="en-US" altLang="zh-CN" sz="2400" b="1" baseline="-3000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3</a:t>
            </a:r>
            <a:r>
              <a:rPr lang="en-US" altLang="zh-CN" sz="1400" b="1">
                <a:sym typeface="Wingdings" panose="05000000000000000000" pitchFamily="2" charset="2"/>
              </a:rPr>
              <a:t> </a:t>
            </a:r>
            <a:endParaRPr lang="en-US" altLang="zh-CN" sz="1000" b="1">
              <a:latin typeface="Times New Roman" panose="02020603050405020304" pitchFamily="18" charset="0"/>
              <a:sym typeface="Wingdings" panose="05000000000000000000" pitchFamily="2" charset="2"/>
            </a:endParaRPr>
          </a:p>
        </p:txBody>
      </p:sp>
      <p:sp>
        <p:nvSpPr>
          <p:cNvPr id="21522" name="Rectangle 22">
            <a:extLst>
              <a:ext uri="{FF2B5EF4-FFF2-40B4-BE49-F238E27FC236}">
                <a16:creationId xmlns:a16="http://schemas.microsoft.com/office/drawing/2014/main" id="{A0AE219E-111E-4B97-A33F-2C5A1067EE84}"/>
              </a:ext>
            </a:extLst>
          </p:cNvPr>
          <p:cNvSpPr>
            <a:spLocks noChangeArrowheads="1"/>
          </p:cNvSpPr>
          <p:nvPr/>
        </p:nvSpPr>
        <p:spPr bwMode="auto">
          <a:xfrm>
            <a:off x="838200" y="35052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9900FF"/>
                </a:solidFill>
                <a:latin typeface="宋体" panose="02010600030101010101" pitchFamily="2" charset="-122"/>
              </a:rPr>
              <a:t>优点</a:t>
            </a:r>
            <a:r>
              <a:rPr lang="zh-CN" altLang="en-US" sz="2400" b="1">
                <a:latin typeface="宋体" panose="02010600030101010101" pitchFamily="2" charset="-122"/>
              </a:rPr>
              <a:t>：适用于需保留操作数的场合。</a:t>
            </a:r>
            <a:r>
              <a:rPr lang="zh-CN" altLang="en-US" sz="1400" b="1"/>
              <a:t> </a:t>
            </a:r>
            <a:endParaRPr lang="zh-CN" altLang="en-US" b="1"/>
          </a:p>
        </p:txBody>
      </p:sp>
      <p:sp>
        <p:nvSpPr>
          <p:cNvPr id="21523" name="Rectangle 23">
            <a:extLst>
              <a:ext uri="{FF2B5EF4-FFF2-40B4-BE49-F238E27FC236}">
                <a16:creationId xmlns:a16="http://schemas.microsoft.com/office/drawing/2014/main" id="{5904C6F4-4E7C-446A-9200-D1F9E180C1D4}"/>
              </a:ext>
            </a:extLst>
          </p:cNvPr>
          <p:cNvSpPr>
            <a:spLocks noChangeArrowheads="1"/>
          </p:cNvSpPr>
          <p:nvPr/>
        </p:nvSpPr>
        <p:spPr bwMode="auto">
          <a:xfrm>
            <a:off x="914400" y="41910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9900FF"/>
                </a:solidFill>
                <a:latin typeface="宋体" panose="02010600030101010101" pitchFamily="2" charset="-122"/>
              </a:rPr>
              <a:t>缺点</a:t>
            </a:r>
            <a:r>
              <a:rPr lang="zh-CN" altLang="en-US" sz="2400" b="1">
                <a:latin typeface="宋体" panose="02010600030101010101" pitchFamily="2" charset="-122"/>
              </a:rPr>
              <a:t>：指令码长。</a:t>
            </a:r>
            <a:r>
              <a:rPr lang="zh-CN" altLang="en-US" sz="2400" b="1"/>
              <a:t> </a:t>
            </a:r>
          </a:p>
        </p:txBody>
      </p:sp>
    </p:spTree>
  </p:cSld>
  <p:clrMapOvr>
    <a:masterClrMapping/>
  </p:clrMapOvr>
  <p:transition>
    <p:random/>
    <p:sndAc>
      <p:stSnd>
        <p:snd r:embed="rId2" name="type.wav"/>
      </p:stSnd>
    </p:sndAc>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a:extLst>
              <a:ext uri="{FF2B5EF4-FFF2-40B4-BE49-F238E27FC236}">
                <a16:creationId xmlns:a16="http://schemas.microsoft.com/office/drawing/2014/main" id="{78067678-2367-42F5-99FE-B8712BDB6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8" y="381000"/>
            <a:ext cx="9104312"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a:extLst>
              <a:ext uri="{FF2B5EF4-FFF2-40B4-BE49-F238E27FC236}">
                <a16:creationId xmlns:a16="http://schemas.microsoft.com/office/drawing/2014/main" id="{40D992F5-EA41-4AB7-8849-C250D5EAF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153400"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ctangle 2">
            <a:extLst>
              <a:ext uri="{FF2B5EF4-FFF2-40B4-BE49-F238E27FC236}">
                <a16:creationId xmlns:a16="http://schemas.microsoft.com/office/drawing/2014/main" id="{04BA3080-2482-49F8-886C-C3D758E03186}"/>
              </a:ext>
            </a:extLst>
          </p:cNvPr>
          <p:cNvSpPr>
            <a:spLocks noChangeArrowheads="1"/>
          </p:cNvSpPr>
          <p:nvPr/>
        </p:nvSpPr>
        <p:spPr bwMode="auto">
          <a:xfrm>
            <a:off x="5334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990099"/>
                </a:solidFill>
                <a:latin typeface="宋体" panose="02010600030101010101" pitchFamily="2" charset="-122"/>
              </a:rPr>
              <a:t>题</a:t>
            </a:r>
            <a:r>
              <a:rPr lang="en-US" altLang="zh-CN" sz="3200" b="1">
                <a:solidFill>
                  <a:srgbClr val="990099"/>
                </a:solidFill>
                <a:latin typeface="宋体" panose="02010600030101010101" pitchFamily="2" charset="-122"/>
              </a:rPr>
              <a:t>8:</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8C62D9A-ED0D-4C87-B724-A66D11BD887C}"/>
              </a:ext>
            </a:extLst>
          </p:cNvPr>
          <p:cNvSpPr>
            <a:spLocks noChangeArrowheads="1"/>
          </p:cNvSpPr>
          <p:nvPr/>
        </p:nvSpPr>
        <p:spPr bwMode="auto">
          <a:xfrm>
            <a:off x="5334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990099"/>
                </a:solidFill>
                <a:latin typeface="宋体" panose="02010600030101010101" pitchFamily="2" charset="-122"/>
              </a:rPr>
              <a:t>附加题</a:t>
            </a:r>
            <a:r>
              <a:rPr lang="en-US" altLang="zh-CN" sz="3200" b="1">
                <a:solidFill>
                  <a:srgbClr val="990099"/>
                </a:solidFill>
                <a:latin typeface="宋体" panose="02010600030101010101" pitchFamily="2" charset="-122"/>
              </a:rPr>
              <a:t>: </a:t>
            </a:r>
          </a:p>
        </p:txBody>
      </p:sp>
      <p:grpSp>
        <p:nvGrpSpPr>
          <p:cNvPr id="83971" name="Group 3">
            <a:extLst>
              <a:ext uri="{FF2B5EF4-FFF2-40B4-BE49-F238E27FC236}">
                <a16:creationId xmlns:a16="http://schemas.microsoft.com/office/drawing/2014/main" id="{01DE6A40-4B81-488E-8A17-AC991E26DCE4}"/>
              </a:ext>
            </a:extLst>
          </p:cNvPr>
          <p:cNvGrpSpPr>
            <a:grpSpLocks/>
          </p:cNvGrpSpPr>
          <p:nvPr/>
        </p:nvGrpSpPr>
        <p:grpSpPr bwMode="auto">
          <a:xfrm>
            <a:off x="838200" y="3581400"/>
            <a:ext cx="7315200" cy="1671638"/>
            <a:chOff x="0" y="0"/>
            <a:chExt cx="4368" cy="861"/>
          </a:xfrm>
        </p:grpSpPr>
        <p:sp>
          <p:nvSpPr>
            <p:cNvPr id="83974" name="Text Box 4">
              <a:extLst>
                <a:ext uri="{FF2B5EF4-FFF2-40B4-BE49-F238E27FC236}">
                  <a16:creationId xmlns:a16="http://schemas.microsoft.com/office/drawing/2014/main" id="{E1851197-CE58-464D-B543-68AA888083B8}"/>
                </a:ext>
              </a:extLst>
            </p:cNvPr>
            <p:cNvSpPr txBox="1">
              <a:spLocks noChangeArrowheads="1"/>
            </p:cNvSpPr>
            <p:nvPr/>
          </p:nvSpPr>
          <p:spPr bwMode="auto">
            <a:xfrm>
              <a:off x="96" y="240"/>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宋体" panose="02010600030101010101" pitchFamily="2" charset="-122"/>
                </a:rPr>
                <a:t>4</a:t>
              </a:r>
              <a:r>
                <a:rPr lang="zh-CN" altLang="en-US" b="1">
                  <a:latin typeface="宋体" panose="02010600030101010101" pitchFamily="2" charset="-122"/>
                </a:rPr>
                <a:t>个 </a:t>
              </a:r>
            </a:p>
            <a:p>
              <a:pPr algn="ctr" eaLnBrk="1" hangingPunct="1"/>
              <a:r>
                <a:rPr lang="zh-CN" altLang="en-US" b="1">
                  <a:latin typeface="宋体" panose="02010600030101010101" pitchFamily="2" charset="-122"/>
                </a:rPr>
                <a:t>微命令</a:t>
              </a:r>
            </a:p>
          </p:txBody>
        </p:sp>
        <p:sp>
          <p:nvSpPr>
            <p:cNvPr id="83975" name="Text Box 5">
              <a:extLst>
                <a:ext uri="{FF2B5EF4-FFF2-40B4-BE49-F238E27FC236}">
                  <a16:creationId xmlns:a16="http://schemas.microsoft.com/office/drawing/2014/main" id="{7548ED89-DA4E-4E6D-B2F9-DC137B19DD46}"/>
                </a:ext>
              </a:extLst>
            </p:cNvPr>
            <p:cNvSpPr txBox="1">
              <a:spLocks noChangeArrowheads="1"/>
            </p:cNvSpPr>
            <p:nvPr/>
          </p:nvSpPr>
          <p:spPr bwMode="auto">
            <a:xfrm>
              <a:off x="672" y="240"/>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宋体" panose="02010600030101010101" pitchFamily="2" charset="-122"/>
                </a:rPr>
                <a:t>5</a:t>
              </a:r>
              <a:r>
                <a:rPr lang="zh-CN" altLang="en-US" b="1">
                  <a:latin typeface="宋体" panose="02010600030101010101" pitchFamily="2" charset="-122"/>
                </a:rPr>
                <a:t>个 </a:t>
              </a:r>
            </a:p>
            <a:p>
              <a:pPr algn="ctr" eaLnBrk="1" hangingPunct="1"/>
              <a:r>
                <a:rPr lang="zh-CN" altLang="en-US" b="1">
                  <a:latin typeface="宋体" panose="02010600030101010101" pitchFamily="2" charset="-122"/>
                </a:rPr>
                <a:t>微命令</a:t>
              </a:r>
            </a:p>
          </p:txBody>
        </p:sp>
        <p:sp>
          <p:nvSpPr>
            <p:cNvPr id="83976" name="Text Box 6">
              <a:extLst>
                <a:ext uri="{FF2B5EF4-FFF2-40B4-BE49-F238E27FC236}">
                  <a16:creationId xmlns:a16="http://schemas.microsoft.com/office/drawing/2014/main" id="{BF31DA08-5693-4A99-9444-532119726E79}"/>
                </a:ext>
              </a:extLst>
            </p:cNvPr>
            <p:cNvSpPr txBox="1">
              <a:spLocks noChangeArrowheads="1"/>
            </p:cNvSpPr>
            <p:nvPr/>
          </p:nvSpPr>
          <p:spPr bwMode="auto">
            <a:xfrm>
              <a:off x="1248" y="240"/>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宋体" panose="02010600030101010101" pitchFamily="2" charset="-122"/>
                </a:rPr>
                <a:t>8</a:t>
              </a:r>
              <a:r>
                <a:rPr lang="zh-CN" altLang="en-US" b="1">
                  <a:latin typeface="宋体" panose="02010600030101010101" pitchFamily="2" charset="-122"/>
                </a:rPr>
                <a:t>个 </a:t>
              </a:r>
            </a:p>
            <a:p>
              <a:pPr algn="ctr" eaLnBrk="1" hangingPunct="1"/>
              <a:r>
                <a:rPr lang="zh-CN" altLang="en-US" b="1">
                  <a:latin typeface="宋体" panose="02010600030101010101" pitchFamily="2" charset="-122"/>
                </a:rPr>
                <a:t>微命令</a:t>
              </a:r>
            </a:p>
          </p:txBody>
        </p:sp>
        <p:sp>
          <p:nvSpPr>
            <p:cNvPr id="83977" name="Text Box 7">
              <a:extLst>
                <a:ext uri="{FF2B5EF4-FFF2-40B4-BE49-F238E27FC236}">
                  <a16:creationId xmlns:a16="http://schemas.microsoft.com/office/drawing/2014/main" id="{1F8E99AB-B6C6-4F63-93E5-02F1ACF62ACB}"/>
                </a:ext>
              </a:extLst>
            </p:cNvPr>
            <p:cNvSpPr txBox="1">
              <a:spLocks noChangeArrowheads="1"/>
            </p:cNvSpPr>
            <p:nvPr/>
          </p:nvSpPr>
          <p:spPr bwMode="auto">
            <a:xfrm>
              <a:off x="1824" y="240"/>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宋体" panose="02010600030101010101" pitchFamily="2" charset="-122"/>
                </a:rPr>
                <a:t>15</a:t>
              </a:r>
              <a:r>
                <a:rPr lang="zh-CN" altLang="en-US" b="1">
                  <a:latin typeface="宋体" panose="02010600030101010101" pitchFamily="2" charset="-122"/>
                </a:rPr>
                <a:t>个 </a:t>
              </a:r>
            </a:p>
            <a:p>
              <a:pPr algn="ctr" eaLnBrk="1" hangingPunct="1"/>
              <a:r>
                <a:rPr lang="zh-CN" altLang="en-US" b="1">
                  <a:latin typeface="宋体" panose="02010600030101010101" pitchFamily="2" charset="-122"/>
                </a:rPr>
                <a:t>微命令</a:t>
              </a:r>
            </a:p>
          </p:txBody>
        </p:sp>
        <p:sp>
          <p:nvSpPr>
            <p:cNvPr id="83978" name="Text Box 8">
              <a:extLst>
                <a:ext uri="{FF2B5EF4-FFF2-40B4-BE49-F238E27FC236}">
                  <a16:creationId xmlns:a16="http://schemas.microsoft.com/office/drawing/2014/main" id="{3D57A70B-1E91-401F-A016-BB763587E88C}"/>
                </a:ext>
              </a:extLst>
            </p:cNvPr>
            <p:cNvSpPr txBox="1">
              <a:spLocks noChangeArrowheads="1"/>
            </p:cNvSpPr>
            <p:nvPr/>
          </p:nvSpPr>
          <p:spPr bwMode="auto">
            <a:xfrm>
              <a:off x="2400" y="240"/>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宋体" panose="02010600030101010101" pitchFamily="2" charset="-122"/>
                </a:rPr>
                <a:t>20</a:t>
              </a:r>
              <a:r>
                <a:rPr lang="zh-CN" altLang="en-US" b="1">
                  <a:latin typeface="宋体" panose="02010600030101010101" pitchFamily="2" charset="-122"/>
                </a:rPr>
                <a:t>个 </a:t>
              </a:r>
            </a:p>
            <a:p>
              <a:pPr algn="ctr" eaLnBrk="1" hangingPunct="1"/>
              <a:r>
                <a:rPr lang="zh-CN" altLang="en-US" b="1">
                  <a:latin typeface="宋体" panose="02010600030101010101" pitchFamily="2" charset="-122"/>
                </a:rPr>
                <a:t>微命令</a:t>
              </a:r>
            </a:p>
          </p:txBody>
        </p:sp>
        <p:sp>
          <p:nvSpPr>
            <p:cNvPr id="83979" name="Text Box 9">
              <a:extLst>
                <a:ext uri="{FF2B5EF4-FFF2-40B4-BE49-F238E27FC236}">
                  <a16:creationId xmlns:a16="http://schemas.microsoft.com/office/drawing/2014/main" id="{B7CBF0B4-D7CA-483B-A97F-30852248F0EC}"/>
                </a:ext>
              </a:extLst>
            </p:cNvPr>
            <p:cNvSpPr txBox="1">
              <a:spLocks noChangeArrowheads="1"/>
            </p:cNvSpPr>
            <p:nvPr/>
          </p:nvSpPr>
          <p:spPr bwMode="auto">
            <a:xfrm>
              <a:off x="2976" y="240"/>
              <a:ext cx="57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宋体" panose="02010600030101010101" pitchFamily="2" charset="-122"/>
                </a:rPr>
                <a:t>条件测试字段 </a:t>
              </a:r>
            </a:p>
          </p:txBody>
        </p:sp>
        <p:sp>
          <p:nvSpPr>
            <p:cNvPr id="83980" name="Text Box 10">
              <a:extLst>
                <a:ext uri="{FF2B5EF4-FFF2-40B4-BE49-F238E27FC236}">
                  <a16:creationId xmlns:a16="http://schemas.microsoft.com/office/drawing/2014/main" id="{B72F24CA-A0B5-4C0E-879E-949B7B56AABA}"/>
                </a:ext>
              </a:extLst>
            </p:cNvPr>
            <p:cNvSpPr txBox="1">
              <a:spLocks noChangeArrowheads="1"/>
            </p:cNvSpPr>
            <p:nvPr/>
          </p:nvSpPr>
          <p:spPr bwMode="auto">
            <a:xfrm>
              <a:off x="3552" y="240"/>
              <a:ext cx="672"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宋体" panose="02010600030101010101" pitchFamily="2" charset="-122"/>
                </a:rPr>
                <a:t>下一地址字段 </a:t>
              </a:r>
            </a:p>
          </p:txBody>
        </p:sp>
        <p:sp>
          <p:nvSpPr>
            <p:cNvPr id="83981" name="Text Box 11">
              <a:extLst>
                <a:ext uri="{FF2B5EF4-FFF2-40B4-BE49-F238E27FC236}">
                  <a16:creationId xmlns:a16="http://schemas.microsoft.com/office/drawing/2014/main" id="{77082925-F6E1-493C-9B36-CF08A51F1C1B}"/>
                </a:ext>
              </a:extLst>
            </p:cNvPr>
            <p:cNvSpPr txBox="1">
              <a:spLocks noChangeArrowheads="1"/>
            </p:cNvSpPr>
            <p:nvPr/>
          </p:nvSpPr>
          <p:spPr bwMode="auto">
            <a:xfrm>
              <a:off x="0" y="0"/>
              <a:ext cx="436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a:t>D</a:t>
              </a:r>
              <a:r>
                <a:rPr lang="zh-CN" altLang="en-US" sz="1200" b="1"/>
                <a:t>28          </a:t>
              </a:r>
              <a:r>
                <a:rPr lang="zh-CN" altLang="en-US" b="1"/>
                <a:t>D</a:t>
              </a:r>
              <a:r>
                <a:rPr lang="zh-CN" altLang="en-US" sz="1200" b="1"/>
                <a:t>26</a:t>
              </a:r>
              <a:r>
                <a:rPr lang="zh-CN" altLang="en-US" b="1"/>
                <a:t>D</a:t>
              </a:r>
              <a:r>
                <a:rPr lang="zh-CN" altLang="en-US" sz="1200" b="1"/>
                <a:t> 25     </a:t>
              </a:r>
              <a:r>
                <a:rPr lang="zh-CN" altLang="en-US" b="1"/>
                <a:t>D</a:t>
              </a:r>
              <a:r>
                <a:rPr lang="zh-CN" altLang="en-US" sz="1200" b="1"/>
                <a:t>23</a:t>
              </a:r>
              <a:r>
                <a:rPr lang="zh-CN" altLang="en-US" b="1"/>
                <a:t>D</a:t>
              </a:r>
              <a:r>
                <a:rPr lang="zh-CN" altLang="en-US" sz="1200" b="1"/>
                <a:t>22      </a:t>
              </a:r>
              <a:r>
                <a:rPr lang="zh-CN" altLang="en-US" b="1"/>
                <a:t>D</a:t>
              </a:r>
              <a:r>
                <a:rPr lang="zh-CN" altLang="en-US" sz="1200" b="1"/>
                <a:t>19</a:t>
              </a:r>
              <a:r>
                <a:rPr lang="zh-CN" altLang="en-US" b="1"/>
                <a:t>D</a:t>
              </a:r>
              <a:r>
                <a:rPr lang="zh-CN" altLang="en-US" sz="1200" b="1"/>
                <a:t>18      </a:t>
              </a:r>
              <a:r>
                <a:rPr lang="zh-CN" altLang="en-US" b="1"/>
                <a:t>D</a:t>
              </a:r>
              <a:r>
                <a:rPr lang="zh-CN" altLang="en-US" sz="1200" b="1"/>
                <a:t> 15</a:t>
              </a:r>
              <a:r>
                <a:rPr lang="zh-CN" altLang="en-US" b="1"/>
                <a:t>D</a:t>
              </a:r>
              <a:r>
                <a:rPr lang="zh-CN" altLang="en-US" sz="1200" b="1"/>
                <a:t>14       </a:t>
              </a:r>
              <a:r>
                <a:rPr lang="zh-CN" altLang="en-US" b="1"/>
                <a:t>D</a:t>
              </a:r>
              <a:r>
                <a:rPr lang="zh-CN" altLang="en-US" sz="1200" b="1"/>
                <a:t>10</a:t>
              </a:r>
              <a:r>
                <a:rPr lang="zh-CN" altLang="en-US" b="1"/>
                <a:t>D</a:t>
              </a:r>
              <a:r>
                <a:rPr lang="zh-CN" altLang="en-US" sz="1200" b="1"/>
                <a:t>9          </a:t>
              </a:r>
              <a:r>
                <a:rPr lang="zh-CN" altLang="en-US" b="1"/>
                <a:t>D</a:t>
              </a:r>
              <a:r>
                <a:rPr lang="zh-CN" altLang="en-US" sz="1200" b="1"/>
                <a:t> 8</a:t>
              </a:r>
              <a:r>
                <a:rPr lang="zh-CN" altLang="en-US" b="1"/>
                <a:t>D</a:t>
              </a:r>
              <a:r>
                <a:rPr lang="zh-CN" altLang="en-US" sz="1200" b="1"/>
                <a:t>7                </a:t>
              </a:r>
              <a:r>
                <a:rPr lang="zh-CN" altLang="en-US" b="1"/>
                <a:t>D</a:t>
              </a:r>
              <a:r>
                <a:rPr lang="zh-CN" altLang="en-US" sz="1200" b="1"/>
                <a:t> 0</a:t>
              </a:r>
            </a:p>
          </p:txBody>
        </p:sp>
        <p:sp>
          <p:nvSpPr>
            <p:cNvPr id="83982" name="Text Box 12">
              <a:extLst>
                <a:ext uri="{FF2B5EF4-FFF2-40B4-BE49-F238E27FC236}">
                  <a16:creationId xmlns:a16="http://schemas.microsoft.com/office/drawing/2014/main" id="{BD050A3A-CB47-44CB-8DF5-762868A730B2}"/>
                </a:ext>
              </a:extLst>
            </p:cNvPr>
            <p:cNvSpPr txBox="1">
              <a:spLocks noChangeArrowheads="1"/>
            </p:cNvSpPr>
            <p:nvPr/>
          </p:nvSpPr>
          <p:spPr bwMode="auto">
            <a:xfrm>
              <a:off x="96" y="672"/>
              <a:ext cx="4272"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t>    </a:t>
              </a:r>
              <a:r>
                <a:rPr lang="en-US" altLang="zh-CN" b="1">
                  <a:solidFill>
                    <a:srgbClr val="FF0000"/>
                  </a:solidFill>
                </a:rPr>
                <a:t>3</a:t>
              </a:r>
              <a:r>
                <a:rPr lang="zh-CN" altLang="en-US" b="1">
                  <a:solidFill>
                    <a:srgbClr val="FF0000"/>
                  </a:solidFill>
                </a:rPr>
                <a:t>位</a:t>
              </a:r>
              <a:r>
                <a:rPr lang="zh-CN" altLang="en-US" b="1"/>
                <a:t>          </a:t>
              </a:r>
              <a:r>
                <a:rPr lang="en-US" altLang="zh-CN" b="1"/>
                <a:t>3</a:t>
              </a:r>
              <a:r>
                <a:rPr lang="zh-CN" altLang="en-US" b="1"/>
                <a:t>位         </a:t>
              </a:r>
              <a:r>
                <a:rPr lang="en-US" altLang="zh-CN" b="1">
                  <a:solidFill>
                    <a:srgbClr val="FF0000"/>
                  </a:solidFill>
                </a:rPr>
                <a:t>4</a:t>
              </a:r>
              <a:r>
                <a:rPr lang="zh-CN" altLang="en-US" b="1">
                  <a:solidFill>
                    <a:srgbClr val="FF0000"/>
                  </a:solidFill>
                </a:rPr>
                <a:t>位</a:t>
              </a:r>
              <a:r>
                <a:rPr lang="zh-CN" altLang="en-US" b="1"/>
                <a:t>         </a:t>
              </a:r>
              <a:r>
                <a:rPr lang="en-US" altLang="zh-CN" b="1"/>
                <a:t>4</a:t>
              </a:r>
              <a:r>
                <a:rPr lang="zh-CN" altLang="en-US" b="1"/>
                <a:t>位          </a:t>
              </a:r>
              <a:r>
                <a:rPr lang="en-US" altLang="zh-CN" b="1"/>
                <a:t>5</a:t>
              </a:r>
              <a:r>
                <a:rPr lang="zh-CN" altLang="en-US" b="1"/>
                <a:t>位          </a:t>
              </a:r>
              <a:r>
                <a:rPr lang="en-US" altLang="zh-CN" b="1"/>
                <a:t>2</a:t>
              </a:r>
              <a:r>
                <a:rPr lang="zh-CN" altLang="en-US" b="1"/>
                <a:t>位          </a:t>
              </a:r>
              <a:r>
                <a:rPr lang="en-US" altLang="zh-CN" b="1">
                  <a:solidFill>
                    <a:srgbClr val="FF0000"/>
                  </a:solidFill>
                </a:rPr>
                <a:t>8</a:t>
              </a:r>
              <a:r>
                <a:rPr lang="zh-CN" altLang="en-US" b="1"/>
                <a:t>位</a:t>
              </a:r>
            </a:p>
          </p:txBody>
        </p:sp>
      </p:grpSp>
      <p:sp>
        <p:nvSpPr>
          <p:cNvPr id="83972" name="Rectangle 13">
            <a:extLst>
              <a:ext uri="{FF2B5EF4-FFF2-40B4-BE49-F238E27FC236}">
                <a16:creationId xmlns:a16="http://schemas.microsoft.com/office/drawing/2014/main" id="{8031A7C1-2110-48A0-9427-67AD944651E1}"/>
              </a:ext>
            </a:extLst>
          </p:cNvPr>
          <p:cNvSpPr>
            <a:spLocks noChangeArrowheads="1"/>
          </p:cNvSpPr>
          <p:nvPr/>
        </p:nvSpPr>
        <p:spPr bwMode="auto">
          <a:xfrm>
            <a:off x="685800" y="1143000"/>
            <a:ext cx="7696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某</a:t>
            </a:r>
            <a:r>
              <a:rPr lang="en-US" altLang="zh-CN" sz="2400" b="1"/>
              <a:t>32</a:t>
            </a:r>
            <a:r>
              <a:rPr lang="zh-CN" altLang="en-US" sz="2400" b="1"/>
              <a:t>位机共有微操作控制信号</a:t>
            </a:r>
            <a:r>
              <a:rPr lang="en-US" altLang="zh-CN" sz="2400" b="1"/>
              <a:t>52</a:t>
            </a:r>
            <a:r>
              <a:rPr lang="zh-CN" altLang="en-US" sz="2400" b="1"/>
              <a:t>个，构成</a:t>
            </a:r>
            <a:r>
              <a:rPr lang="en-US" altLang="zh-CN" sz="2400" b="1"/>
              <a:t>5</a:t>
            </a:r>
            <a:r>
              <a:rPr lang="zh-CN" altLang="en-US" sz="2400" b="1"/>
              <a:t>个相斥类的微命令组，各组分别包含了</a:t>
            </a:r>
            <a:r>
              <a:rPr lang="en-US" altLang="zh-CN" sz="2400" b="1"/>
              <a:t>4</a:t>
            </a:r>
            <a:r>
              <a:rPr lang="zh-CN" altLang="en-US" sz="2400" b="1"/>
              <a:t>、</a:t>
            </a:r>
            <a:r>
              <a:rPr lang="en-US" altLang="zh-CN" sz="2400" b="1"/>
              <a:t>5</a:t>
            </a:r>
            <a:r>
              <a:rPr lang="zh-CN" altLang="en-US" sz="2400" b="1"/>
              <a:t>、</a:t>
            </a:r>
            <a:r>
              <a:rPr lang="en-US" altLang="zh-CN" sz="2400" b="1"/>
              <a:t>8</a:t>
            </a:r>
            <a:r>
              <a:rPr lang="zh-CN" altLang="en-US" sz="2400" b="1"/>
              <a:t>、</a:t>
            </a:r>
            <a:r>
              <a:rPr lang="en-US" altLang="zh-CN" sz="2400" b="1"/>
              <a:t>15</a:t>
            </a:r>
            <a:r>
              <a:rPr lang="zh-CN" altLang="en-US" sz="2400" b="1"/>
              <a:t>和</a:t>
            </a:r>
            <a:r>
              <a:rPr lang="en-US" altLang="zh-CN" sz="2400" b="1"/>
              <a:t>20</a:t>
            </a:r>
            <a:r>
              <a:rPr lang="zh-CN" altLang="en-US" sz="2400" b="1"/>
              <a:t>个微命令。已知可判断的外部条件有</a:t>
            </a:r>
            <a:r>
              <a:rPr lang="en-US" altLang="zh-CN" sz="2400" b="1"/>
              <a:t>CY</a:t>
            </a:r>
            <a:r>
              <a:rPr lang="zh-CN" altLang="en-US" sz="2400" b="1"/>
              <a:t>和</a:t>
            </a:r>
            <a:r>
              <a:rPr lang="en-US" altLang="zh-CN" sz="2400" b="1"/>
              <a:t>ZF</a:t>
            </a:r>
            <a:r>
              <a:rPr lang="zh-CN" altLang="en-US" sz="2400" b="1"/>
              <a:t>两个，微指令</a:t>
            </a:r>
            <a:r>
              <a:rPr lang="zh-CN" altLang="en-US" sz="2400" b="1">
                <a:solidFill>
                  <a:srgbClr val="FF0000"/>
                </a:solidFill>
              </a:rPr>
              <a:t>字长</a:t>
            </a:r>
            <a:r>
              <a:rPr lang="en-US" altLang="zh-CN" sz="2400" b="1"/>
              <a:t>29</a:t>
            </a:r>
            <a:r>
              <a:rPr lang="zh-CN" altLang="en-US" sz="2400" b="1"/>
              <a:t>位。求：</a:t>
            </a:r>
          </a:p>
          <a:p>
            <a:pPr eaLnBrk="1" hangingPunct="1"/>
            <a:r>
              <a:rPr lang="zh-CN" altLang="en-US" sz="2400" b="1"/>
              <a:t>（</a:t>
            </a:r>
            <a:r>
              <a:rPr lang="en-US" altLang="zh-CN" sz="2400" b="1"/>
              <a:t>1</a:t>
            </a:r>
            <a:r>
              <a:rPr lang="zh-CN" altLang="en-US" sz="2400" b="1"/>
              <a:t>）给出水平型的微指令格式。</a:t>
            </a:r>
          </a:p>
          <a:p>
            <a:pPr eaLnBrk="1" hangingPunct="1"/>
            <a:r>
              <a:rPr lang="zh-CN" altLang="en-US" sz="2400" b="1"/>
              <a:t>（</a:t>
            </a:r>
            <a:r>
              <a:rPr lang="en-US" altLang="zh-CN" sz="2400" b="1"/>
              <a:t>2</a:t>
            </a:r>
            <a:r>
              <a:rPr lang="zh-CN" altLang="en-US" sz="2400" b="1"/>
              <a:t>）控制存储器的</a:t>
            </a:r>
            <a:r>
              <a:rPr lang="zh-CN" altLang="en-US" sz="2400" b="1">
                <a:solidFill>
                  <a:srgbClr val="FF0000"/>
                </a:solidFill>
              </a:rPr>
              <a:t>容量</a:t>
            </a:r>
            <a:r>
              <a:rPr lang="zh-CN" altLang="en-US" sz="2400" b="1"/>
              <a:t>应为多少位？</a:t>
            </a:r>
          </a:p>
        </p:txBody>
      </p:sp>
      <p:sp>
        <p:nvSpPr>
          <p:cNvPr id="83973" name="Text Box 14">
            <a:extLst>
              <a:ext uri="{FF2B5EF4-FFF2-40B4-BE49-F238E27FC236}">
                <a16:creationId xmlns:a16="http://schemas.microsoft.com/office/drawing/2014/main" id="{7B9876B8-6EB7-4D70-9B9B-9BF8F8960E63}"/>
              </a:ext>
            </a:extLst>
          </p:cNvPr>
          <p:cNvSpPr txBox="1">
            <a:spLocks noChangeArrowheads="1"/>
          </p:cNvSpPr>
          <p:nvPr/>
        </p:nvSpPr>
        <p:spPr bwMode="auto">
          <a:xfrm>
            <a:off x="1676400" y="541020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控制存储器容量为：</a:t>
            </a:r>
            <a:r>
              <a:rPr lang="zh-CN" altLang="en-US"/>
              <a:t> </a:t>
            </a:r>
            <a:r>
              <a:rPr lang="en-US" altLang="zh-CN" sz="2400" b="1">
                <a:latin typeface="Times New Roman" panose="02020603050405020304" pitchFamily="18" charset="0"/>
              </a:rPr>
              <a:t>2</a:t>
            </a:r>
            <a:r>
              <a:rPr lang="en-US" altLang="zh-CN" sz="2400" b="1" baseline="30000">
                <a:solidFill>
                  <a:srgbClr val="FF0000"/>
                </a:solidFill>
                <a:latin typeface="Times New Roman" panose="02020603050405020304" pitchFamily="18" charset="0"/>
              </a:rPr>
              <a:t>8</a:t>
            </a:r>
            <a:r>
              <a:rPr lang="en-US" altLang="zh-CN" sz="2400" b="1"/>
              <a:t>×29</a:t>
            </a:r>
            <a:r>
              <a:rPr lang="en-US" altLang="zh-CN" sz="2400" b="1">
                <a:latin typeface="Times New Roman" panose="02020603050405020304" pitchFamily="18" charset="0"/>
              </a:rPr>
              <a:t>=</a:t>
            </a:r>
            <a:r>
              <a:rPr lang="en-US" altLang="zh-CN" sz="2400" b="1">
                <a:solidFill>
                  <a:srgbClr val="FF0000"/>
                </a:solidFill>
                <a:latin typeface="Times New Roman" panose="02020603050405020304" pitchFamily="18" charset="0"/>
              </a:rPr>
              <a:t>256</a:t>
            </a:r>
            <a:r>
              <a:rPr lang="en-US" altLang="zh-CN" sz="2400" b="1"/>
              <a:t>×29 </a:t>
            </a:r>
            <a:r>
              <a:rPr lang="zh-CN" altLang="en-US" sz="2400" b="1"/>
              <a:t>位</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38A35C03-8D84-4C68-AF69-5BA86684E11D}"/>
              </a:ext>
            </a:extLst>
          </p:cNvPr>
          <p:cNvSpPr>
            <a:spLocks noGrp="1" noChangeArrowheads="1"/>
          </p:cNvSpPr>
          <p:nvPr>
            <p:ph type="body" idx="1"/>
          </p:nvPr>
        </p:nvSpPr>
        <p:spPr>
          <a:xfrm>
            <a:off x="533400" y="609600"/>
            <a:ext cx="8229600" cy="5257800"/>
          </a:xfrm>
        </p:spPr>
        <p:txBody>
          <a:bodyPr/>
          <a:lstStyle/>
          <a:p>
            <a:pPr eaLnBrk="1" hangingPunct="1">
              <a:lnSpc>
                <a:spcPct val="90000"/>
              </a:lnSpc>
            </a:pPr>
            <a:r>
              <a:rPr lang="zh-CN" altLang="en-US" sz="2800" b="1">
                <a:latin typeface="Times New Roman" panose="02020603050405020304" pitchFamily="18" charset="0"/>
              </a:rPr>
              <a:t>附加题</a:t>
            </a:r>
            <a:r>
              <a:rPr lang="en-US" altLang="zh-CN" sz="2800" b="1">
                <a:latin typeface="Times New Roman" panose="02020603050405020304" pitchFamily="18" charset="0"/>
              </a:rPr>
              <a:t>：</a:t>
            </a:r>
            <a:r>
              <a:rPr lang="zh-CN" altLang="en-US" sz="2800" b="1">
                <a:latin typeface="Times New Roman" panose="02020603050405020304" pitchFamily="18" charset="0"/>
              </a:rPr>
              <a:t>CPU的数据通路如图1所示。运算器中R0～R3为通用寄存器，DR为数据缓冲寄存器，PSW为状态字寄存器。D-cache为数据存储器，I-cache为指令存储器，PC为程序计数器（具有加1功能），IR为指令寄存器。单线箭头信号均为微操作控制信号（电位或脉冲），如LR0表示读出R0寄存器，SR0表示写入R0寄存器。</a:t>
            </a:r>
          </a:p>
          <a:p>
            <a:pPr eaLnBrk="1" hangingPunct="1">
              <a:lnSpc>
                <a:spcPct val="90000"/>
              </a:lnSpc>
            </a:pPr>
            <a:r>
              <a:rPr lang="zh-CN" altLang="en-US" sz="2800" b="1">
                <a:latin typeface="Times New Roman" panose="02020603050405020304" pitchFamily="18" charset="0"/>
              </a:rPr>
              <a:t> 设：机器指令“LDA R3,(R0)”实现的功能是：以（R0）的内容为数存单元地址，读出数存该单元中数据至通用寄存器R3中。请画出该取数机器指令的微程序流程图</a:t>
            </a:r>
            <a:r>
              <a:rPr lang="en-US" altLang="zh-CN" sz="2800" b="1">
                <a:latin typeface="Times New Roman" panose="02020603050405020304" pitchFamily="18" charset="0"/>
              </a:rPr>
              <a:t>，并在</a:t>
            </a:r>
            <a:r>
              <a:rPr lang="zh-CN" altLang="en-US" sz="2800" b="1">
                <a:latin typeface="Times New Roman" panose="02020603050405020304" pitchFamily="18" charset="0"/>
              </a:rPr>
              <a:t>CPU周期框外写出所需的微操作控制信号</a:t>
            </a:r>
            <a:r>
              <a:rPr lang="en-US" altLang="zh-CN" sz="2800" b="1">
                <a:latin typeface="Times New Roman" panose="02020603050405020304" pitchFamily="18" charset="0"/>
              </a:rPr>
              <a:t>。</a:t>
            </a:r>
            <a:endParaRPr lang="zh-CN" altLang="en-US" sz="2800" b="1">
              <a:latin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B级/B4.files/图1.bmp">
            <a:extLst>
              <a:ext uri="{FF2B5EF4-FFF2-40B4-BE49-F238E27FC236}">
                <a16:creationId xmlns:a16="http://schemas.microsoft.com/office/drawing/2014/main" id="{93F49F1F-1F97-44E0-8A62-35DFAB5D579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762000"/>
            <a:ext cx="9144000"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a:extLst>
              <a:ext uri="{FF2B5EF4-FFF2-40B4-BE49-F238E27FC236}">
                <a16:creationId xmlns:a16="http://schemas.microsoft.com/office/drawing/2014/main" id="{B10494C0-0652-4EDA-9C2C-AE8C9E62E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
            <a:ext cx="7543800" cy="61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91536C4-DA0F-4D5D-9EBD-CD4BBAD8F6C2}"/>
              </a:ext>
            </a:extLst>
          </p:cNvPr>
          <p:cNvSpPr>
            <a:spLocks noGrp="1" noChangeArrowheads="1"/>
          </p:cNvSpPr>
          <p:nvPr>
            <p:ph type="body" sz="half" idx="1"/>
          </p:nvPr>
        </p:nvSpPr>
        <p:spPr>
          <a:xfrm>
            <a:off x="457200" y="1219200"/>
            <a:ext cx="8458200" cy="4525963"/>
          </a:xfrm>
        </p:spPr>
        <p:txBody>
          <a:bodyPr/>
          <a:lstStyle/>
          <a:p>
            <a:pPr eaLnBrk="1" hangingPunct="1"/>
            <a:r>
              <a:rPr lang="zh-CN" altLang="en-US" sz="2400" b="1"/>
              <a:t>设微指令字长</a:t>
            </a:r>
            <a:r>
              <a:rPr lang="en-US" altLang="zh-CN" sz="2400" b="1"/>
              <a:t>12</a:t>
            </a:r>
            <a:r>
              <a:rPr lang="zh-CN" altLang="en-US" sz="2400" b="1"/>
              <a:t>位，格式如下：</a:t>
            </a:r>
            <a:endParaRPr lang="en-US" altLang="zh-CN" sz="2400" b="1"/>
          </a:p>
          <a:p>
            <a:pPr eaLnBrk="1" hangingPunct="1"/>
            <a:r>
              <a:rPr lang="zh-CN" altLang="en-US" sz="2400" b="1"/>
              <a:t>（</a:t>
            </a:r>
            <a:r>
              <a:rPr lang="en-US" altLang="zh-CN" sz="2400" b="1"/>
              <a:t>~ </a:t>
            </a:r>
            <a:r>
              <a:rPr lang="zh-CN" altLang="en-US" sz="2400" b="1"/>
              <a:t>－ 一段微程序结束，转入取机器指令的控制信号）</a:t>
            </a:r>
            <a:endParaRPr lang="en-US" altLang="zh-CN" sz="2400" b="1">
              <a:latin typeface="Times New Roman" panose="02020603050405020304" pitchFamily="18" charset="0"/>
            </a:endParaRPr>
          </a:p>
          <a:p>
            <a:pPr eaLnBrk="1" hangingPunct="1"/>
            <a:r>
              <a:rPr lang="zh-CN" altLang="en-US" sz="2400" b="1">
                <a:latin typeface="Times New Roman" panose="02020603050405020304" pitchFamily="18" charset="0"/>
              </a:rPr>
              <a:t>求该取数机器指令的微程序代码？</a:t>
            </a:r>
          </a:p>
        </p:txBody>
      </p:sp>
      <p:graphicFrame>
        <p:nvGraphicFramePr>
          <p:cNvPr id="216166" name="Group 102">
            <a:extLst>
              <a:ext uri="{FF2B5EF4-FFF2-40B4-BE49-F238E27FC236}">
                <a16:creationId xmlns:a16="http://schemas.microsoft.com/office/drawing/2014/main" id="{F8DBDAF0-44FD-47F1-BB06-FE4756FE620D}"/>
              </a:ext>
            </a:extLst>
          </p:cNvPr>
          <p:cNvGraphicFramePr>
            <a:graphicFrameLocks noGrp="1"/>
          </p:cNvGraphicFramePr>
          <p:nvPr>
            <p:ph sz="quarter" idx="3"/>
          </p:nvPr>
        </p:nvGraphicFramePr>
        <p:xfrm>
          <a:off x="0" y="3048000"/>
          <a:ext cx="9067800" cy="2133600"/>
        </p:xfrm>
        <a:graphic>
          <a:graphicData uri="http://schemas.openxmlformats.org/drawingml/2006/table">
            <a:tbl>
              <a:tblPr/>
              <a:tblGrid>
                <a:gridCol w="703263">
                  <a:extLst>
                    <a:ext uri="{9D8B030D-6E8A-4147-A177-3AD203B41FA5}">
                      <a16:colId xmlns:a16="http://schemas.microsoft.com/office/drawing/2014/main" val="3886419546"/>
                    </a:ext>
                  </a:extLst>
                </a:gridCol>
                <a:gridCol w="704850">
                  <a:extLst>
                    <a:ext uri="{9D8B030D-6E8A-4147-A177-3AD203B41FA5}">
                      <a16:colId xmlns:a16="http://schemas.microsoft.com/office/drawing/2014/main" val="3563473869"/>
                    </a:ext>
                  </a:extLst>
                </a:gridCol>
                <a:gridCol w="701675">
                  <a:extLst>
                    <a:ext uri="{9D8B030D-6E8A-4147-A177-3AD203B41FA5}">
                      <a16:colId xmlns:a16="http://schemas.microsoft.com/office/drawing/2014/main" val="2936809658"/>
                    </a:ext>
                  </a:extLst>
                </a:gridCol>
                <a:gridCol w="704850">
                  <a:extLst>
                    <a:ext uri="{9D8B030D-6E8A-4147-A177-3AD203B41FA5}">
                      <a16:colId xmlns:a16="http://schemas.microsoft.com/office/drawing/2014/main" val="191307859"/>
                    </a:ext>
                  </a:extLst>
                </a:gridCol>
                <a:gridCol w="703262">
                  <a:extLst>
                    <a:ext uri="{9D8B030D-6E8A-4147-A177-3AD203B41FA5}">
                      <a16:colId xmlns:a16="http://schemas.microsoft.com/office/drawing/2014/main" val="1680352095"/>
                    </a:ext>
                  </a:extLst>
                </a:gridCol>
                <a:gridCol w="701675">
                  <a:extLst>
                    <a:ext uri="{9D8B030D-6E8A-4147-A177-3AD203B41FA5}">
                      <a16:colId xmlns:a16="http://schemas.microsoft.com/office/drawing/2014/main" val="3078908310"/>
                    </a:ext>
                  </a:extLst>
                </a:gridCol>
                <a:gridCol w="704850">
                  <a:extLst>
                    <a:ext uri="{9D8B030D-6E8A-4147-A177-3AD203B41FA5}">
                      <a16:colId xmlns:a16="http://schemas.microsoft.com/office/drawing/2014/main" val="2955720388"/>
                    </a:ext>
                  </a:extLst>
                </a:gridCol>
                <a:gridCol w="703263">
                  <a:extLst>
                    <a:ext uri="{9D8B030D-6E8A-4147-A177-3AD203B41FA5}">
                      <a16:colId xmlns:a16="http://schemas.microsoft.com/office/drawing/2014/main" val="416946881"/>
                    </a:ext>
                  </a:extLst>
                </a:gridCol>
                <a:gridCol w="701675">
                  <a:extLst>
                    <a:ext uri="{9D8B030D-6E8A-4147-A177-3AD203B41FA5}">
                      <a16:colId xmlns:a16="http://schemas.microsoft.com/office/drawing/2014/main" val="2927593856"/>
                    </a:ext>
                  </a:extLst>
                </a:gridCol>
                <a:gridCol w="704850">
                  <a:extLst>
                    <a:ext uri="{9D8B030D-6E8A-4147-A177-3AD203B41FA5}">
                      <a16:colId xmlns:a16="http://schemas.microsoft.com/office/drawing/2014/main" val="60049309"/>
                    </a:ext>
                  </a:extLst>
                </a:gridCol>
                <a:gridCol w="703262">
                  <a:extLst>
                    <a:ext uri="{9D8B030D-6E8A-4147-A177-3AD203B41FA5}">
                      <a16:colId xmlns:a16="http://schemas.microsoft.com/office/drawing/2014/main" val="2268787204"/>
                    </a:ext>
                  </a:extLst>
                </a:gridCol>
                <a:gridCol w="704850">
                  <a:extLst>
                    <a:ext uri="{9D8B030D-6E8A-4147-A177-3AD203B41FA5}">
                      <a16:colId xmlns:a16="http://schemas.microsoft.com/office/drawing/2014/main" val="4146079255"/>
                    </a:ext>
                  </a:extLst>
                </a:gridCol>
                <a:gridCol w="625475">
                  <a:extLst>
                    <a:ext uri="{9D8B030D-6E8A-4147-A177-3AD203B41FA5}">
                      <a16:colId xmlns:a16="http://schemas.microsoft.com/office/drawing/2014/main" val="3056222990"/>
                    </a:ext>
                  </a:extLst>
                </a:gridCol>
              </a:tblGrid>
              <a:tr h="1093788">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2116798"/>
                  </a:ext>
                </a:extLst>
              </a:tr>
              <a:tr h="1039813">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IR/W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LRx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LRy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SIR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SPC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DR/W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SDR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SRx</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SRy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0239564"/>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C2B685DE-B535-40F6-947B-4387EF82E2D5}"/>
              </a:ext>
            </a:extLst>
          </p:cNvPr>
          <p:cNvSpPr>
            <a:spLocks noGrp="1" noChangeArrowheads="1"/>
          </p:cNvSpPr>
          <p:nvPr>
            <p:ph type="title"/>
          </p:nvPr>
        </p:nvSpPr>
        <p:spPr/>
        <p:txBody>
          <a:bodyPr/>
          <a:lstStyle/>
          <a:p>
            <a:pPr eaLnBrk="1" hangingPunct="1"/>
            <a:r>
              <a:rPr lang="zh-CN" altLang="en-US" b="1"/>
              <a:t>微程序设计举例</a:t>
            </a:r>
          </a:p>
        </p:txBody>
      </p:sp>
      <p:sp>
        <p:nvSpPr>
          <p:cNvPr id="89091" name="Rectangle 3">
            <a:extLst>
              <a:ext uri="{FF2B5EF4-FFF2-40B4-BE49-F238E27FC236}">
                <a16:creationId xmlns:a16="http://schemas.microsoft.com/office/drawing/2014/main" id="{785906FA-1A3A-4020-A663-59487DD53C50}"/>
              </a:ext>
            </a:extLst>
          </p:cNvPr>
          <p:cNvSpPr>
            <a:spLocks noGrp="1" noChangeArrowheads="1"/>
          </p:cNvSpPr>
          <p:nvPr>
            <p:ph type="body" sz="half" idx="1"/>
          </p:nvPr>
        </p:nvSpPr>
        <p:spPr>
          <a:xfrm>
            <a:off x="611188" y="1196975"/>
            <a:ext cx="8064500" cy="4319588"/>
          </a:xfrm>
        </p:spPr>
        <p:txBody>
          <a:bodyPr/>
          <a:lstStyle/>
          <a:p>
            <a:pPr marL="609600" indent="-609600" eaLnBrk="1" hangingPunct="1"/>
            <a:r>
              <a:rPr lang="zh-CN" altLang="en-US" sz="2800" b="1"/>
              <a:t>微程序设计步骤：</a:t>
            </a:r>
          </a:p>
          <a:p>
            <a:pPr marL="609600" indent="-609600" eaLnBrk="1" hangingPunct="1">
              <a:buFont typeface="Wingdings" panose="05000000000000000000" pitchFamily="2" charset="2"/>
              <a:buAutoNum type="arabicParenR"/>
            </a:pPr>
            <a:r>
              <a:rPr lang="zh-CN" altLang="en-US" sz="2400" b="1"/>
              <a:t>根据数据通路，</a:t>
            </a:r>
            <a:r>
              <a:rPr lang="zh-CN" altLang="en-US" sz="2400" b="1">
                <a:solidFill>
                  <a:srgbClr val="CC0099"/>
                </a:solidFill>
              </a:rPr>
              <a:t>写出每条指令的执行过程</a:t>
            </a:r>
            <a:r>
              <a:rPr lang="zh-CN" altLang="en-US" sz="2400" b="1"/>
              <a:t>，画出微程序流程图。</a:t>
            </a:r>
          </a:p>
          <a:p>
            <a:pPr marL="609600" indent="-609600" eaLnBrk="1" hangingPunct="1">
              <a:buFont typeface="Wingdings" panose="05000000000000000000" pitchFamily="2" charset="2"/>
              <a:buAutoNum type="arabicParenR"/>
            </a:pPr>
            <a:r>
              <a:rPr lang="zh-CN" altLang="en-US" sz="2400" b="1"/>
              <a:t>写出每条微指令所</a:t>
            </a:r>
            <a:r>
              <a:rPr lang="zh-CN" altLang="en-US" sz="2400" b="1">
                <a:solidFill>
                  <a:srgbClr val="CC0099"/>
                </a:solidFill>
              </a:rPr>
              <a:t>发出的微操作控制信号</a:t>
            </a:r>
            <a:r>
              <a:rPr lang="zh-CN" altLang="en-US" sz="2400" b="1"/>
              <a:t>。</a:t>
            </a:r>
          </a:p>
          <a:p>
            <a:pPr marL="609600" indent="-609600" eaLnBrk="1" hangingPunct="1">
              <a:buFont typeface="Wingdings" panose="05000000000000000000" pitchFamily="2" charset="2"/>
              <a:buAutoNum type="arabicParenR"/>
            </a:pPr>
            <a:r>
              <a:rPr lang="zh-CN" altLang="en-US" sz="2400" b="1"/>
              <a:t>按照微指令格式，</a:t>
            </a:r>
            <a:r>
              <a:rPr lang="zh-CN" altLang="en-US" sz="2400" b="1">
                <a:solidFill>
                  <a:srgbClr val="CC0099"/>
                </a:solidFill>
              </a:rPr>
              <a:t>编写每条微指令的代码</a:t>
            </a:r>
            <a:r>
              <a:rPr lang="zh-CN" altLang="en-US" sz="2400" b="1"/>
              <a:t>。</a:t>
            </a:r>
          </a:p>
          <a:p>
            <a:pPr marL="609600" indent="-609600" eaLnBrk="1" hangingPunct="1">
              <a:buFont typeface="Wingdings" panose="05000000000000000000" pitchFamily="2" charset="2"/>
              <a:buAutoNum type="arabicParenR"/>
            </a:pPr>
            <a:r>
              <a:rPr lang="zh-CN" altLang="en-US" sz="2400" b="1"/>
              <a:t>对照指令的执行流程图，</a:t>
            </a:r>
            <a:r>
              <a:rPr lang="zh-CN" altLang="en-US" sz="2400" b="1">
                <a:solidFill>
                  <a:srgbClr val="CC0099"/>
                </a:solidFill>
              </a:rPr>
              <a:t>分配微指令的地址</a:t>
            </a:r>
          </a:p>
          <a:p>
            <a:pPr marL="609600" indent="-609600" eaLnBrk="1" hangingPunct="1">
              <a:buFont typeface="Wingdings" panose="05000000000000000000" pitchFamily="2" charset="2"/>
              <a:buAutoNum type="arabicParenR"/>
            </a:pPr>
            <a:r>
              <a:rPr lang="zh-CN" altLang="en-US" sz="2400" b="1"/>
              <a:t>将写好的微指令按分配好的微地址</a:t>
            </a:r>
            <a:r>
              <a:rPr lang="zh-CN" altLang="en-US" sz="2400" b="1">
                <a:solidFill>
                  <a:srgbClr val="CC0099"/>
                </a:solidFill>
              </a:rPr>
              <a:t>装入控制存储器</a:t>
            </a:r>
            <a:r>
              <a:rPr lang="zh-CN" altLang="en-US" sz="2400" b="1"/>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3E5F80DD-9039-4155-ACA7-4D5E3C40CBBD}"/>
              </a:ext>
            </a:extLst>
          </p:cNvPr>
          <p:cNvSpPr>
            <a:spLocks noGrp="1" noChangeArrowheads="1"/>
          </p:cNvSpPr>
          <p:nvPr>
            <p:ph type="title"/>
          </p:nvPr>
        </p:nvSpPr>
        <p:spPr/>
        <p:txBody>
          <a:bodyPr/>
          <a:lstStyle/>
          <a:p>
            <a:pPr eaLnBrk="1" hangingPunct="1"/>
            <a:r>
              <a:rPr lang="zh-CN" altLang="en-US" b="1"/>
              <a:t>微程序设计举例</a:t>
            </a:r>
          </a:p>
        </p:txBody>
      </p:sp>
      <p:sp>
        <p:nvSpPr>
          <p:cNvPr id="90115" name="Rectangle 3">
            <a:extLst>
              <a:ext uri="{FF2B5EF4-FFF2-40B4-BE49-F238E27FC236}">
                <a16:creationId xmlns:a16="http://schemas.microsoft.com/office/drawing/2014/main" id="{5B00443A-9F94-4B92-AECD-582C6171788E}"/>
              </a:ext>
            </a:extLst>
          </p:cNvPr>
          <p:cNvSpPr>
            <a:spLocks noGrp="1" noChangeArrowheads="1"/>
          </p:cNvSpPr>
          <p:nvPr>
            <p:ph type="body" sz="half" idx="1"/>
          </p:nvPr>
        </p:nvSpPr>
        <p:spPr>
          <a:xfrm>
            <a:off x="611188" y="1196975"/>
            <a:ext cx="7921625" cy="719138"/>
          </a:xfrm>
        </p:spPr>
        <p:txBody>
          <a:bodyPr/>
          <a:lstStyle/>
          <a:p>
            <a:pPr eaLnBrk="1" hangingPunct="1"/>
            <a:r>
              <a:rPr lang="zh-CN" altLang="en-US" sz="2800" b="1"/>
              <a:t>假设存放在存储器中的二条指令内容为：</a:t>
            </a:r>
          </a:p>
        </p:txBody>
      </p:sp>
      <p:graphicFrame>
        <p:nvGraphicFramePr>
          <p:cNvPr id="226308" name="Group 4">
            <a:extLst>
              <a:ext uri="{FF2B5EF4-FFF2-40B4-BE49-F238E27FC236}">
                <a16:creationId xmlns:a16="http://schemas.microsoft.com/office/drawing/2014/main" id="{2C27AB05-62D3-4E9B-BC90-AF402F2F5F53}"/>
              </a:ext>
            </a:extLst>
          </p:cNvPr>
          <p:cNvGraphicFramePr>
            <a:graphicFrameLocks noGrp="1"/>
          </p:cNvGraphicFramePr>
          <p:nvPr>
            <p:ph sz="half" idx="2"/>
          </p:nvPr>
        </p:nvGraphicFramePr>
        <p:xfrm>
          <a:off x="539750" y="1916113"/>
          <a:ext cx="7991475" cy="2887662"/>
        </p:xfrm>
        <a:graphic>
          <a:graphicData uri="http://schemas.openxmlformats.org/drawingml/2006/table">
            <a:tbl>
              <a:tblPr/>
              <a:tblGrid>
                <a:gridCol w="990600">
                  <a:extLst>
                    <a:ext uri="{9D8B030D-6E8A-4147-A177-3AD203B41FA5}">
                      <a16:colId xmlns:a16="http://schemas.microsoft.com/office/drawing/2014/main" val="20000"/>
                    </a:ext>
                  </a:extLst>
                </a:gridCol>
                <a:gridCol w="3328988">
                  <a:extLst>
                    <a:ext uri="{9D8B030D-6E8A-4147-A177-3AD203B41FA5}">
                      <a16:colId xmlns:a16="http://schemas.microsoft.com/office/drawing/2014/main" val="20001"/>
                    </a:ext>
                  </a:extLst>
                </a:gridCol>
                <a:gridCol w="1612900">
                  <a:extLst>
                    <a:ext uri="{9D8B030D-6E8A-4147-A177-3AD203B41FA5}">
                      <a16:colId xmlns:a16="http://schemas.microsoft.com/office/drawing/2014/main" val="20002"/>
                    </a:ext>
                  </a:extLst>
                </a:gridCol>
                <a:gridCol w="2058987">
                  <a:extLst>
                    <a:ext uri="{9D8B030D-6E8A-4147-A177-3AD203B41FA5}">
                      <a16:colId xmlns:a16="http://schemas.microsoft.com/office/drawing/2014/main" val="20003"/>
                    </a:ext>
                  </a:extLst>
                </a:gridCol>
              </a:tblGrid>
              <a:tr h="93662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A50021"/>
                          </a:solidFill>
                          <a:effectLst/>
                          <a:latin typeface="Arial" charset="0"/>
                          <a:ea typeface="宋体" pitchFamily="2" charset="-122"/>
                        </a:rPr>
                        <a:t>地址</a:t>
                      </a:r>
                    </a:p>
                  </a:txBody>
                  <a:tcPr marL="39600" marR="396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A50021"/>
                          </a:solidFill>
                          <a:effectLst/>
                          <a:latin typeface="Arial" charset="0"/>
                          <a:ea typeface="宋体" pitchFamily="2" charset="-122"/>
                        </a:rPr>
                        <a:t>机器码</a:t>
                      </a:r>
                    </a:p>
                  </a:txBody>
                  <a:tcPr marL="39600" marR="396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A50021"/>
                          </a:solidFill>
                          <a:effectLst/>
                          <a:latin typeface="Arial" charset="0"/>
                          <a:ea typeface="宋体" pitchFamily="2" charset="-122"/>
                        </a:rPr>
                        <a:t>助记符</a:t>
                      </a:r>
                    </a:p>
                  </a:txBody>
                  <a:tcPr marL="39600" marR="39600" marT="39600" marB="396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A50021"/>
                          </a:solidFill>
                          <a:effectLst/>
                          <a:latin typeface="Arial" charset="0"/>
                          <a:ea typeface="宋体" pitchFamily="2" charset="-122"/>
                        </a:rPr>
                        <a:t>功能</a:t>
                      </a:r>
                    </a:p>
                  </a:txBody>
                  <a:tcPr marL="39600" marR="39600" marT="39600" marB="396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0"/>
                  </a:ext>
                </a:extLst>
              </a:tr>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04H</a:t>
                      </a:r>
                    </a:p>
                  </a:txBody>
                  <a:tcPr marL="39600" marR="396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0101 0000</a:t>
                      </a:r>
                    </a:p>
                  </a:txBody>
                  <a:tcPr marL="39600" marR="396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A50021"/>
                          </a:solidFill>
                          <a:effectLst/>
                          <a:latin typeface="Arial" charset="0"/>
                          <a:ea typeface="宋体" pitchFamily="2" charset="-122"/>
                        </a:rPr>
                        <a:t>ADD R</a:t>
                      </a:r>
                      <a:r>
                        <a:rPr kumimoji="0" lang="en-US" altLang="zh-CN" sz="2000" b="1" i="0" u="none" strike="noStrike" cap="none" normalizeH="0" baseline="-30000">
                          <a:ln>
                            <a:noFill/>
                          </a:ln>
                          <a:solidFill>
                            <a:srgbClr val="A50021"/>
                          </a:solidFill>
                          <a:effectLst/>
                          <a:latin typeface="Arial" charset="0"/>
                          <a:ea typeface="宋体" pitchFamily="2" charset="-122"/>
                        </a:rPr>
                        <a:t>0</a:t>
                      </a:r>
                      <a:r>
                        <a:rPr kumimoji="0" lang="en-US" altLang="zh-CN" sz="2000" b="1" i="0" u="none" strike="noStrike" cap="none" normalizeH="0" baseline="0">
                          <a:ln>
                            <a:noFill/>
                          </a:ln>
                          <a:solidFill>
                            <a:srgbClr val="A50021"/>
                          </a:solidFill>
                          <a:effectLst/>
                          <a:latin typeface="Arial" charset="0"/>
                          <a:ea typeface="宋体" pitchFamily="2" charset="-122"/>
                        </a:rPr>
                        <a:t>, 06H</a:t>
                      </a:r>
                    </a:p>
                  </a:txBody>
                  <a:tcPr marL="39600" marR="396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6600"/>
                          </a:solidFill>
                          <a:effectLst/>
                          <a:latin typeface="Arial" charset="0"/>
                          <a:ea typeface="宋体" pitchFamily="2" charset="-122"/>
                        </a:rPr>
                        <a:t>(R</a:t>
                      </a:r>
                      <a:r>
                        <a:rPr kumimoji="0" lang="en-US" altLang="zh-CN" sz="2000" b="1" i="0" u="none" strike="noStrike" cap="none" normalizeH="0" baseline="-25000">
                          <a:ln>
                            <a:noFill/>
                          </a:ln>
                          <a:solidFill>
                            <a:srgbClr val="006600"/>
                          </a:solidFill>
                          <a:effectLst/>
                          <a:latin typeface="Arial" charset="0"/>
                          <a:ea typeface="宋体" pitchFamily="2" charset="-122"/>
                        </a:rPr>
                        <a:t>0</a:t>
                      </a:r>
                      <a:r>
                        <a:rPr kumimoji="0" lang="en-US" altLang="zh-CN" sz="2000" b="1" i="0" u="none" strike="noStrike" cap="none" normalizeH="0" baseline="0">
                          <a:ln>
                            <a:noFill/>
                          </a:ln>
                          <a:solidFill>
                            <a:srgbClr val="006600"/>
                          </a:solidFill>
                          <a:effectLst/>
                          <a:latin typeface="Arial" charset="0"/>
                          <a:ea typeface="宋体" pitchFamily="2" charset="-122"/>
                        </a:rPr>
                        <a:t>)+06H</a:t>
                      </a:r>
                      <a:r>
                        <a:rPr kumimoji="0" lang="en-US" altLang="zh-CN" sz="2000" b="1" i="0" u="none" strike="noStrike" cap="none" normalizeH="0" baseline="0">
                          <a:ln>
                            <a:noFill/>
                          </a:ln>
                          <a:solidFill>
                            <a:srgbClr val="006600"/>
                          </a:solidFill>
                          <a:effectLst/>
                          <a:latin typeface="Arial" charset="0"/>
                          <a:ea typeface="宋体" pitchFamily="2" charset="-122"/>
                          <a:sym typeface="Wingdings" pitchFamily="2" charset="2"/>
                        </a:rPr>
                        <a:t>R</a:t>
                      </a:r>
                      <a:r>
                        <a:rPr kumimoji="0" lang="en-US" altLang="zh-CN" sz="2000" b="1" i="0" u="none" strike="noStrike" cap="none" normalizeH="0" baseline="-25000">
                          <a:ln>
                            <a:noFill/>
                          </a:ln>
                          <a:solidFill>
                            <a:srgbClr val="006600"/>
                          </a:solidFill>
                          <a:effectLst/>
                          <a:latin typeface="Arial" charset="0"/>
                          <a:ea typeface="宋体" pitchFamily="2" charset="-122"/>
                          <a:sym typeface="Wingdings" pitchFamily="2" charset="2"/>
                        </a:rPr>
                        <a:t>0</a:t>
                      </a:r>
                    </a:p>
                  </a:txBody>
                  <a:tcPr marL="39600" marR="39600" marT="39600" marB="396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1"/>
                  </a:ext>
                </a:extLst>
              </a:tr>
              <a:tr h="4714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05H</a:t>
                      </a:r>
                    </a:p>
                  </a:txBody>
                  <a:tcPr marL="39600" marR="396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0000 0110</a:t>
                      </a:r>
                      <a:r>
                        <a:rPr kumimoji="0" lang="zh-CN" altLang="en-US" sz="2000" b="1" i="0" u="none" strike="noStrike" cap="none" normalizeH="0" baseline="0">
                          <a:ln>
                            <a:noFill/>
                          </a:ln>
                          <a:solidFill>
                            <a:schemeClr val="tx1"/>
                          </a:solidFill>
                          <a:effectLst/>
                          <a:latin typeface="Arial" charset="0"/>
                          <a:ea typeface="宋体" pitchFamily="2" charset="-122"/>
                        </a:rPr>
                        <a:t>（立即数）</a:t>
                      </a:r>
                    </a:p>
                  </a:txBody>
                  <a:tcPr marL="39600" marR="396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06H</a:t>
                      </a:r>
                    </a:p>
                  </a:txBody>
                  <a:tcPr marL="39600" marR="396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1000 0000</a:t>
                      </a:r>
                    </a:p>
                  </a:txBody>
                  <a:tcPr marL="39600" marR="396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A50021"/>
                          </a:solidFill>
                          <a:effectLst/>
                          <a:latin typeface="Arial" charset="0"/>
                          <a:ea typeface="宋体" pitchFamily="2" charset="-122"/>
                        </a:rPr>
                        <a:t>JMP 04H</a:t>
                      </a:r>
                    </a:p>
                  </a:txBody>
                  <a:tcPr marL="39600" marR="396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6600"/>
                          </a:solidFill>
                          <a:effectLst/>
                          <a:latin typeface="Arial" charset="0"/>
                          <a:ea typeface="宋体" pitchFamily="2" charset="-122"/>
                        </a:rPr>
                        <a:t>04H</a:t>
                      </a:r>
                      <a:r>
                        <a:rPr kumimoji="0" lang="en-US" altLang="zh-CN" sz="2000" b="1" i="0" u="none" strike="noStrike" cap="none" normalizeH="0" baseline="0">
                          <a:ln>
                            <a:noFill/>
                          </a:ln>
                          <a:solidFill>
                            <a:srgbClr val="006600"/>
                          </a:solidFill>
                          <a:effectLst/>
                          <a:latin typeface="Arial" charset="0"/>
                          <a:ea typeface="宋体" pitchFamily="2" charset="-122"/>
                          <a:sym typeface="Wingdings" pitchFamily="2" charset="2"/>
                        </a:rPr>
                        <a:t>PC</a:t>
                      </a:r>
                    </a:p>
                  </a:txBody>
                  <a:tcPr marL="39600" marR="39600" marT="39600" marB="396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3"/>
                  </a:ext>
                </a:extLst>
              </a:tr>
              <a:tr h="4714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07H</a:t>
                      </a:r>
                    </a:p>
                  </a:txBody>
                  <a:tcPr marL="39600" marR="396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charset="0"/>
                          <a:ea typeface="宋体" pitchFamily="2" charset="-122"/>
                        </a:rPr>
                        <a:t>0000 0100</a:t>
                      </a:r>
                      <a:r>
                        <a:rPr kumimoji="0" lang="zh-CN" altLang="en-US" sz="2000" b="1" i="0" u="none" strike="noStrike" cap="none" normalizeH="0" baseline="0">
                          <a:ln>
                            <a:noFill/>
                          </a:ln>
                          <a:solidFill>
                            <a:schemeClr val="tx1"/>
                          </a:solidFill>
                          <a:effectLst/>
                          <a:latin typeface="Arial" charset="0"/>
                          <a:ea typeface="宋体" pitchFamily="2" charset="-122"/>
                        </a:rPr>
                        <a:t>（转移地址）</a:t>
                      </a:r>
                    </a:p>
                  </a:txBody>
                  <a:tcPr marL="39600" marR="396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26308"/>
                                        </p:tgtEl>
                                        <p:attrNameLst>
                                          <p:attrName>style.visibility</p:attrName>
                                        </p:attrNameLst>
                                      </p:cBhvr>
                                      <p:to>
                                        <p:strVal val="visible"/>
                                      </p:to>
                                    </p:set>
                                    <p:anim calcmode="lin" valueType="num">
                                      <p:cBhvr additive="base">
                                        <p:cTn id="7" dur="500" fill="hold"/>
                                        <p:tgtEl>
                                          <p:spTgt spid="226308"/>
                                        </p:tgtEl>
                                        <p:attrNameLst>
                                          <p:attrName>ppt_x</p:attrName>
                                        </p:attrNameLst>
                                      </p:cBhvr>
                                      <p:tavLst>
                                        <p:tav tm="0">
                                          <p:val>
                                            <p:strVal val="0-#ppt_w/2"/>
                                          </p:val>
                                        </p:tav>
                                        <p:tav tm="100000">
                                          <p:val>
                                            <p:strVal val="#ppt_x"/>
                                          </p:val>
                                        </p:tav>
                                      </p:tavLst>
                                    </p:anim>
                                    <p:anim calcmode="lin" valueType="num">
                                      <p:cBhvr additive="base">
                                        <p:cTn id="8" dur="500" fill="hold"/>
                                        <p:tgtEl>
                                          <p:spTgt spid="22630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D939E93-DD73-4B5A-8C81-0DCA446CBC08}"/>
              </a:ext>
            </a:extLst>
          </p:cNvPr>
          <p:cNvSpPr>
            <a:spLocks noGrp="1" noChangeArrowheads="1"/>
          </p:cNvSpPr>
          <p:nvPr>
            <p:ph type="title"/>
          </p:nvPr>
        </p:nvSpPr>
        <p:spPr/>
        <p:txBody>
          <a:bodyPr/>
          <a:lstStyle/>
          <a:p>
            <a:pPr eaLnBrk="1" hangingPunct="1"/>
            <a:r>
              <a:rPr lang="en-US" altLang="zh-CN" b="1">
                <a:solidFill>
                  <a:srgbClr val="A50021"/>
                </a:solidFill>
              </a:rPr>
              <a:t>1</a:t>
            </a:r>
            <a:r>
              <a:rPr lang="zh-CN" altLang="en-US" b="1">
                <a:solidFill>
                  <a:srgbClr val="A50021"/>
                </a:solidFill>
              </a:rPr>
              <a:t>、指令执行过程</a:t>
            </a:r>
          </a:p>
        </p:txBody>
      </p:sp>
      <p:sp>
        <p:nvSpPr>
          <p:cNvPr id="91139" name="Rectangle 3">
            <a:extLst>
              <a:ext uri="{FF2B5EF4-FFF2-40B4-BE49-F238E27FC236}">
                <a16:creationId xmlns:a16="http://schemas.microsoft.com/office/drawing/2014/main" id="{69622A97-1AC5-4321-B32E-01E974646C56}"/>
              </a:ext>
            </a:extLst>
          </p:cNvPr>
          <p:cNvSpPr>
            <a:spLocks noGrp="1" noChangeArrowheads="1"/>
          </p:cNvSpPr>
          <p:nvPr>
            <p:ph type="body" idx="1"/>
          </p:nvPr>
        </p:nvSpPr>
        <p:spPr/>
        <p:txBody>
          <a:bodyPr/>
          <a:lstStyle/>
          <a:p>
            <a:pPr eaLnBrk="1" hangingPunct="1"/>
            <a:r>
              <a:rPr lang="en-US" altLang="zh-CN" sz="2400" b="1">
                <a:solidFill>
                  <a:srgbClr val="A50021"/>
                </a:solidFill>
              </a:rPr>
              <a:t>ADD R</a:t>
            </a:r>
            <a:r>
              <a:rPr lang="en-US" altLang="zh-CN" sz="2400" b="1" baseline="-30000">
                <a:solidFill>
                  <a:srgbClr val="A50021"/>
                </a:solidFill>
              </a:rPr>
              <a:t>0</a:t>
            </a:r>
            <a:r>
              <a:rPr lang="en-US" altLang="zh-CN" sz="2400" b="1">
                <a:solidFill>
                  <a:srgbClr val="A50021"/>
                </a:solidFill>
              </a:rPr>
              <a:t>, 06H</a:t>
            </a:r>
          </a:p>
          <a:p>
            <a:pPr eaLnBrk="1" hangingPunct="1"/>
            <a:r>
              <a:rPr lang="zh-CN" altLang="en-US" sz="2400" b="1">
                <a:solidFill>
                  <a:srgbClr val="006600"/>
                </a:solidFill>
                <a:sym typeface="Wingdings" panose="05000000000000000000" pitchFamily="2" charset="2"/>
              </a:rPr>
              <a:t>取指令：</a:t>
            </a:r>
          </a:p>
          <a:p>
            <a:pPr lvl="1" eaLnBrk="1" hangingPunct="1"/>
            <a:r>
              <a:rPr lang="en-US" altLang="zh-CN" sz="2000" b="1">
                <a:solidFill>
                  <a:schemeClr val="tx2"/>
                </a:solidFill>
                <a:sym typeface="Wingdings" panose="05000000000000000000" pitchFamily="2" charset="2"/>
              </a:rPr>
              <a:t>M1 (</a:t>
            </a:r>
            <a:r>
              <a:rPr lang="zh-CN" altLang="en-US" sz="2000" b="1">
                <a:solidFill>
                  <a:schemeClr val="tx2"/>
                </a:solidFill>
                <a:sym typeface="Wingdings" panose="05000000000000000000" pitchFamily="2" charset="2"/>
              </a:rPr>
              <a:t>送存储器地址</a:t>
            </a:r>
            <a:r>
              <a:rPr lang="en-US" altLang="zh-CN" sz="2000" b="1">
                <a:solidFill>
                  <a:schemeClr val="tx2"/>
                </a:solidFill>
                <a:sym typeface="Wingdings" panose="05000000000000000000" pitchFamily="2" charset="2"/>
              </a:rPr>
              <a:t>)</a:t>
            </a:r>
            <a:r>
              <a:rPr lang="zh-CN" altLang="en-US" sz="2000" b="1">
                <a:solidFill>
                  <a:schemeClr val="tx2"/>
                </a:solidFill>
                <a:sym typeface="Wingdings" panose="05000000000000000000" pitchFamily="2" charset="2"/>
              </a:rPr>
              <a:t>：</a:t>
            </a:r>
            <a:r>
              <a:rPr lang="en-US" altLang="zh-CN" sz="2000" b="1">
                <a:solidFill>
                  <a:schemeClr val="tx2"/>
                </a:solidFill>
                <a:sym typeface="Wingdings" panose="05000000000000000000" pitchFamily="2" charset="2"/>
              </a:rPr>
              <a:t>PCAR, PC+1</a:t>
            </a:r>
          </a:p>
          <a:p>
            <a:pPr lvl="1" eaLnBrk="1" hangingPunct="1"/>
            <a:r>
              <a:rPr lang="en-US" altLang="zh-CN" sz="2000" b="1">
                <a:solidFill>
                  <a:schemeClr val="tx2"/>
                </a:solidFill>
                <a:sym typeface="Wingdings" panose="05000000000000000000" pitchFamily="2" charset="2"/>
              </a:rPr>
              <a:t>M2 (</a:t>
            </a:r>
            <a:r>
              <a:rPr lang="zh-CN" altLang="en-US" sz="2000" b="1">
                <a:solidFill>
                  <a:schemeClr val="tx2"/>
                </a:solidFill>
                <a:sym typeface="Wingdings" panose="05000000000000000000" pitchFamily="2" charset="2"/>
              </a:rPr>
              <a:t>读存储器，指令译码</a:t>
            </a:r>
            <a:r>
              <a:rPr lang="en-US" altLang="zh-CN" sz="2000" b="1">
                <a:solidFill>
                  <a:schemeClr val="tx2"/>
                </a:solidFill>
                <a:sym typeface="Wingdings" panose="05000000000000000000" pitchFamily="2" charset="2"/>
              </a:rPr>
              <a:t>)</a:t>
            </a:r>
            <a:r>
              <a:rPr lang="zh-CN" altLang="en-US" sz="2000" b="1">
                <a:solidFill>
                  <a:schemeClr val="tx2"/>
                </a:solidFill>
                <a:sym typeface="Wingdings" panose="05000000000000000000" pitchFamily="2" charset="2"/>
              </a:rPr>
              <a:t>：	</a:t>
            </a:r>
            <a:r>
              <a:rPr lang="en-US" altLang="zh-CN" sz="2000" b="1">
                <a:solidFill>
                  <a:schemeClr val="tx2"/>
                </a:solidFill>
                <a:sym typeface="Wingdings" panose="05000000000000000000" pitchFamily="2" charset="2"/>
              </a:rPr>
              <a:t>MEM IR,J1#</a:t>
            </a:r>
          </a:p>
          <a:p>
            <a:pPr eaLnBrk="1" hangingPunct="1"/>
            <a:r>
              <a:rPr lang="zh-CN" altLang="en-US" sz="2400" b="1">
                <a:solidFill>
                  <a:srgbClr val="006600"/>
                </a:solidFill>
                <a:sym typeface="Wingdings" panose="05000000000000000000" pitchFamily="2" charset="2"/>
              </a:rPr>
              <a:t>执行指令：</a:t>
            </a:r>
          </a:p>
          <a:p>
            <a:pPr lvl="1" eaLnBrk="1" hangingPunct="1"/>
            <a:r>
              <a:rPr lang="en-US" altLang="zh-CN" sz="2000" b="1">
                <a:solidFill>
                  <a:schemeClr val="tx2"/>
                </a:solidFill>
                <a:sym typeface="Wingdings" panose="05000000000000000000" pitchFamily="2" charset="2"/>
              </a:rPr>
              <a:t>M3</a:t>
            </a:r>
            <a:r>
              <a:rPr lang="zh-CN" altLang="en-US" sz="2000" b="1">
                <a:solidFill>
                  <a:schemeClr val="tx2"/>
                </a:solidFill>
                <a:sym typeface="Wingdings" panose="05000000000000000000" pitchFamily="2" charset="2"/>
              </a:rPr>
              <a:t>（取源操作数－送地址）：</a:t>
            </a:r>
            <a:r>
              <a:rPr lang="en-US" altLang="zh-CN" sz="2000" b="1">
                <a:solidFill>
                  <a:schemeClr val="tx2"/>
                </a:solidFill>
                <a:sym typeface="Wingdings" panose="05000000000000000000" pitchFamily="2" charset="2"/>
              </a:rPr>
              <a:t>PCAR, PC+1</a:t>
            </a:r>
          </a:p>
          <a:p>
            <a:pPr lvl="1" eaLnBrk="1" hangingPunct="1"/>
            <a:r>
              <a:rPr lang="en-US" altLang="zh-CN" sz="2000" b="1">
                <a:solidFill>
                  <a:schemeClr val="tx2"/>
                </a:solidFill>
                <a:sym typeface="Wingdings" panose="05000000000000000000" pitchFamily="2" charset="2"/>
              </a:rPr>
              <a:t>M4</a:t>
            </a:r>
            <a:r>
              <a:rPr lang="zh-CN" altLang="en-US" sz="2000" b="1">
                <a:solidFill>
                  <a:schemeClr val="tx2"/>
                </a:solidFill>
                <a:sym typeface="Wingdings" panose="05000000000000000000" pitchFamily="2" charset="2"/>
              </a:rPr>
              <a:t>（取源操作数－读）：</a:t>
            </a:r>
            <a:r>
              <a:rPr lang="en-US" altLang="zh-CN" sz="2000" b="1">
                <a:solidFill>
                  <a:schemeClr val="tx2"/>
                </a:solidFill>
                <a:sym typeface="Wingdings" panose="05000000000000000000" pitchFamily="2" charset="2"/>
              </a:rPr>
              <a:t>MEM DA1</a:t>
            </a:r>
          </a:p>
          <a:p>
            <a:pPr lvl="1" eaLnBrk="1" hangingPunct="1"/>
            <a:r>
              <a:rPr lang="en-US" altLang="zh-CN" sz="2000" b="1">
                <a:solidFill>
                  <a:schemeClr val="tx2"/>
                </a:solidFill>
                <a:sym typeface="Wingdings" panose="05000000000000000000" pitchFamily="2" charset="2"/>
              </a:rPr>
              <a:t>M5</a:t>
            </a:r>
            <a:r>
              <a:rPr lang="zh-CN" altLang="en-US" sz="2000" b="1">
                <a:solidFill>
                  <a:schemeClr val="tx2"/>
                </a:solidFill>
                <a:sym typeface="Wingdings" panose="05000000000000000000" pitchFamily="2" charset="2"/>
              </a:rPr>
              <a:t>（取目的操作数）： </a:t>
            </a:r>
            <a:r>
              <a:rPr lang="en-US" altLang="zh-CN" sz="2000" b="1">
                <a:solidFill>
                  <a:schemeClr val="tx2"/>
                </a:solidFill>
                <a:sym typeface="Wingdings" panose="05000000000000000000" pitchFamily="2" charset="2"/>
              </a:rPr>
              <a:t>R0DA2</a:t>
            </a:r>
          </a:p>
          <a:p>
            <a:pPr lvl="1" eaLnBrk="1" hangingPunct="1"/>
            <a:r>
              <a:rPr lang="en-US" altLang="zh-CN" sz="2000" b="1">
                <a:solidFill>
                  <a:schemeClr val="tx2"/>
                </a:solidFill>
                <a:sym typeface="Wingdings" panose="05000000000000000000" pitchFamily="2" charset="2"/>
              </a:rPr>
              <a:t>M6</a:t>
            </a:r>
            <a:r>
              <a:rPr lang="zh-CN" altLang="en-US" sz="2000" b="1">
                <a:solidFill>
                  <a:schemeClr val="tx2"/>
                </a:solidFill>
                <a:sym typeface="Wingdings" panose="05000000000000000000" pitchFamily="2" charset="2"/>
              </a:rPr>
              <a:t>（计算并置结果）：</a:t>
            </a:r>
            <a:r>
              <a:rPr lang="en-US" altLang="zh-CN" sz="2000" b="1">
                <a:solidFill>
                  <a:schemeClr val="tx2"/>
                </a:solidFill>
                <a:sym typeface="Wingdings" panose="05000000000000000000" pitchFamily="2" charset="2"/>
              </a:rPr>
              <a:t>DA1+DA2Rd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0EA4E68-C576-4E87-BFC6-B74D2D97315E}"/>
              </a:ext>
            </a:extLst>
          </p:cNvPr>
          <p:cNvSpPr>
            <a:spLocks noGrp="1" noChangeArrowheads="1"/>
          </p:cNvSpPr>
          <p:nvPr>
            <p:ph type="title" idx="4294967295"/>
          </p:nvPr>
        </p:nvSpPr>
        <p:spPr/>
        <p:txBody>
          <a:bodyPr/>
          <a:lstStyle/>
          <a:p>
            <a:pPr eaLnBrk="1" hangingPunct="1"/>
            <a:r>
              <a:rPr lang="en-US" altLang="zh-CN" sz="4200">
                <a:solidFill>
                  <a:schemeClr val="bg1"/>
                </a:solidFill>
                <a:latin typeface="Times New Roman" panose="02020603050405020304" pitchFamily="18" charset="0"/>
                <a:cs typeface="Times New Roman" panose="02020603050405020304" pitchFamily="18" charset="0"/>
              </a:rPr>
              <a:t>4</a:t>
            </a:r>
            <a:r>
              <a:rPr lang="en-US" altLang="zh-CN" sz="4200" b="1">
                <a:solidFill>
                  <a:schemeClr val="bg1"/>
                </a:solidFill>
                <a:latin typeface="宋体" panose="02010600030101010101" pitchFamily="2" charset="-122"/>
              </a:rPr>
              <a:t>.2.</a:t>
            </a:r>
            <a:r>
              <a:rPr lang="en-US" altLang="zh-CN" sz="4200">
                <a:solidFill>
                  <a:schemeClr val="bg1"/>
                </a:solidFill>
                <a:latin typeface="Times New Roman" panose="02020603050405020304" pitchFamily="18" charset="0"/>
                <a:cs typeface="Times New Roman" panose="02020603050405020304" pitchFamily="18" charset="0"/>
              </a:rPr>
              <a:t>2</a:t>
            </a:r>
            <a:r>
              <a:rPr lang="en-US" altLang="zh-CN" sz="4200" b="1">
                <a:solidFill>
                  <a:schemeClr val="bg1"/>
                </a:solidFill>
                <a:latin typeface="Times New Roman" panose="02020603050405020304" pitchFamily="18" charset="0"/>
                <a:cs typeface="Times New Roman" panose="02020603050405020304" pitchFamily="18" charset="0"/>
              </a:rPr>
              <a:t> </a:t>
            </a:r>
            <a:r>
              <a:rPr lang="zh-CN" altLang="en-US" sz="4200" b="1">
                <a:solidFill>
                  <a:schemeClr val="bg1"/>
                </a:solidFill>
                <a:latin typeface="宋体" panose="02010600030101010101" pitchFamily="2" charset="-122"/>
              </a:rPr>
              <a:t>地址码格式    </a:t>
            </a:r>
            <a:r>
              <a:rPr lang="zh-CN" altLang="en-US" sz="3400" b="1">
                <a:solidFill>
                  <a:schemeClr val="bg1"/>
                </a:solidFill>
                <a:latin typeface="宋体" panose="02010600030101010101" pitchFamily="2" charset="-122"/>
              </a:rPr>
              <a:t>多地址指令</a:t>
            </a:r>
          </a:p>
        </p:txBody>
      </p:sp>
      <p:sp>
        <p:nvSpPr>
          <p:cNvPr id="22531" name="Rectangle 3">
            <a:extLst>
              <a:ext uri="{FF2B5EF4-FFF2-40B4-BE49-F238E27FC236}">
                <a16:creationId xmlns:a16="http://schemas.microsoft.com/office/drawing/2014/main" id="{9A02F4BB-A331-4212-9227-820CA8DD67A3}"/>
              </a:ext>
            </a:extLst>
          </p:cNvPr>
          <p:cNvSpPr>
            <a:spLocks noGrp="1" noChangeArrowheads="1"/>
          </p:cNvSpPr>
          <p:nvPr>
            <p:ph type="body" idx="4294967295"/>
          </p:nvPr>
        </p:nvSpPr>
        <p:spPr>
          <a:xfrm>
            <a:off x="457200" y="990600"/>
            <a:ext cx="8229600" cy="4525963"/>
          </a:xfrm>
        </p:spPr>
        <p:txBody>
          <a:bodyPr/>
          <a:lstStyle/>
          <a:p>
            <a:pPr eaLnBrk="1" hangingPunct="1">
              <a:buFontTx/>
              <a:buNone/>
            </a:pPr>
            <a:r>
              <a:rPr lang="zh-CN" altLang="en-US" b="1">
                <a:latin typeface="Times New Roman" panose="02020603050405020304" pitchFamily="18" charset="0"/>
                <a:cs typeface="Times New Roman" panose="02020603050405020304" pitchFamily="18" charset="0"/>
              </a:rPr>
              <a:t> </a:t>
            </a:r>
            <a:r>
              <a:rPr lang="en-US" altLang="zh-CN" b="1">
                <a:latin typeface="Times New Roman" panose="02020603050405020304" pitchFamily="18" charset="0"/>
                <a:cs typeface="Times New Roman" panose="02020603050405020304" pitchFamily="18" charset="0"/>
              </a:rPr>
              <a:t>2</a:t>
            </a:r>
            <a:r>
              <a:rPr lang="zh-CN" altLang="en-US" b="1">
                <a:latin typeface="宋体" panose="02010600030101010101" pitchFamily="2" charset="-122"/>
              </a:rPr>
              <a:t>．</a:t>
            </a:r>
            <a:r>
              <a:rPr lang="zh-CN" altLang="en-US" b="1">
                <a:latin typeface="Times New Roman" panose="02020603050405020304" pitchFamily="18" charset="0"/>
                <a:cs typeface="Times New Roman" panose="02020603050405020304" pitchFamily="18" charset="0"/>
              </a:rPr>
              <a:t> </a:t>
            </a:r>
            <a:r>
              <a:rPr lang="zh-CN" altLang="en-US" b="1">
                <a:latin typeface="宋体" panose="02010600030101010101" pitchFamily="2" charset="-122"/>
              </a:rPr>
              <a:t>二地址指令</a:t>
            </a:r>
            <a:r>
              <a:rPr lang="zh-CN" altLang="en-US" b="1"/>
              <a:t> </a:t>
            </a:r>
          </a:p>
        </p:txBody>
      </p:sp>
      <p:graphicFrame>
        <p:nvGraphicFramePr>
          <p:cNvPr id="12292" name="Group 4">
            <a:extLst>
              <a:ext uri="{FF2B5EF4-FFF2-40B4-BE49-F238E27FC236}">
                <a16:creationId xmlns:a16="http://schemas.microsoft.com/office/drawing/2014/main" id="{66EA4A17-E2EE-40C2-811E-861C25B2EDA6}"/>
              </a:ext>
            </a:extLst>
          </p:cNvPr>
          <p:cNvGraphicFramePr>
            <a:graphicFrameLocks noGrp="1"/>
          </p:cNvGraphicFramePr>
          <p:nvPr/>
        </p:nvGraphicFramePr>
        <p:xfrm>
          <a:off x="1447800" y="1981200"/>
          <a:ext cx="6096000" cy="517525"/>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     </a:t>
                      </a:r>
                      <a:r>
                        <a:rPr kumimoji="0" lang="en-US" altLang="zh-CN" sz="2800" b="1" i="0" u="none" strike="noStrike" cap="none" normalizeH="0" baseline="0">
                          <a:ln>
                            <a:noFill/>
                          </a:ln>
                          <a:solidFill>
                            <a:schemeClr val="tx1"/>
                          </a:solidFill>
                          <a:effectLst/>
                          <a:latin typeface="Arial" charset="0"/>
                          <a:ea typeface="宋体" pitchFamily="2" charset="-122"/>
                        </a:rPr>
                        <a:t>op</a:t>
                      </a:r>
                    </a:p>
                  </a:txBody>
                  <a:tcPr marT="45664" marB="456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8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1</a:t>
                      </a:r>
                      <a:r>
                        <a:rPr kumimoji="0" lang="en-US" altLang="zh-CN" sz="2800" b="1" i="0" u="none" strike="noStrike" cap="none" normalizeH="0" baseline="0">
                          <a:ln>
                            <a:noFill/>
                          </a:ln>
                          <a:solidFill>
                            <a:schemeClr val="tx1"/>
                          </a:solidFill>
                          <a:effectLst/>
                          <a:latin typeface="Arial" charset="0"/>
                          <a:ea typeface="宋体" pitchFamily="2" charset="-122"/>
                        </a:rPr>
                        <a:t> </a:t>
                      </a:r>
                    </a:p>
                  </a:txBody>
                  <a:tcPr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r>
                        <a:rPr kumimoji="0" lang="en-US" altLang="zh-CN" sz="2800" b="1" i="0" u="none" strike="noStrike" cap="none" normalizeH="0" baseline="-30000">
                          <a:ln>
                            <a:noFill/>
                          </a:ln>
                          <a:solidFill>
                            <a:schemeClr val="tx1"/>
                          </a:solidFill>
                          <a:effectLst/>
                          <a:latin typeface="Times New Roman" pitchFamily="18" charset="0"/>
                          <a:ea typeface="宋体" pitchFamily="2" charset="-122"/>
                          <a:cs typeface="Times New Roman" pitchFamily="18" charset="0"/>
                        </a:rPr>
                        <a:t>2</a:t>
                      </a:r>
                      <a:endParaRPr kumimoji="0" lang="en-US" altLang="zh-CN" sz="2800" b="1" i="0" u="none" strike="noStrike" cap="none" normalizeH="0" baseline="0">
                        <a:ln>
                          <a:noFill/>
                        </a:ln>
                        <a:solidFill>
                          <a:schemeClr val="tx1"/>
                        </a:solidFill>
                        <a:effectLst/>
                        <a:latin typeface="Arial" charset="0"/>
                        <a:ea typeface="宋体" pitchFamily="2" charset="-122"/>
                      </a:endParaRPr>
                    </a:p>
                  </a:txBody>
                  <a:tcPr marT="45664" marB="456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bl>
          </a:graphicData>
        </a:graphic>
      </p:graphicFrame>
      <p:sp>
        <p:nvSpPr>
          <p:cNvPr id="22542" name="Rectangle 16">
            <a:extLst>
              <a:ext uri="{FF2B5EF4-FFF2-40B4-BE49-F238E27FC236}">
                <a16:creationId xmlns:a16="http://schemas.microsoft.com/office/drawing/2014/main" id="{78619E8C-9785-4D4D-9F68-A74AF82640E3}"/>
              </a:ext>
            </a:extLst>
          </p:cNvPr>
          <p:cNvSpPr>
            <a:spLocks noChangeArrowheads="1"/>
          </p:cNvSpPr>
          <p:nvPr/>
        </p:nvSpPr>
        <p:spPr bwMode="auto">
          <a:xfrm>
            <a:off x="1524000" y="27432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指令意义：</a:t>
            </a:r>
            <a:r>
              <a:rPr lang="zh-CN" altLang="en-US" sz="1400" b="1"/>
              <a:t> </a:t>
            </a:r>
            <a:endParaRPr lang="zh-CN" altLang="en-US" b="1"/>
          </a:p>
        </p:txBody>
      </p:sp>
      <p:sp>
        <p:nvSpPr>
          <p:cNvPr id="22543" name="Rectangle 17">
            <a:extLst>
              <a:ext uri="{FF2B5EF4-FFF2-40B4-BE49-F238E27FC236}">
                <a16:creationId xmlns:a16="http://schemas.microsoft.com/office/drawing/2014/main" id="{708CAA9B-03F0-4198-AF91-69EEC9B1755F}"/>
              </a:ext>
            </a:extLst>
          </p:cNvPr>
          <p:cNvSpPr>
            <a:spLocks noChangeArrowheads="1"/>
          </p:cNvSpPr>
          <p:nvPr/>
        </p:nvSpPr>
        <p:spPr bwMode="auto">
          <a:xfrm>
            <a:off x="3124200" y="27432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latin typeface="宋体" panose="02010600030101010101" pitchFamily="2" charset="-122"/>
              </a:rPr>
              <a:t>（</a:t>
            </a:r>
            <a:r>
              <a:rPr lang="en-US" altLang="zh-CN" sz="2400" b="1">
                <a:solidFill>
                  <a:srgbClr val="FF0000"/>
                </a:solidFill>
                <a:latin typeface="Times New Roman" panose="02020603050405020304" pitchFamily="18" charset="0"/>
                <a:cs typeface="Times New Roman" panose="02020603050405020304" pitchFamily="18" charset="0"/>
              </a:rPr>
              <a:t>A</a:t>
            </a:r>
            <a:r>
              <a:rPr lang="en-US" altLang="zh-CN" sz="2400" b="1" baseline="-30000">
                <a:solidFill>
                  <a:srgbClr val="FF0000"/>
                </a:solidFill>
                <a:latin typeface="Times New Roman" panose="02020603050405020304" pitchFamily="18" charset="0"/>
                <a:cs typeface="Times New Roman" panose="02020603050405020304" pitchFamily="18" charset="0"/>
              </a:rPr>
              <a:t>1</a:t>
            </a:r>
            <a:r>
              <a:rPr lang="zh-CN" altLang="en-US" sz="2400" b="1">
                <a:solidFill>
                  <a:srgbClr val="FF0000"/>
                </a:solidFill>
                <a:latin typeface="宋体" panose="02010600030101010101" pitchFamily="2" charset="-122"/>
              </a:rPr>
              <a:t>）</a:t>
            </a:r>
            <a:r>
              <a:rPr lang="en-US" altLang="zh-CN" sz="2400" b="1">
                <a:solidFill>
                  <a:srgbClr val="FF0000"/>
                </a:solidFill>
                <a:latin typeface="Times New Roman" panose="02020603050405020304" pitchFamily="18" charset="0"/>
                <a:cs typeface="Times New Roman" panose="02020603050405020304" pitchFamily="18" charset="0"/>
              </a:rPr>
              <a:t>OP</a:t>
            </a:r>
            <a:r>
              <a:rPr lang="zh-CN" altLang="en-US" sz="2400" b="1">
                <a:solidFill>
                  <a:srgbClr val="FF0000"/>
                </a:solidFill>
                <a:latin typeface="宋体" panose="02010600030101010101" pitchFamily="2" charset="-122"/>
              </a:rPr>
              <a:t>（</a:t>
            </a:r>
            <a:r>
              <a:rPr lang="en-US" altLang="zh-CN" sz="2400" b="1">
                <a:solidFill>
                  <a:srgbClr val="FF0000"/>
                </a:solidFill>
                <a:latin typeface="Times New Roman" panose="02020603050405020304" pitchFamily="18" charset="0"/>
                <a:cs typeface="Times New Roman" panose="02020603050405020304" pitchFamily="18" charset="0"/>
              </a:rPr>
              <a:t>A</a:t>
            </a:r>
            <a:r>
              <a:rPr lang="en-US" altLang="zh-CN" sz="2400" b="1" baseline="-30000">
                <a:solidFill>
                  <a:srgbClr val="FF0000"/>
                </a:solidFill>
                <a:latin typeface="Times New Roman" panose="02020603050405020304" pitchFamily="18" charset="0"/>
                <a:cs typeface="Times New Roman" panose="02020603050405020304" pitchFamily="18" charset="0"/>
              </a:rPr>
              <a:t>2</a:t>
            </a:r>
            <a:r>
              <a:rPr lang="zh-CN" altLang="en-US" sz="2400" b="1">
                <a:solidFill>
                  <a:srgbClr val="FF0000"/>
                </a:solidFill>
                <a:latin typeface="宋体" panose="02010600030101010101" pitchFamily="2" charset="-122"/>
              </a:rPr>
              <a:t>）→</a:t>
            </a:r>
            <a:r>
              <a:rPr lang="en-US" altLang="zh-CN" sz="2400" b="1">
                <a:solidFill>
                  <a:srgbClr val="FF0000"/>
                </a:solidFill>
                <a:latin typeface="Times New Roman" panose="02020603050405020304" pitchFamily="18" charset="0"/>
                <a:cs typeface="Times New Roman" panose="02020603050405020304" pitchFamily="18" charset="0"/>
              </a:rPr>
              <a:t>A</a:t>
            </a:r>
            <a:r>
              <a:rPr lang="en-US" altLang="zh-CN" sz="2400" b="1" baseline="-30000">
                <a:solidFill>
                  <a:srgbClr val="FF0000"/>
                </a:solidFill>
                <a:latin typeface="Times New Roman" panose="02020603050405020304" pitchFamily="18" charset="0"/>
                <a:cs typeface="Times New Roman" panose="02020603050405020304" pitchFamily="18" charset="0"/>
              </a:rPr>
              <a:t>1</a:t>
            </a:r>
            <a:r>
              <a:rPr lang="en-US" altLang="zh-CN" sz="2400" b="1"/>
              <a:t> </a:t>
            </a:r>
          </a:p>
        </p:txBody>
      </p:sp>
      <p:sp>
        <p:nvSpPr>
          <p:cNvPr id="22544" name="Rectangle 18">
            <a:extLst>
              <a:ext uri="{FF2B5EF4-FFF2-40B4-BE49-F238E27FC236}">
                <a16:creationId xmlns:a16="http://schemas.microsoft.com/office/drawing/2014/main" id="{EB80ED75-E4CF-4E63-9A53-C106B0C275D4}"/>
              </a:ext>
            </a:extLst>
          </p:cNvPr>
          <p:cNvSpPr>
            <a:spLocks noChangeArrowheads="1"/>
          </p:cNvSpPr>
          <p:nvPr/>
        </p:nvSpPr>
        <p:spPr bwMode="auto">
          <a:xfrm>
            <a:off x="685800" y="35052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9900FF"/>
                </a:solidFill>
                <a:latin typeface="宋体" panose="02010600030101010101" pitchFamily="2" charset="-122"/>
              </a:rPr>
              <a:t>特点</a:t>
            </a:r>
            <a:endParaRPr lang="zh-CN" altLang="en-US" sz="2400" b="1"/>
          </a:p>
        </p:txBody>
      </p:sp>
      <p:sp>
        <p:nvSpPr>
          <p:cNvPr id="22545" name="Rectangle 19">
            <a:extLst>
              <a:ext uri="{FF2B5EF4-FFF2-40B4-BE49-F238E27FC236}">
                <a16:creationId xmlns:a16="http://schemas.microsoft.com/office/drawing/2014/main" id="{A413AC4A-9967-429D-A355-F7A19664290F}"/>
              </a:ext>
            </a:extLst>
          </p:cNvPr>
          <p:cNvSpPr>
            <a:spLocks noChangeArrowheads="1"/>
          </p:cNvSpPr>
          <p:nvPr/>
        </p:nvSpPr>
        <p:spPr bwMode="auto">
          <a:xfrm>
            <a:off x="609600" y="4114800"/>
            <a:ext cx="746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①指令码长度适中，使用方便。</a:t>
            </a:r>
            <a:r>
              <a:rPr lang="zh-CN" altLang="en-US" sz="1400" b="1"/>
              <a:t> </a:t>
            </a:r>
            <a:endParaRPr lang="zh-CN" altLang="en-US" sz="2800" b="1"/>
          </a:p>
        </p:txBody>
      </p:sp>
      <p:sp>
        <p:nvSpPr>
          <p:cNvPr id="22546" name="Rectangle 20">
            <a:extLst>
              <a:ext uri="{FF2B5EF4-FFF2-40B4-BE49-F238E27FC236}">
                <a16:creationId xmlns:a16="http://schemas.microsoft.com/office/drawing/2014/main" id="{4352C5CA-0EBE-4E2A-B9D2-CDBFFE1CB39F}"/>
              </a:ext>
            </a:extLst>
          </p:cNvPr>
          <p:cNvSpPr>
            <a:spLocks noChangeArrowheads="1"/>
          </p:cNvSpPr>
          <p:nvPr/>
        </p:nvSpPr>
        <p:spPr bwMode="auto">
          <a:xfrm>
            <a:off x="463550" y="48006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latin typeface="宋体" panose="02010600030101010101" pitchFamily="2" charset="-122"/>
              </a:rPr>
              <a:t>②执行指令后，目的地址</a:t>
            </a:r>
            <a:r>
              <a:rPr lang="en-US" altLang="zh-CN" sz="2400" b="1">
                <a:latin typeface="Times New Roman" panose="02020603050405020304" pitchFamily="18" charset="0"/>
                <a:cs typeface="Times New Roman" panose="02020603050405020304" pitchFamily="18" charset="0"/>
              </a:rPr>
              <a:t>A</a:t>
            </a:r>
            <a:r>
              <a:rPr lang="en-US" altLang="zh-CN" sz="2400" b="1" baseline="-30000">
                <a:latin typeface="Times New Roman" panose="02020603050405020304" pitchFamily="18" charset="0"/>
                <a:cs typeface="Times New Roman" panose="02020603050405020304" pitchFamily="18" charset="0"/>
              </a:rPr>
              <a:t>1 </a:t>
            </a:r>
            <a:r>
              <a:rPr lang="zh-CN" altLang="en-US" sz="2400" b="1">
                <a:latin typeface="宋体" panose="02010600030101010101" pitchFamily="2" charset="-122"/>
              </a:rPr>
              <a:t>中的操作数被运算结果所取代。</a:t>
            </a:r>
            <a:r>
              <a:rPr lang="zh-CN" altLang="en-US" sz="2400" b="1"/>
              <a:t> </a:t>
            </a:r>
          </a:p>
        </p:txBody>
      </p:sp>
    </p:spTree>
  </p:cSld>
  <p:clrMapOvr>
    <a:masterClrMapping/>
  </p:clrMapOvr>
  <p:transition>
    <p:random/>
    <p:sndAc>
      <p:stSnd>
        <p:snd r:embed="rId2" name="type.wav"/>
      </p:stSnd>
    </p:sndAc>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5A803AD5-FCB6-4343-A1C7-FFDE6BC278A0}"/>
              </a:ext>
            </a:extLst>
          </p:cNvPr>
          <p:cNvSpPr>
            <a:spLocks noGrp="1" noChangeArrowheads="1"/>
          </p:cNvSpPr>
          <p:nvPr>
            <p:ph type="title"/>
          </p:nvPr>
        </p:nvSpPr>
        <p:spPr>
          <a:xfrm>
            <a:off x="1143000" y="6126163"/>
            <a:ext cx="6062663" cy="731837"/>
          </a:xfrm>
        </p:spPr>
        <p:txBody>
          <a:bodyPr/>
          <a:lstStyle/>
          <a:p>
            <a:pPr eaLnBrk="1" hangingPunct="1"/>
            <a:r>
              <a:rPr lang="zh-CN" altLang="en-US" sz="3600" b="1"/>
              <a:t>模型计算机系统结构</a:t>
            </a:r>
          </a:p>
        </p:txBody>
      </p:sp>
      <p:graphicFrame>
        <p:nvGraphicFramePr>
          <p:cNvPr id="228355" name="Object 3">
            <a:extLst>
              <a:ext uri="{FF2B5EF4-FFF2-40B4-BE49-F238E27FC236}">
                <a16:creationId xmlns:a16="http://schemas.microsoft.com/office/drawing/2014/main" id="{96572741-F2A2-4E47-8BAD-5A2CA9F73B88}"/>
              </a:ext>
            </a:extLst>
          </p:cNvPr>
          <p:cNvGraphicFramePr>
            <a:graphicFrameLocks noGrp="1" noChangeAspect="1"/>
          </p:cNvGraphicFramePr>
          <p:nvPr>
            <p:ph idx="1"/>
          </p:nvPr>
        </p:nvGraphicFramePr>
        <p:xfrm>
          <a:off x="395288" y="188913"/>
          <a:ext cx="8569325" cy="6003925"/>
        </p:xfrm>
        <a:graphic>
          <a:graphicData uri="http://schemas.openxmlformats.org/presentationml/2006/ole">
            <mc:AlternateContent xmlns:mc="http://schemas.openxmlformats.org/markup-compatibility/2006">
              <mc:Choice xmlns:v="urn:schemas-microsoft-com:vml" Requires="v">
                <p:oleObj name="Visio" r:id="rId2" imgW="6999834" imgH="4903785" progId="Visio.Drawing.11">
                  <p:embed/>
                </p:oleObj>
              </mc:Choice>
              <mc:Fallback>
                <p:oleObj name="Visio" r:id="rId2" imgW="6999834" imgH="4903785" progId="Visio.Drawing.11">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88913"/>
                        <a:ext cx="8569325" cy="600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28355"/>
                                        </p:tgtEl>
                                        <p:attrNameLst>
                                          <p:attrName>style.visibility</p:attrName>
                                        </p:attrNameLst>
                                      </p:cBhvr>
                                      <p:to>
                                        <p:strVal val="visible"/>
                                      </p:to>
                                    </p:set>
                                    <p:anim to="" calcmode="lin" valueType="num">
                                      <p:cBhvr>
                                        <p:cTn id="7" dur="1" fill="hold"/>
                                        <p:tgtEl>
                                          <p:spTgt spid="22835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98282E3A-7336-407F-A964-2F4243162401}"/>
              </a:ext>
            </a:extLst>
          </p:cNvPr>
          <p:cNvSpPr>
            <a:spLocks noGrp="1" noChangeArrowheads="1"/>
          </p:cNvSpPr>
          <p:nvPr>
            <p:ph type="title"/>
          </p:nvPr>
        </p:nvSpPr>
        <p:spPr>
          <a:xfrm>
            <a:off x="457200" y="152400"/>
            <a:ext cx="8229600" cy="1143000"/>
          </a:xfrm>
        </p:spPr>
        <p:txBody>
          <a:bodyPr/>
          <a:lstStyle/>
          <a:p>
            <a:pPr algn="l" eaLnBrk="1" hangingPunct="1"/>
            <a:r>
              <a:rPr lang="zh-CN" altLang="en-US" b="1">
                <a:solidFill>
                  <a:srgbClr val="A50021"/>
                </a:solidFill>
              </a:rPr>
              <a:t>指令执行过程</a:t>
            </a:r>
          </a:p>
        </p:txBody>
      </p:sp>
      <p:sp>
        <p:nvSpPr>
          <p:cNvPr id="92163" name="Rectangle 3">
            <a:extLst>
              <a:ext uri="{FF2B5EF4-FFF2-40B4-BE49-F238E27FC236}">
                <a16:creationId xmlns:a16="http://schemas.microsoft.com/office/drawing/2014/main" id="{0206FD9B-D271-42E3-AB12-0943717F295F}"/>
              </a:ext>
            </a:extLst>
          </p:cNvPr>
          <p:cNvSpPr>
            <a:spLocks noGrp="1" noChangeArrowheads="1"/>
          </p:cNvSpPr>
          <p:nvPr>
            <p:ph type="body" sz="half" idx="1"/>
          </p:nvPr>
        </p:nvSpPr>
        <p:spPr>
          <a:xfrm>
            <a:off x="611188" y="1196975"/>
            <a:ext cx="3810000" cy="4679950"/>
          </a:xfrm>
        </p:spPr>
        <p:txBody>
          <a:bodyPr/>
          <a:lstStyle/>
          <a:p>
            <a:pPr eaLnBrk="1" hangingPunct="1"/>
            <a:r>
              <a:rPr lang="en-US" altLang="zh-CN" sz="2400" b="1">
                <a:solidFill>
                  <a:srgbClr val="A50021"/>
                </a:solidFill>
              </a:rPr>
              <a:t>JMP ADDR</a:t>
            </a:r>
          </a:p>
          <a:p>
            <a:pPr eaLnBrk="1" hangingPunct="1"/>
            <a:r>
              <a:rPr lang="zh-CN" altLang="en-US" sz="2400" b="1">
                <a:solidFill>
                  <a:srgbClr val="006600"/>
                </a:solidFill>
                <a:sym typeface="Wingdings" panose="05000000000000000000" pitchFamily="2" charset="2"/>
              </a:rPr>
              <a:t>取指令：</a:t>
            </a:r>
          </a:p>
          <a:p>
            <a:pPr lvl="1" eaLnBrk="1" hangingPunct="1"/>
            <a:r>
              <a:rPr lang="en-US" altLang="zh-CN" sz="2000" b="1">
                <a:solidFill>
                  <a:schemeClr val="tx2"/>
                </a:solidFill>
                <a:sym typeface="Wingdings" panose="05000000000000000000" pitchFamily="2" charset="2"/>
              </a:rPr>
              <a:t>M1 (</a:t>
            </a:r>
            <a:r>
              <a:rPr lang="zh-CN" altLang="en-US" sz="2000" b="1">
                <a:solidFill>
                  <a:schemeClr val="tx2"/>
                </a:solidFill>
                <a:sym typeface="Wingdings" panose="05000000000000000000" pitchFamily="2" charset="2"/>
              </a:rPr>
              <a:t>送存储器地址</a:t>
            </a:r>
            <a:r>
              <a:rPr lang="en-US" altLang="zh-CN" sz="2000" b="1">
                <a:solidFill>
                  <a:schemeClr val="tx2"/>
                </a:solidFill>
                <a:sym typeface="Wingdings" panose="05000000000000000000" pitchFamily="2" charset="2"/>
              </a:rPr>
              <a:t>)</a:t>
            </a:r>
            <a:r>
              <a:rPr lang="zh-CN" altLang="en-US" sz="2000" b="1">
                <a:solidFill>
                  <a:schemeClr val="tx2"/>
                </a:solidFill>
                <a:sym typeface="Wingdings" panose="05000000000000000000" pitchFamily="2" charset="2"/>
              </a:rPr>
              <a:t>：</a:t>
            </a:r>
            <a:r>
              <a:rPr lang="en-US" altLang="zh-CN" sz="2000" b="1">
                <a:solidFill>
                  <a:schemeClr val="tx2"/>
                </a:solidFill>
                <a:sym typeface="Wingdings" panose="05000000000000000000" pitchFamily="2" charset="2"/>
              </a:rPr>
              <a:t>PCAR, PC+1</a:t>
            </a:r>
          </a:p>
          <a:p>
            <a:pPr lvl="1" eaLnBrk="1" hangingPunct="1"/>
            <a:r>
              <a:rPr lang="en-US" altLang="zh-CN" sz="2000" b="1">
                <a:solidFill>
                  <a:schemeClr val="tx2"/>
                </a:solidFill>
                <a:sym typeface="Wingdings" panose="05000000000000000000" pitchFamily="2" charset="2"/>
              </a:rPr>
              <a:t>M2 (</a:t>
            </a:r>
            <a:r>
              <a:rPr lang="zh-CN" altLang="en-US" sz="2000" b="1">
                <a:solidFill>
                  <a:schemeClr val="tx2"/>
                </a:solidFill>
                <a:sym typeface="Wingdings" panose="05000000000000000000" pitchFamily="2" charset="2"/>
              </a:rPr>
              <a:t>读存储器</a:t>
            </a:r>
            <a:r>
              <a:rPr lang="en-US" altLang="zh-CN" sz="2000" b="1">
                <a:solidFill>
                  <a:schemeClr val="tx2"/>
                </a:solidFill>
                <a:sym typeface="Wingdings" panose="05000000000000000000" pitchFamily="2" charset="2"/>
              </a:rPr>
              <a:t>,</a:t>
            </a:r>
            <a:r>
              <a:rPr lang="zh-CN" altLang="en-US" sz="2000" b="1">
                <a:solidFill>
                  <a:schemeClr val="tx2"/>
                </a:solidFill>
                <a:sym typeface="Wingdings" panose="05000000000000000000" pitchFamily="2" charset="2"/>
              </a:rPr>
              <a:t>指令译码</a:t>
            </a:r>
            <a:r>
              <a:rPr lang="en-US" altLang="zh-CN" sz="2000" b="1">
                <a:solidFill>
                  <a:schemeClr val="tx2"/>
                </a:solidFill>
                <a:sym typeface="Wingdings" panose="05000000000000000000" pitchFamily="2" charset="2"/>
              </a:rPr>
              <a:t>)</a:t>
            </a:r>
            <a:r>
              <a:rPr lang="zh-CN" altLang="en-US" sz="2000" b="1">
                <a:solidFill>
                  <a:schemeClr val="tx2"/>
                </a:solidFill>
                <a:sym typeface="Wingdings" panose="05000000000000000000" pitchFamily="2" charset="2"/>
              </a:rPr>
              <a:t>：</a:t>
            </a:r>
            <a:r>
              <a:rPr lang="en-US" altLang="zh-CN" sz="2000" b="1">
                <a:solidFill>
                  <a:schemeClr val="tx2"/>
                </a:solidFill>
                <a:sym typeface="Wingdings" panose="05000000000000000000" pitchFamily="2" charset="2"/>
              </a:rPr>
              <a:t>RAMIR, J1#</a:t>
            </a:r>
          </a:p>
          <a:p>
            <a:pPr eaLnBrk="1" hangingPunct="1"/>
            <a:r>
              <a:rPr lang="zh-CN" altLang="en-US" sz="2400" b="1">
                <a:solidFill>
                  <a:srgbClr val="006600"/>
                </a:solidFill>
                <a:sym typeface="Wingdings" panose="05000000000000000000" pitchFamily="2" charset="2"/>
              </a:rPr>
              <a:t>执行指令：</a:t>
            </a:r>
          </a:p>
          <a:p>
            <a:pPr lvl="1" eaLnBrk="1" hangingPunct="1"/>
            <a:r>
              <a:rPr lang="en-US" altLang="zh-CN" sz="2000" b="1">
                <a:solidFill>
                  <a:schemeClr val="tx2"/>
                </a:solidFill>
                <a:sym typeface="Wingdings" panose="05000000000000000000" pitchFamily="2" charset="2"/>
              </a:rPr>
              <a:t>M4</a:t>
            </a:r>
            <a:r>
              <a:rPr lang="zh-CN" altLang="en-US" sz="2000" b="1">
                <a:solidFill>
                  <a:schemeClr val="tx2"/>
                </a:solidFill>
                <a:sym typeface="Wingdings" panose="05000000000000000000" pitchFamily="2" charset="2"/>
              </a:rPr>
              <a:t>（取操作数－送地址）：</a:t>
            </a:r>
            <a:r>
              <a:rPr lang="en-US" altLang="zh-CN" sz="2000" b="1">
                <a:solidFill>
                  <a:schemeClr val="tx2"/>
                </a:solidFill>
                <a:sym typeface="Wingdings" panose="05000000000000000000" pitchFamily="2" charset="2"/>
              </a:rPr>
              <a:t>PCAR, PC+1</a:t>
            </a:r>
          </a:p>
          <a:p>
            <a:pPr lvl="1" eaLnBrk="1" hangingPunct="1"/>
            <a:r>
              <a:rPr lang="en-US" altLang="zh-CN" sz="2000" b="1">
                <a:solidFill>
                  <a:schemeClr val="tx2"/>
                </a:solidFill>
                <a:sym typeface="Wingdings" panose="05000000000000000000" pitchFamily="2" charset="2"/>
              </a:rPr>
              <a:t>M5</a:t>
            </a:r>
            <a:r>
              <a:rPr lang="zh-CN" altLang="en-US" sz="2000" b="1">
                <a:solidFill>
                  <a:schemeClr val="tx2"/>
                </a:solidFill>
                <a:sym typeface="Wingdings" panose="05000000000000000000" pitchFamily="2" charset="2"/>
              </a:rPr>
              <a:t>（取操作数－读）：</a:t>
            </a:r>
            <a:r>
              <a:rPr lang="en-US" altLang="zh-CN" sz="2000" b="1">
                <a:solidFill>
                  <a:schemeClr val="tx2"/>
                </a:solidFill>
                <a:sym typeface="Wingdings" panose="05000000000000000000" pitchFamily="2" charset="2"/>
              </a:rPr>
              <a:t>RAM PC</a:t>
            </a:r>
          </a:p>
        </p:txBody>
      </p:sp>
      <p:pic>
        <p:nvPicPr>
          <p:cNvPr id="92164" name="Picture 4">
            <a:extLst>
              <a:ext uri="{FF2B5EF4-FFF2-40B4-BE49-F238E27FC236}">
                <a16:creationId xmlns:a16="http://schemas.microsoft.com/office/drawing/2014/main" id="{1A63547C-82E8-4AAD-868E-6BB57687288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14800" y="838200"/>
            <a:ext cx="4413250" cy="5616575"/>
          </a:xfrm>
          <a:solidFill>
            <a:srgbClr val="FFCCFF"/>
          </a:solid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3D8B4EA8-96CE-42C3-9B72-871A99FE3079}"/>
              </a:ext>
            </a:extLst>
          </p:cNvPr>
          <p:cNvSpPr>
            <a:spLocks noGrp="1" noChangeArrowheads="1"/>
          </p:cNvSpPr>
          <p:nvPr>
            <p:ph type="title"/>
          </p:nvPr>
        </p:nvSpPr>
        <p:spPr>
          <a:xfrm>
            <a:off x="457200" y="274638"/>
            <a:ext cx="8686800" cy="1143000"/>
          </a:xfrm>
        </p:spPr>
        <p:txBody>
          <a:bodyPr/>
          <a:lstStyle/>
          <a:p>
            <a:pPr eaLnBrk="1" hangingPunct="1"/>
            <a:r>
              <a:rPr lang="zh-CN" altLang="en-US" b="1">
                <a:solidFill>
                  <a:srgbClr val="A50021"/>
                </a:solidFill>
              </a:rPr>
              <a:t>指令执行时产生的微操作序列</a:t>
            </a:r>
          </a:p>
        </p:txBody>
      </p:sp>
      <p:graphicFrame>
        <p:nvGraphicFramePr>
          <p:cNvPr id="230403" name="Group 3">
            <a:extLst>
              <a:ext uri="{FF2B5EF4-FFF2-40B4-BE49-F238E27FC236}">
                <a16:creationId xmlns:a16="http://schemas.microsoft.com/office/drawing/2014/main" id="{8FD2DA29-0239-4747-812E-C69396FCB46D}"/>
              </a:ext>
            </a:extLst>
          </p:cNvPr>
          <p:cNvGraphicFramePr>
            <a:graphicFrameLocks noGrp="1"/>
          </p:cNvGraphicFramePr>
          <p:nvPr>
            <p:ph sz="half" idx="2"/>
          </p:nvPr>
        </p:nvGraphicFramePr>
        <p:xfrm>
          <a:off x="468313" y="1341438"/>
          <a:ext cx="8135937" cy="4314825"/>
        </p:xfrm>
        <a:graphic>
          <a:graphicData uri="http://schemas.openxmlformats.org/drawingml/2006/table">
            <a:tbl>
              <a:tblPr/>
              <a:tblGrid>
                <a:gridCol w="969962">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2465388">
                  <a:extLst>
                    <a:ext uri="{9D8B030D-6E8A-4147-A177-3AD203B41FA5}">
                      <a16:colId xmlns:a16="http://schemas.microsoft.com/office/drawing/2014/main" val="20002"/>
                    </a:ext>
                  </a:extLst>
                </a:gridCol>
                <a:gridCol w="3582987">
                  <a:extLst>
                    <a:ext uri="{9D8B030D-6E8A-4147-A177-3AD203B41FA5}">
                      <a16:colId xmlns:a16="http://schemas.microsoft.com/office/drawing/2014/main" val="20003"/>
                    </a:ext>
                  </a:extLst>
                </a:gridCol>
              </a:tblGrid>
              <a:tr h="4509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序号</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功能</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发送控制信号</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50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取指令</a:t>
                      </a: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1</a:t>
                      </a: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PC→AR,PC+1</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PC-B#,B-AR,PC+1,</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45091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2</a:t>
                      </a: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MEM→IR</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M-R#,B-IR,J1#</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504">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rPr>
                        <a:t>ADD</a:t>
                      </a: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1</a:t>
                      </a: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PC→AR,PC+1</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PC-B#,B-AR,PC+1,</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3"/>
                  </a:ext>
                </a:extLst>
              </a:tr>
              <a:tr h="45091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2</a:t>
                      </a: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MEM→DA1</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M-R#,B-DA1</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504">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3</a:t>
                      </a: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R0→DA2</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R0-B#,B-DA2</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5"/>
                  </a:ext>
                </a:extLst>
              </a:tr>
              <a:tr h="70114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4</a:t>
                      </a: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DA1+DA2→R0</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S3~S0,M,Ci=100101,ALU-B#,B-R0</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50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rPr>
                        <a:t>JMP</a:t>
                      </a: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1</a:t>
                      </a: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PC→AR,PC+1</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PC-B#,B-AR,PC+1,</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07"/>
                  </a:ext>
                </a:extLst>
              </a:tr>
              <a:tr h="45091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2</a:t>
                      </a:r>
                      <a:r>
                        <a:rPr kumimoji="0" lang="zh-CN" altLang="en-US" sz="2000" b="1" i="0" u="none" strike="noStrike" cap="none" normalizeH="0" baseline="0">
                          <a:ln>
                            <a:noFill/>
                          </a:ln>
                          <a:solidFill>
                            <a:srgbClr val="0000CC"/>
                          </a:solidFill>
                          <a:effectLst/>
                          <a:latin typeface="Arial" charset="0"/>
                          <a:ea typeface="宋体" pitchFamily="2" charset="-122"/>
                          <a:cs typeface="Times New Roman" pitchFamily="18" charset="0"/>
                        </a:rPr>
                        <a:t>）</a:t>
                      </a:r>
                      <a:endParaRPr kumimoji="0" lang="zh-CN" altLang="en-US"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MEM→PC</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rgbClr val="0000CC"/>
                          </a:solidFill>
                          <a:effectLst/>
                          <a:latin typeface="Arial" charset="0"/>
                          <a:ea typeface="宋体" pitchFamily="2" charset="-122"/>
                          <a:cs typeface="Times New Roman" pitchFamily="18" charset="0"/>
                        </a:rPr>
                        <a:t>M-R#,B-PC#</a:t>
                      </a:r>
                      <a:endParaRPr kumimoji="0" lang="en-US" altLang="zh-CN" sz="2000" b="1" i="0" u="none" strike="noStrike" cap="none" normalizeH="0" baseline="0">
                        <a:ln>
                          <a:noFill/>
                        </a:ln>
                        <a:solidFill>
                          <a:srgbClr val="0000CC"/>
                        </a:solidFill>
                        <a:effectLst/>
                        <a:latin typeface="Arial" charset="0"/>
                        <a:ea typeface="宋体" pitchFamily="2" charset="-122"/>
                      </a:endParaRP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230403"/>
                                        </p:tgtEl>
                                        <p:attrNameLst>
                                          <p:attrName>style.visibility</p:attrName>
                                        </p:attrNameLst>
                                      </p:cBhvr>
                                      <p:to>
                                        <p:strVal val="visible"/>
                                      </p:to>
                                    </p:set>
                                    <p:anim to="" calcmode="lin" valueType="num">
                                      <p:cBhvr>
                                        <p:cTn id="7" dur="1" fill="hold"/>
                                        <p:tgtEl>
                                          <p:spTgt spid="23040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68CB8F3-CCB5-41C1-8A93-CB1714D0B697}"/>
              </a:ext>
            </a:extLst>
          </p:cNvPr>
          <p:cNvSpPr>
            <a:spLocks noGrp="1" noChangeArrowheads="1"/>
          </p:cNvSpPr>
          <p:nvPr>
            <p:ph type="title"/>
          </p:nvPr>
        </p:nvSpPr>
        <p:spPr/>
        <p:txBody>
          <a:bodyPr/>
          <a:lstStyle/>
          <a:p>
            <a:pPr eaLnBrk="1" hangingPunct="1"/>
            <a:r>
              <a:rPr lang="zh-CN" altLang="en-US" b="1"/>
              <a:t>模型计算机控制信号</a:t>
            </a:r>
          </a:p>
        </p:txBody>
      </p:sp>
      <p:graphicFrame>
        <p:nvGraphicFramePr>
          <p:cNvPr id="231427" name="Group 3">
            <a:extLst>
              <a:ext uri="{FF2B5EF4-FFF2-40B4-BE49-F238E27FC236}">
                <a16:creationId xmlns:a16="http://schemas.microsoft.com/office/drawing/2014/main" id="{2C8532CF-D749-4337-9E49-005522E22125}"/>
              </a:ext>
            </a:extLst>
          </p:cNvPr>
          <p:cNvGraphicFramePr>
            <a:graphicFrameLocks noGrp="1"/>
          </p:cNvGraphicFramePr>
          <p:nvPr>
            <p:ph type="tbl" idx="1"/>
          </p:nvPr>
        </p:nvGraphicFramePr>
        <p:xfrm>
          <a:off x="457200" y="1447800"/>
          <a:ext cx="8208963" cy="4748213"/>
        </p:xfrm>
        <a:graphic>
          <a:graphicData uri="http://schemas.openxmlformats.org/drawingml/2006/table">
            <a:tbl>
              <a:tblPr/>
              <a:tblGrid>
                <a:gridCol w="576263">
                  <a:extLst>
                    <a:ext uri="{9D8B030D-6E8A-4147-A177-3AD203B41FA5}">
                      <a16:colId xmlns:a16="http://schemas.microsoft.com/office/drawing/2014/main" val="1872394397"/>
                    </a:ext>
                  </a:extLst>
                </a:gridCol>
                <a:gridCol w="1081087">
                  <a:extLst>
                    <a:ext uri="{9D8B030D-6E8A-4147-A177-3AD203B41FA5}">
                      <a16:colId xmlns:a16="http://schemas.microsoft.com/office/drawing/2014/main" val="1414868130"/>
                    </a:ext>
                  </a:extLst>
                </a:gridCol>
                <a:gridCol w="2228850">
                  <a:extLst>
                    <a:ext uri="{9D8B030D-6E8A-4147-A177-3AD203B41FA5}">
                      <a16:colId xmlns:a16="http://schemas.microsoft.com/office/drawing/2014/main" val="1415353722"/>
                    </a:ext>
                  </a:extLst>
                </a:gridCol>
                <a:gridCol w="650875">
                  <a:extLst>
                    <a:ext uri="{9D8B030D-6E8A-4147-A177-3AD203B41FA5}">
                      <a16:colId xmlns:a16="http://schemas.microsoft.com/office/drawing/2014/main" val="2522150904"/>
                    </a:ext>
                  </a:extLst>
                </a:gridCol>
                <a:gridCol w="1152525">
                  <a:extLst>
                    <a:ext uri="{9D8B030D-6E8A-4147-A177-3AD203B41FA5}">
                      <a16:colId xmlns:a16="http://schemas.microsoft.com/office/drawing/2014/main" val="799567234"/>
                    </a:ext>
                  </a:extLst>
                </a:gridCol>
                <a:gridCol w="2519363">
                  <a:extLst>
                    <a:ext uri="{9D8B030D-6E8A-4147-A177-3AD203B41FA5}">
                      <a16:colId xmlns:a16="http://schemas.microsoft.com/office/drawing/2014/main" val="3433231849"/>
                    </a:ext>
                  </a:extLst>
                </a:gridCol>
              </a:tblGrid>
              <a:tr h="64770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序号</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控制信号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功能</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控制信号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功能</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288243708"/>
                  </a:ext>
                </a:extLst>
              </a:tr>
              <a:tr h="514350">
                <a:tc>
                  <a:txBody>
                    <a:bodyPr/>
                    <a:lstStyle>
                      <a:lvl1pPr marL="609600" indent="-6096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609600" marR="0" lvl="0" indent="-60960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cs typeface="Times New Roman" panose="02020603050405020304" pitchFamily="18" charset="0"/>
                        </a:rPr>
                        <a:t>PC-B#</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指令地址送总线</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rPr>
                        <a:t>S3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rowSpan="4">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S3- S0</a:t>
                      </a: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选择</a:t>
                      </a: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ALU16</a:t>
                      </a: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种运算之一</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697546786"/>
                  </a:ext>
                </a:extLst>
              </a:tr>
              <a:tr h="514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cs typeface="Times New Roman" panose="02020603050405020304" pitchFamily="18" charset="0"/>
                        </a:rPr>
                        <a:t>B-AR</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总线数据打入</a:t>
                      </a: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AR</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rPr>
                        <a:t>S2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vMerge="1">
                  <a:txBody>
                    <a:bodyPr/>
                    <a:lstStyle/>
                    <a:p>
                      <a:endParaRPr lang="zh-CN" altLang="en-US"/>
                    </a:p>
                  </a:txBody>
                  <a:tcPr/>
                </a:tc>
                <a:extLst>
                  <a:ext uri="{0D108BD9-81ED-4DB2-BD59-A6C34878D82A}">
                    <a16:rowId xmlns:a16="http://schemas.microsoft.com/office/drawing/2014/main" val="1804746775"/>
                  </a:ext>
                </a:extLst>
              </a:tr>
              <a:tr h="514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cs typeface="Times New Roman" panose="02020603050405020304" pitchFamily="18" charset="0"/>
                        </a:rPr>
                        <a:t>PC+1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程序计数器</a:t>
                      </a: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rPr>
                        <a:t>S1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vMerge="1">
                  <a:txBody>
                    <a:bodyPr/>
                    <a:lstStyle/>
                    <a:p>
                      <a:endParaRPr lang="zh-CN" altLang="en-US"/>
                    </a:p>
                  </a:txBody>
                  <a:tcPr/>
                </a:tc>
                <a:extLst>
                  <a:ext uri="{0D108BD9-81ED-4DB2-BD59-A6C34878D82A}">
                    <a16:rowId xmlns:a16="http://schemas.microsoft.com/office/drawing/2014/main" val="2486765202"/>
                  </a:ext>
                </a:extLst>
              </a:tr>
              <a:tr h="514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4</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cs typeface="Times New Roman" panose="02020603050405020304" pitchFamily="18" charset="0"/>
                        </a:rPr>
                        <a:t>B-PC</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总线数据打入</a:t>
                      </a: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PC</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11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rPr>
                        <a:t>S0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vMerge="1">
                  <a:txBody>
                    <a:bodyPr/>
                    <a:lstStyle/>
                    <a:p>
                      <a:endParaRPr lang="zh-CN" altLang="en-US"/>
                    </a:p>
                  </a:txBody>
                  <a:tcPr/>
                </a:tc>
                <a:extLst>
                  <a:ext uri="{0D108BD9-81ED-4DB2-BD59-A6C34878D82A}">
                    <a16:rowId xmlns:a16="http://schemas.microsoft.com/office/drawing/2014/main" val="1059577482"/>
                  </a:ext>
                </a:extLst>
              </a:tr>
              <a:tr h="514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5</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cs typeface="Times New Roman" panose="02020603050405020304" pitchFamily="18" charset="0"/>
                        </a:rPr>
                        <a:t>B-IR</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总线数据打入</a:t>
                      </a: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IR</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12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rPr>
                        <a:t>M</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选择逻辑运算</a:t>
                      </a: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(1)</a:t>
                      </a: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和算数运算</a:t>
                      </a: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3772082447"/>
                  </a:ext>
                </a:extLst>
              </a:tr>
              <a:tr h="514350">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6</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cs typeface="Times New Roman" panose="02020603050405020304" pitchFamily="18" charset="0"/>
                        </a:rPr>
                        <a:t>M-W</a:t>
                      </a:r>
                      <a:r>
                        <a:rPr kumimoji="0" lang="zh-CN" altLang="en-US" sz="1900" b="1" i="0" u="none" strike="noStrike" cap="none" normalizeH="0" baseline="0">
                          <a:ln>
                            <a:noFill/>
                          </a:ln>
                          <a:solidFill>
                            <a:srgbClr val="CC0099"/>
                          </a:solidFill>
                          <a:effectLst/>
                          <a:latin typeface="Arial" panose="020B0604020202020204" pitchFamily="34" charset="0"/>
                          <a:ea typeface="宋体" panose="02010600030101010101" pitchFamily="2" charset="-122"/>
                          <a:cs typeface="Times New Roman" panose="02020603050405020304" pitchFamily="18" charset="0"/>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存储器写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13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rPr>
                        <a:t>B-DA1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总线数据打入暂存器</a:t>
                      </a: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DA1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737159424"/>
                  </a:ext>
                </a:extLst>
              </a:tr>
              <a:tr h="606425">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7</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rPr>
                        <a:t>M-R</a:t>
                      </a:r>
                      <a:r>
                        <a:rPr kumimoji="0" lang="zh-CN" altLang="en-US" sz="1900" b="1" i="0" u="none" strike="noStrike" cap="none" normalizeH="0" baseline="0">
                          <a:ln>
                            <a:noFill/>
                          </a:ln>
                          <a:solidFill>
                            <a:srgbClr val="CC0099"/>
                          </a:solidFill>
                          <a:effectLst/>
                          <a:latin typeface="Arial" panose="020B0604020202020204" pitchFamily="34" charset="0"/>
                          <a:ea typeface="宋体" panose="02010600030101010101" pitchFamily="2" charset="-122"/>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存储器读</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rPr>
                        <a:t>14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panose="020B0604020202020204" pitchFamily="34" charset="0"/>
                          <a:ea typeface="宋体" panose="02010600030101010101" pitchFamily="2" charset="-122"/>
                        </a:rPr>
                        <a:t>B-DA2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总线数据打入暂存器</a:t>
                      </a:r>
                      <a:r>
                        <a:rPr kumimoji="0" lang="en-US" altLang="zh-CN" sz="19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DA2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4167539290"/>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E4AAB9EE-B21C-4B3D-A092-A7903FE3FEE1}"/>
              </a:ext>
            </a:extLst>
          </p:cNvPr>
          <p:cNvSpPr>
            <a:spLocks noGrp="1" noChangeArrowheads="1"/>
          </p:cNvSpPr>
          <p:nvPr>
            <p:ph type="title"/>
          </p:nvPr>
        </p:nvSpPr>
        <p:spPr/>
        <p:txBody>
          <a:bodyPr/>
          <a:lstStyle/>
          <a:p>
            <a:pPr eaLnBrk="1" hangingPunct="1"/>
            <a:r>
              <a:rPr lang="zh-CN" altLang="en-US" b="1"/>
              <a:t>模型计算机控制信号</a:t>
            </a:r>
          </a:p>
        </p:txBody>
      </p:sp>
      <p:graphicFrame>
        <p:nvGraphicFramePr>
          <p:cNvPr id="232451" name="Group 3">
            <a:extLst>
              <a:ext uri="{FF2B5EF4-FFF2-40B4-BE49-F238E27FC236}">
                <a16:creationId xmlns:a16="http://schemas.microsoft.com/office/drawing/2014/main" id="{3475EEE8-3069-4B09-95B2-1E1DEFCDBA1E}"/>
              </a:ext>
            </a:extLst>
          </p:cNvPr>
          <p:cNvGraphicFramePr>
            <a:graphicFrameLocks noGrp="1"/>
          </p:cNvGraphicFramePr>
          <p:nvPr>
            <p:ph type="tbl" idx="1"/>
          </p:nvPr>
        </p:nvGraphicFramePr>
        <p:xfrm>
          <a:off x="609600" y="1447800"/>
          <a:ext cx="8208963" cy="4835525"/>
        </p:xfrm>
        <a:graphic>
          <a:graphicData uri="http://schemas.openxmlformats.org/drawingml/2006/table">
            <a:tbl>
              <a:tblPr/>
              <a:tblGrid>
                <a:gridCol w="576263">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2157412">
                  <a:extLst>
                    <a:ext uri="{9D8B030D-6E8A-4147-A177-3AD203B41FA5}">
                      <a16:colId xmlns:a16="http://schemas.microsoft.com/office/drawing/2014/main" val="20002"/>
                    </a:ext>
                  </a:extLst>
                </a:gridCol>
                <a:gridCol w="650875">
                  <a:extLst>
                    <a:ext uri="{9D8B030D-6E8A-4147-A177-3AD203B41FA5}">
                      <a16:colId xmlns:a16="http://schemas.microsoft.com/office/drawing/2014/main" val="20003"/>
                    </a:ext>
                  </a:extLst>
                </a:gridCol>
                <a:gridCol w="1152525">
                  <a:extLst>
                    <a:ext uri="{9D8B030D-6E8A-4147-A177-3AD203B41FA5}">
                      <a16:colId xmlns:a16="http://schemas.microsoft.com/office/drawing/2014/main" val="20004"/>
                    </a:ext>
                  </a:extLst>
                </a:gridCol>
                <a:gridCol w="2519363">
                  <a:extLst>
                    <a:ext uri="{9D8B030D-6E8A-4147-A177-3AD203B41FA5}">
                      <a16:colId xmlns:a16="http://schemas.microsoft.com/office/drawing/2014/main" val="20005"/>
                    </a:ext>
                  </a:extLst>
                </a:gridCol>
              </a:tblGrid>
              <a:tr h="67282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charset="0"/>
                          <a:ea typeface="宋体" pitchFamily="2" charset="-122"/>
                        </a:rPr>
                        <a:t>序号</a:t>
                      </a:r>
                    </a:p>
                  </a:txBody>
                  <a:tcPr marL="90000" marR="90000" marT="46807" marB="4680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charset="0"/>
                          <a:ea typeface="宋体" pitchFamily="2" charset="-122"/>
                          <a:cs typeface="Times New Roman" pitchFamily="18" charset="0"/>
                        </a:rPr>
                        <a:t>控制信号</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charset="0"/>
                          <a:ea typeface="宋体" pitchFamily="2" charset="-122"/>
                        </a:rPr>
                        <a:t>功能</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charset="0"/>
                          <a:ea typeface="宋体" pitchFamily="2" charset="-122"/>
                        </a:rPr>
                        <a:t>序号</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charset="0"/>
                          <a:ea typeface="宋体" pitchFamily="2" charset="-122"/>
                          <a:cs typeface="Times New Roman" pitchFamily="18" charset="0"/>
                        </a:rPr>
                        <a:t>控制信号</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charset="0"/>
                          <a:ea typeface="宋体" pitchFamily="2" charset="-122"/>
                        </a:rPr>
                        <a:t>功能</a:t>
                      </a:r>
                    </a:p>
                  </a:txBody>
                  <a:tcPr marL="90000" marR="90000" marT="46807" marB="4680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672826">
                <a:tc>
                  <a:txBody>
                    <a:bodyPr/>
                    <a:lstStyle/>
                    <a:p>
                      <a:pPr marL="609600" marR="0" lvl="0" indent="-60960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cs typeface="Times New Roman" pitchFamily="18" charset="0"/>
                        </a:rPr>
                        <a:t>15</a:t>
                      </a:r>
                    </a:p>
                  </a:txBody>
                  <a:tcPr marL="90000" marR="90000" marT="46807" marB="4680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rPr>
                        <a:t>ALU-B</a:t>
                      </a:r>
                      <a:r>
                        <a:rPr kumimoji="0" lang="zh-CN" altLang="en-US" sz="1900" b="1" i="0" u="none" strike="noStrike" cap="none" normalizeH="0" baseline="0">
                          <a:ln>
                            <a:noFill/>
                          </a:ln>
                          <a:solidFill>
                            <a:srgbClr val="CC0099"/>
                          </a:solidFill>
                          <a:effectLst/>
                          <a:latin typeface="Arial" charset="0"/>
                          <a:ea typeface="宋体" pitchFamily="2" charset="-122"/>
                        </a:rPr>
                        <a:t>＃</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hlink"/>
                          </a:solidFill>
                          <a:effectLst/>
                          <a:latin typeface="Arial" charset="0"/>
                          <a:ea typeface="宋体" pitchFamily="2" charset="-122"/>
                        </a:rPr>
                        <a:t>运算器</a:t>
                      </a:r>
                      <a:r>
                        <a:rPr kumimoji="0" lang="en-US" altLang="zh-CN" sz="1900" b="1" i="0" u="none" strike="noStrike" cap="none" normalizeH="0" baseline="0">
                          <a:ln>
                            <a:noFill/>
                          </a:ln>
                          <a:solidFill>
                            <a:schemeClr val="hlink"/>
                          </a:solidFill>
                          <a:effectLst/>
                          <a:latin typeface="Arial" charset="0"/>
                          <a:ea typeface="宋体" pitchFamily="2" charset="-122"/>
                        </a:rPr>
                        <a:t>ALU</a:t>
                      </a:r>
                      <a:r>
                        <a:rPr kumimoji="0" lang="zh-CN" altLang="en-US" sz="1900" b="1" i="0" u="none" strike="noStrike" cap="none" normalizeH="0" baseline="0">
                          <a:ln>
                            <a:noFill/>
                          </a:ln>
                          <a:solidFill>
                            <a:schemeClr val="hlink"/>
                          </a:solidFill>
                          <a:effectLst/>
                          <a:latin typeface="Arial" charset="0"/>
                          <a:ea typeface="宋体" pitchFamily="2" charset="-122"/>
                        </a:rPr>
                        <a:t>内容送总线</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rPr>
                        <a:t>22</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rPr>
                        <a:t>R1-B</a:t>
                      </a:r>
                      <a:r>
                        <a:rPr kumimoji="0" lang="zh-CN" altLang="en-US" sz="1900" b="1" i="0" u="none" strike="noStrike" cap="none" normalizeH="0" baseline="0">
                          <a:ln>
                            <a:noFill/>
                          </a:ln>
                          <a:solidFill>
                            <a:srgbClr val="CC0099"/>
                          </a:solidFill>
                          <a:effectLst/>
                          <a:latin typeface="Arial" charset="0"/>
                          <a:ea typeface="宋体" pitchFamily="2" charset="-122"/>
                        </a:rPr>
                        <a:t>＃</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hlink"/>
                          </a:solidFill>
                          <a:effectLst/>
                          <a:latin typeface="Arial" charset="0"/>
                          <a:ea typeface="宋体" pitchFamily="2" charset="-122"/>
                        </a:rPr>
                        <a:t>R1</a:t>
                      </a:r>
                      <a:r>
                        <a:rPr kumimoji="0" lang="zh-CN" altLang="en-US" sz="1900" b="1" i="0" u="none" strike="noStrike" cap="none" normalizeH="0" baseline="0">
                          <a:ln>
                            <a:noFill/>
                          </a:ln>
                          <a:solidFill>
                            <a:schemeClr val="hlink"/>
                          </a:solidFill>
                          <a:effectLst/>
                          <a:latin typeface="Arial" charset="0"/>
                          <a:ea typeface="宋体" pitchFamily="2" charset="-122"/>
                        </a:rPr>
                        <a:t>内容送总线</a:t>
                      </a:r>
                    </a:p>
                  </a:txBody>
                  <a:tcPr marL="90000" marR="90000" marT="46807" marB="4680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1"/>
                  </a:ext>
                </a:extLst>
              </a:tr>
              <a:tr h="5144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cs typeface="Times New Roman" pitchFamily="18" charset="0"/>
                        </a:rPr>
                        <a:t>16</a:t>
                      </a:r>
                    </a:p>
                  </a:txBody>
                  <a:tcPr marL="90000" marR="90000" marT="46807" marB="4680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cs typeface="Times New Roman" pitchFamily="18" charset="0"/>
                        </a:rPr>
                        <a:t>Ci</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hlink"/>
                          </a:solidFill>
                          <a:effectLst/>
                          <a:latin typeface="Arial" charset="0"/>
                          <a:ea typeface="宋体" pitchFamily="2" charset="-122"/>
                        </a:rPr>
                        <a:t>ALU</a:t>
                      </a:r>
                      <a:r>
                        <a:rPr kumimoji="0" lang="zh-CN" altLang="en-US" sz="1900" b="1" i="0" u="none" strike="noStrike" cap="none" normalizeH="0" baseline="0">
                          <a:ln>
                            <a:noFill/>
                          </a:ln>
                          <a:solidFill>
                            <a:schemeClr val="hlink"/>
                          </a:solidFill>
                          <a:effectLst/>
                          <a:latin typeface="Arial" charset="0"/>
                          <a:ea typeface="宋体" pitchFamily="2" charset="-122"/>
                        </a:rPr>
                        <a:t>进位输入</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rPr>
                        <a:t>23</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rPr>
                        <a:t>R2-B</a:t>
                      </a:r>
                      <a:r>
                        <a:rPr kumimoji="0" lang="zh-CN" altLang="en-US" sz="1900" b="1" i="0" u="none" strike="noStrike" cap="none" normalizeH="0" baseline="0">
                          <a:ln>
                            <a:noFill/>
                          </a:ln>
                          <a:solidFill>
                            <a:srgbClr val="CC0099"/>
                          </a:solidFill>
                          <a:effectLst/>
                          <a:latin typeface="Arial" charset="0"/>
                          <a:ea typeface="宋体" pitchFamily="2" charset="-122"/>
                        </a:rPr>
                        <a:t>＃</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hlink"/>
                          </a:solidFill>
                          <a:effectLst/>
                          <a:latin typeface="Arial" charset="0"/>
                          <a:ea typeface="宋体" pitchFamily="2" charset="-122"/>
                        </a:rPr>
                        <a:t>R2</a:t>
                      </a:r>
                      <a:r>
                        <a:rPr kumimoji="0" lang="zh-CN" altLang="en-US" sz="1900" b="1" i="0" u="none" strike="noStrike" cap="none" normalizeH="0" baseline="0">
                          <a:ln>
                            <a:noFill/>
                          </a:ln>
                          <a:solidFill>
                            <a:schemeClr val="hlink"/>
                          </a:solidFill>
                          <a:effectLst/>
                          <a:latin typeface="Arial" charset="0"/>
                          <a:ea typeface="宋体" pitchFamily="2" charset="-122"/>
                        </a:rPr>
                        <a:t>内容送总线</a:t>
                      </a:r>
                    </a:p>
                  </a:txBody>
                  <a:tcPr marL="90000" marR="90000" marT="46807" marB="4680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5144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cs typeface="Times New Roman" pitchFamily="18" charset="0"/>
                        </a:rPr>
                        <a:t>17</a:t>
                      </a:r>
                    </a:p>
                  </a:txBody>
                  <a:tcPr marL="90000" marR="90000" marT="46807" marB="4680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cs typeface="Times New Roman" pitchFamily="18" charset="0"/>
                        </a:rPr>
                        <a:t>B-R0</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hlink"/>
                          </a:solidFill>
                          <a:effectLst/>
                          <a:latin typeface="Arial" charset="0"/>
                          <a:ea typeface="宋体" pitchFamily="2" charset="-122"/>
                        </a:rPr>
                        <a:t>总线数据打入</a:t>
                      </a:r>
                      <a:r>
                        <a:rPr kumimoji="0" lang="en-US" altLang="zh-CN" sz="1900" b="1" i="0" u="none" strike="noStrike" cap="none" normalizeH="0" baseline="0">
                          <a:ln>
                            <a:noFill/>
                          </a:ln>
                          <a:solidFill>
                            <a:schemeClr val="hlink"/>
                          </a:solidFill>
                          <a:effectLst/>
                          <a:latin typeface="Arial" charset="0"/>
                          <a:ea typeface="宋体" pitchFamily="2" charset="-122"/>
                        </a:rPr>
                        <a:t>R0</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rPr>
                        <a:t>24</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rPr>
                        <a:t>R3-B</a:t>
                      </a:r>
                      <a:r>
                        <a:rPr kumimoji="0" lang="zh-CN" altLang="en-US" sz="1900" b="1" i="0" u="none" strike="noStrike" cap="none" normalizeH="0" baseline="0">
                          <a:ln>
                            <a:noFill/>
                          </a:ln>
                          <a:solidFill>
                            <a:srgbClr val="CC0099"/>
                          </a:solidFill>
                          <a:effectLst/>
                          <a:latin typeface="Arial" charset="0"/>
                          <a:ea typeface="宋体" pitchFamily="2" charset="-122"/>
                        </a:rPr>
                        <a:t>＃</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hlink"/>
                          </a:solidFill>
                          <a:effectLst/>
                          <a:latin typeface="Arial" charset="0"/>
                          <a:ea typeface="宋体" pitchFamily="2" charset="-122"/>
                        </a:rPr>
                        <a:t>R3</a:t>
                      </a:r>
                      <a:r>
                        <a:rPr kumimoji="0" lang="zh-CN" altLang="en-US" sz="1900" b="1" i="0" u="none" strike="noStrike" cap="none" normalizeH="0" baseline="0">
                          <a:ln>
                            <a:noFill/>
                          </a:ln>
                          <a:solidFill>
                            <a:schemeClr val="hlink"/>
                          </a:solidFill>
                          <a:effectLst/>
                          <a:latin typeface="Arial" charset="0"/>
                          <a:ea typeface="宋体" pitchFamily="2" charset="-122"/>
                        </a:rPr>
                        <a:t>内容送总线</a:t>
                      </a:r>
                    </a:p>
                  </a:txBody>
                  <a:tcPr marL="90000" marR="90000" marT="46807" marB="4680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3"/>
                  </a:ext>
                </a:extLst>
              </a:tr>
              <a:tr h="6700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cs typeface="Times New Roman" pitchFamily="18" charset="0"/>
                        </a:rPr>
                        <a:t>18</a:t>
                      </a:r>
                    </a:p>
                  </a:txBody>
                  <a:tcPr marL="90000" marR="90000" marT="46807" marB="4680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cs typeface="Times New Roman" pitchFamily="18" charset="0"/>
                        </a:rPr>
                        <a:t>B-R1</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hlink"/>
                          </a:solidFill>
                          <a:effectLst/>
                          <a:latin typeface="Arial" charset="0"/>
                          <a:ea typeface="宋体" pitchFamily="2" charset="-122"/>
                        </a:rPr>
                        <a:t>总线数据打入</a:t>
                      </a:r>
                      <a:r>
                        <a:rPr kumimoji="0" lang="en-US" altLang="zh-CN" sz="1900" b="1" i="0" u="none" strike="noStrike" cap="none" normalizeH="0" baseline="0">
                          <a:ln>
                            <a:noFill/>
                          </a:ln>
                          <a:solidFill>
                            <a:schemeClr val="hlink"/>
                          </a:solidFill>
                          <a:effectLst/>
                          <a:latin typeface="Arial" charset="0"/>
                          <a:ea typeface="宋体" pitchFamily="2" charset="-122"/>
                        </a:rPr>
                        <a:t>R1</a:t>
                      </a:r>
                      <a:endParaRPr kumimoji="0" lang="en-US" altLang="zh-CN" sz="1900" b="1" i="0" u="none" strike="noStrike" cap="none" normalizeH="0" baseline="0">
                        <a:ln>
                          <a:noFill/>
                        </a:ln>
                        <a:solidFill>
                          <a:schemeClr val="hlink"/>
                        </a:solidFill>
                        <a:effectLst/>
                        <a:latin typeface="Arial" charset="0"/>
                        <a:ea typeface="宋体" pitchFamily="2" charset="-122"/>
                        <a:cs typeface="Times New Roman" pitchFamily="18" charset="0"/>
                      </a:endParaRP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rPr>
                        <a:t>25</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rPr>
                        <a:t>I/O-W</a:t>
                      </a:r>
                      <a:r>
                        <a:rPr kumimoji="0" lang="zh-CN" altLang="en-US" sz="1900" b="1" i="0" u="none" strike="noStrike" cap="none" normalizeH="0" baseline="0">
                          <a:ln>
                            <a:noFill/>
                          </a:ln>
                          <a:solidFill>
                            <a:srgbClr val="CC0099"/>
                          </a:solidFill>
                          <a:effectLst/>
                          <a:latin typeface="Arial" charset="0"/>
                          <a:ea typeface="宋体" pitchFamily="2" charset="-122"/>
                        </a:rPr>
                        <a:t>＃</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rgbClr val="0000FF"/>
                          </a:solidFill>
                          <a:effectLst/>
                          <a:latin typeface="Arial" charset="0"/>
                          <a:ea typeface="宋体" pitchFamily="2" charset="-122"/>
                        </a:rPr>
                        <a:t>写（输出）</a:t>
                      </a:r>
                      <a:r>
                        <a:rPr kumimoji="0" lang="en-US" altLang="zh-CN" sz="1900" b="1" i="0" u="none" strike="noStrike" cap="none" normalizeH="0" baseline="0">
                          <a:ln>
                            <a:noFill/>
                          </a:ln>
                          <a:solidFill>
                            <a:srgbClr val="0000FF"/>
                          </a:solidFill>
                          <a:effectLst/>
                          <a:latin typeface="Arial" charset="0"/>
                          <a:ea typeface="宋体" pitchFamily="2" charset="-122"/>
                        </a:rPr>
                        <a:t>I/O</a:t>
                      </a:r>
                      <a:r>
                        <a:rPr kumimoji="0" lang="zh-CN" altLang="en-US" sz="1900" b="1" i="0" u="none" strike="noStrike" cap="none" normalizeH="0" baseline="0">
                          <a:ln>
                            <a:noFill/>
                          </a:ln>
                          <a:solidFill>
                            <a:srgbClr val="0000FF"/>
                          </a:solidFill>
                          <a:effectLst/>
                          <a:latin typeface="Arial" charset="0"/>
                          <a:ea typeface="宋体" pitchFamily="2" charset="-122"/>
                        </a:rPr>
                        <a:t>端口</a:t>
                      </a:r>
                    </a:p>
                  </a:txBody>
                  <a:tcPr marL="90000" marR="90000" marT="46807" marB="4680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4"/>
                  </a:ext>
                </a:extLst>
              </a:tr>
              <a:tr h="6700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cs typeface="Times New Roman" pitchFamily="18" charset="0"/>
                        </a:rPr>
                        <a:t>19</a:t>
                      </a:r>
                    </a:p>
                  </a:txBody>
                  <a:tcPr marL="90000" marR="90000" marT="46807" marB="4680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cs typeface="Times New Roman" pitchFamily="18" charset="0"/>
                        </a:rPr>
                        <a:t>B-R2</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hlink"/>
                          </a:solidFill>
                          <a:effectLst/>
                          <a:latin typeface="Arial" charset="0"/>
                          <a:ea typeface="宋体" pitchFamily="2" charset="-122"/>
                        </a:rPr>
                        <a:t>总线数据打入</a:t>
                      </a:r>
                      <a:r>
                        <a:rPr kumimoji="0" lang="en-US" altLang="zh-CN" sz="1900" b="1" i="0" u="none" strike="noStrike" cap="none" normalizeH="0" baseline="0">
                          <a:ln>
                            <a:noFill/>
                          </a:ln>
                          <a:solidFill>
                            <a:schemeClr val="hlink"/>
                          </a:solidFill>
                          <a:effectLst/>
                          <a:latin typeface="Arial" charset="0"/>
                          <a:ea typeface="宋体" pitchFamily="2" charset="-122"/>
                        </a:rPr>
                        <a:t>R2</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rPr>
                        <a:t>26</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rPr>
                        <a:t>I/O-W</a:t>
                      </a:r>
                      <a:r>
                        <a:rPr kumimoji="0" lang="zh-CN" altLang="en-US" sz="1900" b="1" i="0" u="none" strike="noStrike" cap="none" normalizeH="0" baseline="0">
                          <a:ln>
                            <a:noFill/>
                          </a:ln>
                          <a:solidFill>
                            <a:srgbClr val="CC0099"/>
                          </a:solidFill>
                          <a:effectLst/>
                          <a:latin typeface="Arial" charset="0"/>
                          <a:ea typeface="宋体" pitchFamily="2" charset="-122"/>
                        </a:rPr>
                        <a:t>＃</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rgbClr val="0000FF"/>
                          </a:solidFill>
                          <a:effectLst/>
                          <a:latin typeface="Arial" charset="0"/>
                          <a:ea typeface="宋体" pitchFamily="2" charset="-122"/>
                        </a:rPr>
                        <a:t>读（输入）</a:t>
                      </a:r>
                      <a:r>
                        <a:rPr kumimoji="0" lang="en-US" altLang="zh-CN" sz="1900" b="1" i="0" u="none" strike="noStrike" cap="none" normalizeH="0" baseline="0">
                          <a:ln>
                            <a:noFill/>
                          </a:ln>
                          <a:solidFill>
                            <a:srgbClr val="0000FF"/>
                          </a:solidFill>
                          <a:effectLst/>
                          <a:latin typeface="Arial" charset="0"/>
                          <a:ea typeface="宋体" pitchFamily="2" charset="-122"/>
                        </a:rPr>
                        <a:t>I/O</a:t>
                      </a:r>
                      <a:r>
                        <a:rPr kumimoji="0" lang="zh-CN" altLang="en-US" sz="1900" b="1" i="0" u="none" strike="noStrike" cap="none" normalizeH="0" baseline="0">
                          <a:ln>
                            <a:noFill/>
                          </a:ln>
                          <a:solidFill>
                            <a:srgbClr val="0000FF"/>
                          </a:solidFill>
                          <a:effectLst/>
                          <a:latin typeface="Arial" charset="0"/>
                          <a:ea typeface="宋体" pitchFamily="2" charset="-122"/>
                        </a:rPr>
                        <a:t>端口</a:t>
                      </a:r>
                    </a:p>
                  </a:txBody>
                  <a:tcPr marL="90000" marR="90000" marT="46807" marB="4680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5"/>
                  </a:ext>
                </a:extLst>
              </a:tr>
              <a:tr h="5144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cs typeface="Times New Roman" pitchFamily="18" charset="0"/>
                        </a:rPr>
                        <a:t>20</a:t>
                      </a:r>
                    </a:p>
                  </a:txBody>
                  <a:tcPr marL="90000" marR="90000" marT="46807" marB="4680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cs typeface="Times New Roman" pitchFamily="18" charset="0"/>
                        </a:rPr>
                        <a:t>B-R3</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hlink"/>
                          </a:solidFill>
                          <a:effectLst/>
                          <a:latin typeface="Arial" charset="0"/>
                          <a:ea typeface="宋体" pitchFamily="2" charset="-122"/>
                        </a:rPr>
                        <a:t>总线数据打入</a:t>
                      </a:r>
                      <a:r>
                        <a:rPr kumimoji="0" lang="en-US" altLang="zh-CN" sz="1900" b="1" i="0" u="none" strike="noStrike" cap="none" normalizeH="0" baseline="0">
                          <a:ln>
                            <a:noFill/>
                          </a:ln>
                          <a:solidFill>
                            <a:schemeClr val="hlink"/>
                          </a:solidFill>
                          <a:effectLst/>
                          <a:latin typeface="Arial" charset="0"/>
                          <a:ea typeface="宋体" pitchFamily="2" charset="-122"/>
                        </a:rPr>
                        <a:t>R3</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rPr>
                        <a:t>27</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rPr>
                        <a:t>Ai</a:t>
                      </a:r>
                      <a:r>
                        <a:rPr kumimoji="0" lang="zh-CN" altLang="en-US" sz="1900" b="1" i="0" u="none" strike="noStrike" cap="none" normalizeH="0" baseline="0">
                          <a:ln>
                            <a:noFill/>
                          </a:ln>
                          <a:solidFill>
                            <a:srgbClr val="CC0099"/>
                          </a:solidFill>
                          <a:effectLst/>
                          <a:latin typeface="Arial" charset="0"/>
                          <a:ea typeface="宋体" pitchFamily="2" charset="-122"/>
                        </a:rPr>
                        <a:t>＃</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charset="0"/>
                          <a:ea typeface="宋体" pitchFamily="2" charset="-122"/>
                          <a:cs typeface="Times New Roman" pitchFamily="18" charset="0"/>
                        </a:rPr>
                        <a:t>端口地址线</a:t>
                      </a:r>
                    </a:p>
                  </a:txBody>
                  <a:tcPr marL="90000" marR="90000" marT="46807" marB="4680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6"/>
                  </a:ext>
                </a:extLst>
              </a:tr>
              <a:tr h="6065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rPr>
                        <a:t>21</a:t>
                      </a:r>
                    </a:p>
                  </a:txBody>
                  <a:tcPr marL="90000" marR="90000" marT="46807" marB="4680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rPr>
                        <a:t>R0-B</a:t>
                      </a:r>
                      <a:r>
                        <a:rPr kumimoji="0" lang="zh-CN" altLang="en-US" sz="1900" b="1" i="0" u="none" strike="noStrike" cap="none" normalizeH="0" baseline="0">
                          <a:ln>
                            <a:noFill/>
                          </a:ln>
                          <a:solidFill>
                            <a:srgbClr val="CC0099"/>
                          </a:solidFill>
                          <a:effectLst/>
                          <a:latin typeface="Arial" charset="0"/>
                          <a:ea typeface="宋体" pitchFamily="2" charset="-122"/>
                        </a:rPr>
                        <a:t>＃</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hlink"/>
                          </a:solidFill>
                          <a:effectLst/>
                          <a:latin typeface="Arial" charset="0"/>
                          <a:ea typeface="宋体" pitchFamily="2" charset="-122"/>
                        </a:rPr>
                        <a:t>R0</a:t>
                      </a:r>
                      <a:r>
                        <a:rPr kumimoji="0" lang="zh-CN" altLang="en-US" sz="1900" b="1" i="0" u="none" strike="noStrike" cap="none" normalizeH="0" baseline="0">
                          <a:ln>
                            <a:noFill/>
                          </a:ln>
                          <a:solidFill>
                            <a:schemeClr val="hlink"/>
                          </a:solidFill>
                          <a:effectLst/>
                          <a:latin typeface="Arial" charset="0"/>
                          <a:ea typeface="宋体" pitchFamily="2" charset="-122"/>
                        </a:rPr>
                        <a:t>内容送总线</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chemeClr val="tx1"/>
                          </a:solidFill>
                          <a:effectLst/>
                          <a:latin typeface="Arial" charset="0"/>
                          <a:ea typeface="宋体" pitchFamily="2" charset="-122"/>
                        </a:rPr>
                        <a:t>28</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900" b="1" i="0" u="none" strike="noStrike" cap="none" normalizeH="0" baseline="0">
                          <a:ln>
                            <a:noFill/>
                          </a:ln>
                          <a:solidFill>
                            <a:srgbClr val="CC0099"/>
                          </a:solidFill>
                          <a:effectLst/>
                          <a:latin typeface="Arial" charset="0"/>
                          <a:ea typeface="宋体" pitchFamily="2" charset="-122"/>
                        </a:rPr>
                        <a:t>J1#</a:t>
                      </a:r>
                    </a:p>
                  </a:txBody>
                  <a:tcPr marL="90000" marR="90000" marT="46807" marB="4680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900" b="1" i="0" u="none" strike="noStrike" cap="none" normalizeH="0" baseline="0">
                          <a:ln>
                            <a:noFill/>
                          </a:ln>
                          <a:solidFill>
                            <a:schemeClr val="tx1"/>
                          </a:solidFill>
                          <a:effectLst/>
                          <a:latin typeface="Arial" charset="0"/>
                          <a:ea typeface="宋体" pitchFamily="2" charset="-122"/>
                          <a:cs typeface="Times New Roman" pitchFamily="18" charset="0"/>
                        </a:rPr>
                        <a:t>指令译码器译码</a:t>
                      </a:r>
                    </a:p>
                  </a:txBody>
                  <a:tcPr marL="90000" marR="90000" marT="46807" marB="4680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FD8B729E-AA66-42C6-9DDB-F506B0CB0C5A}"/>
              </a:ext>
            </a:extLst>
          </p:cNvPr>
          <p:cNvSpPr>
            <a:spLocks noGrp="1" noChangeArrowheads="1"/>
          </p:cNvSpPr>
          <p:nvPr>
            <p:ph type="title"/>
          </p:nvPr>
        </p:nvSpPr>
        <p:spPr/>
        <p:txBody>
          <a:bodyPr/>
          <a:lstStyle/>
          <a:p>
            <a:pPr eaLnBrk="1" hangingPunct="1"/>
            <a:r>
              <a:rPr lang="en-US" altLang="zh-CN" b="1">
                <a:solidFill>
                  <a:srgbClr val="A50021"/>
                </a:solidFill>
              </a:rPr>
              <a:t>3</a:t>
            </a:r>
            <a:r>
              <a:rPr lang="zh-CN" altLang="en-US" b="1">
                <a:solidFill>
                  <a:srgbClr val="A50021"/>
                </a:solidFill>
              </a:rPr>
              <a:t>、指令的微程序代码：</a:t>
            </a:r>
            <a:r>
              <a:rPr lang="en-US" altLang="zh-CN" b="1">
                <a:solidFill>
                  <a:srgbClr val="A50021"/>
                </a:solidFill>
              </a:rPr>
              <a:t>ADD</a:t>
            </a:r>
          </a:p>
        </p:txBody>
      </p:sp>
      <p:sp>
        <p:nvSpPr>
          <p:cNvPr id="6148" name="Rectangle 3">
            <a:extLst>
              <a:ext uri="{FF2B5EF4-FFF2-40B4-BE49-F238E27FC236}">
                <a16:creationId xmlns:a16="http://schemas.microsoft.com/office/drawing/2014/main" id="{6EEC5728-1B91-4ADF-8CBF-7FB8CA79B738}"/>
              </a:ext>
            </a:extLst>
          </p:cNvPr>
          <p:cNvSpPr>
            <a:spLocks noChangeArrowheads="1"/>
          </p:cNvSpPr>
          <p:nvPr/>
        </p:nvSpPr>
        <p:spPr bwMode="auto">
          <a:xfrm>
            <a:off x="0" y="1795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9" name="Rectangle 4">
            <a:extLst>
              <a:ext uri="{FF2B5EF4-FFF2-40B4-BE49-F238E27FC236}">
                <a16:creationId xmlns:a16="http://schemas.microsoft.com/office/drawing/2014/main" id="{747C083D-D116-4E49-B9E5-9C490CE79E84}"/>
              </a:ext>
            </a:extLst>
          </p:cNvPr>
          <p:cNvSpPr>
            <a:spLocks noChangeArrowheads="1"/>
          </p:cNvSpPr>
          <p:nvPr/>
        </p:nvSpPr>
        <p:spPr bwMode="auto">
          <a:xfrm>
            <a:off x="0" y="2052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146" name="Object 5">
            <a:extLst>
              <a:ext uri="{FF2B5EF4-FFF2-40B4-BE49-F238E27FC236}">
                <a16:creationId xmlns:a16="http://schemas.microsoft.com/office/drawing/2014/main" id="{7E51D705-181B-4055-AE6C-F306CDEFAFDD}"/>
              </a:ext>
            </a:extLst>
          </p:cNvPr>
          <p:cNvGraphicFramePr>
            <a:graphicFrameLocks noChangeAspect="1"/>
          </p:cNvGraphicFramePr>
          <p:nvPr/>
        </p:nvGraphicFramePr>
        <p:xfrm>
          <a:off x="304800" y="1600200"/>
          <a:ext cx="8496300" cy="4432300"/>
        </p:xfrm>
        <a:graphic>
          <a:graphicData uri="http://schemas.openxmlformats.org/presentationml/2006/ole">
            <mc:AlternateContent xmlns:mc="http://schemas.openxmlformats.org/markup-compatibility/2006">
              <mc:Choice xmlns:v="urn:schemas-microsoft-com:vml" Requires="v">
                <p:oleObj r:id="rId2" imgW="7395180" imgH="3864701" progId="Visio.Drawing.11">
                  <p:embed/>
                </p:oleObj>
              </mc:Choice>
              <mc:Fallback>
                <p:oleObj r:id="rId2" imgW="7395180" imgH="3864701"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8496300" cy="4432300"/>
                      </a:xfrm>
                      <a:prstGeom prst="rect">
                        <a:avLst/>
                      </a:prstGeom>
                      <a:solidFill>
                        <a:srgbClr val="FFCCFF"/>
                      </a:solidFill>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8C27D712-C724-4BBE-B1AE-6B485C56AC2A}"/>
              </a:ext>
            </a:extLst>
          </p:cNvPr>
          <p:cNvSpPr>
            <a:spLocks noGrp="1" noChangeArrowheads="1"/>
          </p:cNvSpPr>
          <p:nvPr>
            <p:ph type="title"/>
          </p:nvPr>
        </p:nvSpPr>
        <p:spPr/>
        <p:txBody>
          <a:bodyPr/>
          <a:lstStyle/>
          <a:p>
            <a:pPr eaLnBrk="1" hangingPunct="1"/>
            <a:r>
              <a:rPr lang="en-US" altLang="zh-CN" b="1">
                <a:solidFill>
                  <a:srgbClr val="A50021"/>
                </a:solidFill>
              </a:rPr>
              <a:t>3</a:t>
            </a:r>
            <a:r>
              <a:rPr lang="zh-CN" altLang="en-US" b="1">
                <a:solidFill>
                  <a:srgbClr val="A50021"/>
                </a:solidFill>
              </a:rPr>
              <a:t>、指令的微程序代码：</a:t>
            </a:r>
            <a:r>
              <a:rPr lang="en-US" altLang="zh-CN" b="1">
                <a:solidFill>
                  <a:srgbClr val="A50021"/>
                </a:solidFill>
              </a:rPr>
              <a:t>JMP</a:t>
            </a:r>
          </a:p>
        </p:txBody>
      </p:sp>
      <p:sp>
        <p:nvSpPr>
          <p:cNvPr id="7172" name="Rectangle 3">
            <a:extLst>
              <a:ext uri="{FF2B5EF4-FFF2-40B4-BE49-F238E27FC236}">
                <a16:creationId xmlns:a16="http://schemas.microsoft.com/office/drawing/2014/main" id="{F4C0507F-0CAD-4815-999F-72363C2889A6}"/>
              </a:ext>
            </a:extLst>
          </p:cNvPr>
          <p:cNvSpPr>
            <a:spLocks noChangeArrowheads="1"/>
          </p:cNvSpPr>
          <p:nvPr/>
        </p:nvSpPr>
        <p:spPr bwMode="auto">
          <a:xfrm>
            <a:off x="0" y="2247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3" name="Rectangle 4">
            <a:extLst>
              <a:ext uri="{FF2B5EF4-FFF2-40B4-BE49-F238E27FC236}">
                <a16:creationId xmlns:a16="http://schemas.microsoft.com/office/drawing/2014/main" id="{6EFC053A-64D4-47EA-9C6B-59E1131859AF}"/>
              </a:ext>
            </a:extLst>
          </p:cNvPr>
          <p:cNvSpPr>
            <a:spLocks noChangeArrowheads="1"/>
          </p:cNvSpPr>
          <p:nvPr/>
        </p:nvSpPr>
        <p:spPr bwMode="auto">
          <a:xfrm>
            <a:off x="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170" name="Object 5">
            <a:extLst>
              <a:ext uri="{FF2B5EF4-FFF2-40B4-BE49-F238E27FC236}">
                <a16:creationId xmlns:a16="http://schemas.microsoft.com/office/drawing/2014/main" id="{DD540D93-E088-4031-ACCD-EBB348E7AAA7}"/>
              </a:ext>
            </a:extLst>
          </p:cNvPr>
          <p:cNvGraphicFramePr>
            <a:graphicFrameLocks noChangeAspect="1"/>
          </p:cNvGraphicFramePr>
          <p:nvPr/>
        </p:nvGraphicFramePr>
        <p:xfrm>
          <a:off x="228600" y="1524000"/>
          <a:ext cx="8642350" cy="3297238"/>
        </p:xfrm>
        <a:graphic>
          <a:graphicData uri="http://schemas.openxmlformats.org/presentationml/2006/ole">
            <mc:AlternateContent xmlns:mc="http://schemas.openxmlformats.org/markup-compatibility/2006">
              <mc:Choice xmlns:v="urn:schemas-microsoft-com:vml" Requires="v">
                <p:oleObj r:id="rId2" imgW="7413061" imgH="2819766" progId="Visio.Drawing.11">
                  <p:embed/>
                </p:oleObj>
              </mc:Choice>
              <mc:Fallback>
                <p:oleObj r:id="rId2" imgW="7413061" imgH="2819766"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642350" cy="3297238"/>
                      </a:xfrm>
                      <a:prstGeom prst="rect">
                        <a:avLst/>
                      </a:prstGeom>
                      <a:solidFill>
                        <a:srgbClr val="FFCCFF"/>
                      </a:solidFill>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9A16646D-78B3-43E0-844B-201BA3EF3E5E}"/>
              </a:ext>
            </a:extLst>
          </p:cNvPr>
          <p:cNvSpPr>
            <a:spLocks noGrp="1" noChangeArrowheads="1"/>
          </p:cNvSpPr>
          <p:nvPr>
            <p:ph type="title"/>
          </p:nvPr>
        </p:nvSpPr>
        <p:spPr>
          <a:xfrm>
            <a:off x="457200" y="0"/>
            <a:ext cx="8229600" cy="838200"/>
          </a:xfrm>
        </p:spPr>
        <p:txBody>
          <a:bodyPr/>
          <a:lstStyle/>
          <a:p>
            <a:pPr eaLnBrk="1" hangingPunct="1"/>
            <a:r>
              <a:rPr lang="zh-CN" altLang="en-US" b="1">
                <a:solidFill>
                  <a:srgbClr val="A50021"/>
                </a:solidFill>
              </a:rPr>
              <a:t>为微指令分配微地址</a:t>
            </a:r>
          </a:p>
        </p:txBody>
      </p:sp>
      <p:pic>
        <p:nvPicPr>
          <p:cNvPr id="96259" name="Picture 4">
            <a:extLst>
              <a:ext uri="{FF2B5EF4-FFF2-40B4-BE49-F238E27FC236}">
                <a16:creationId xmlns:a16="http://schemas.microsoft.com/office/drawing/2014/main" id="{451D0E69-70A8-4BD5-9AF0-094CE819588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667000" y="838200"/>
            <a:ext cx="4527550" cy="5761038"/>
          </a:xfrm>
          <a:solidFill>
            <a:srgbClr val="FFCCFF"/>
          </a:solidFill>
        </p:spPr>
      </p:pic>
      <p:sp>
        <p:nvSpPr>
          <p:cNvPr id="235525" name="Text Box 5">
            <a:extLst>
              <a:ext uri="{FF2B5EF4-FFF2-40B4-BE49-F238E27FC236}">
                <a16:creationId xmlns:a16="http://schemas.microsoft.com/office/drawing/2014/main" id="{DE1B07B3-7A35-43E3-B2C3-A20CAF236B4E}"/>
              </a:ext>
            </a:extLst>
          </p:cNvPr>
          <p:cNvSpPr txBox="1">
            <a:spLocks noChangeArrowheads="1"/>
          </p:cNvSpPr>
          <p:nvPr/>
        </p:nvSpPr>
        <p:spPr bwMode="auto">
          <a:xfrm>
            <a:off x="5507038" y="1708150"/>
            <a:ext cx="720725" cy="366713"/>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rgbClr val="A50021"/>
                </a:solidFill>
              </a:rPr>
              <a:t>01H</a:t>
            </a:r>
          </a:p>
        </p:txBody>
      </p:sp>
      <p:sp>
        <p:nvSpPr>
          <p:cNvPr id="235526" name="Text Box 6">
            <a:extLst>
              <a:ext uri="{FF2B5EF4-FFF2-40B4-BE49-F238E27FC236}">
                <a16:creationId xmlns:a16="http://schemas.microsoft.com/office/drawing/2014/main" id="{20E3CF2B-CA99-4AB4-8DE0-6DA79BAEDBC8}"/>
              </a:ext>
            </a:extLst>
          </p:cNvPr>
          <p:cNvSpPr txBox="1">
            <a:spLocks noChangeArrowheads="1"/>
          </p:cNvSpPr>
          <p:nvPr/>
        </p:nvSpPr>
        <p:spPr bwMode="auto">
          <a:xfrm>
            <a:off x="5508625" y="2573338"/>
            <a:ext cx="720725" cy="3667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rgbClr val="A50021"/>
                </a:solidFill>
              </a:rPr>
              <a:t>02H</a:t>
            </a:r>
          </a:p>
        </p:txBody>
      </p:sp>
      <p:sp>
        <p:nvSpPr>
          <p:cNvPr id="235527" name="Text Box 7">
            <a:extLst>
              <a:ext uri="{FF2B5EF4-FFF2-40B4-BE49-F238E27FC236}">
                <a16:creationId xmlns:a16="http://schemas.microsoft.com/office/drawing/2014/main" id="{2E131AC1-4AD2-4F35-8F8E-D23A152DA282}"/>
              </a:ext>
            </a:extLst>
          </p:cNvPr>
          <p:cNvSpPr txBox="1">
            <a:spLocks noChangeArrowheads="1"/>
          </p:cNvSpPr>
          <p:nvPr/>
        </p:nvSpPr>
        <p:spPr bwMode="auto">
          <a:xfrm>
            <a:off x="4211638" y="3789363"/>
            <a:ext cx="720725" cy="3667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rgbClr val="A50021"/>
                </a:solidFill>
              </a:rPr>
              <a:t>20H</a:t>
            </a:r>
          </a:p>
        </p:txBody>
      </p:sp>
      <p:sp>
        <p:nvSpPr>
          <p:cNvPr id="235528" name="Text Box 8">
            <a:extLst>
              <a:ext uri="{FF2B5EF4-FFF2-40B4-BE49-F238E27FC236}">
                <a16:creationId xmlns:a16="http://schemas.microsoft.com/office/drawing/2014/main" id="{217D12FA-F8D5-4631-8446-B844133698FC}"/>
              </a:ext>
            </a:extLst>
          </p:cNvPr>
          <p:cNvSpPr txBox="1">
            <a:spLocks noChangeArrowheads="1"/>
          </p:cNvSpPr>
          <p:nvPr/>
        </p:nvSpPr>
        <p:spPr bwMode="auto">
          <a:xfrm>
            <a:off x="5651500" y="3789363"/>
            <a:ext cx="720725" cy="3667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rgbClr val="A50021"/>
                </a:solidFill>
              </a:rPr>
              <a:t>21H</a:t>
            </a:r>
          </a:p>
        </p:txBody>
      </p:sp>
      <p:sp>
        <p:nvSpPr>
          <p:cNvPr id="235529" name="Text Box 9">
            <a:extLst>
              <a:ext uri="{FF2B5EF4-FFF2-40B4-BE49-F238E27FC236}">
                <a16:creationId xmlns:a16="http://schemas.microsoft.com/office/drawing/2014/main" id="{05DD2425-137D-4781-A4F1-B59391BDD72A}"/>
              </a:ext>
            </a:extLst>
          </p:cNvPr>
          <p:cNvSpPr txBox="1">
            <a:spLocks noChangeArrowheads="1"/>
          </p:cNvSpPr>
          <p:nvPr/>
        </p:nvSpPr>
        <p:spPr bwMode="auto">
          <a:xfrm>
            <a:off x="5651500" y="4805363"/>
            <a:ext cx="720725" cy="3667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rgbClr val="A50021"/>
                </a:solidFill>
              </a:rPr>
              <a:t>07H</a:t>
            </a:r>
          </a:p>
        </p:txBody>
      </p:sp>
      <p:sp>
        <p:nvSpPr>
          <p:cNvPr id="235530" name="Text Box 10">
            <a:extLst>
              <a:ext uri="{FF2B5EF4-FFF2-40B4-BE49-F238E27FC236}">
                <a16:creationId xmlns:a16="http://schemas.microsoft.com/office/drawing/2014/main" id="{3286F88C-3837-4C90-83F6-59A4175E29AB}"/>
              </a:ext>
            </a:extLst>
          </p:cNvPr>
          <p:cNvSpPr txBox="1">
            <a:spLocks noChangeArrowheads="1"/>
          </p:cNvSpPr>
          <p:nvPr/>
        </p:nvSpPr>
        <p:spPr bwMode="auto">
          <a:xfrm>
            <a:off x="4211638" y="4732338"/>
            <a:ext cx="720725" cy="3667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rgbClr val="A50021"/>
                </a:solidFill>
              </a:rPr>
              <a:t>04H</a:t>
            </a:r>
          </a:p>
        </p:txBody>
      </p:sp>
      <p:sp>
        <p:nvSpPr>
          <p:cNvPr id="235531" name="Text Box 11">
            <a:extLst>
              <a:ext uri="{FF2B5EF4-FFF2-40B4-BE49-F238E27FC236}">
                <a16:creationId xmlns:a16="http://schemas.microsoft.com/office/drawing/2014/main" id="{115AB228-EC90-484A-8FAB-F1A7BBD6C5C5}"/>
              </a:ext>
            </a:extLst>
          </p:cNvPr>
          <p:cNvSpPr txBox="1">
            <a:spLocks noChangeArrowheads="1"/>
          </p:cNvSpPr>
          <p:nvPr/>
        </p:nvSpPr>
        <p:spPr bwMode="auto">
          <a:xfrm>
            <a:off x="4211638" y="5453063"/>
            <a:ext cx="720725" cy="3667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rgbClr val="A50021"/>
                </a:solidFill>
              </a:rPr>
              <a:t>05H</a:t>
            </a:r>
          </a:p>
        </p:txBody>
      </p:sp>
      <p:sp>
        <p:nvSpPr>
          <p:cNvPr id="235532" name="Text Box 12">
            <a:extLst>
              <a:ext uri="{FF2B5EF4-FFF2-40B4-BE49-F238E27FC236}">
                <a16:creationId xmlns:a16="http://schemas.microsoft.com/office/drawing/2014/main" id="{0B99C934-47D7-4C91-BB6B-9FA1606D38AC}"/>
              </a:ext>
            </a:extLst>
          </p:cNvPr>
          <p:cNvSpPr txBox="1">
            <a:spLocks noChangeArrowheads="1"/>
          </p:cNvSpPr>
          <p:nvPr/>
        </p:nvSpPr>
        <p:spPr bwMode="auto">
          <a:xfrm>
            <a:off x="4211638" y="6245225"/>
            <a:ext cx="720725" cy="366713"/>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kumimoji="1" lang="en-US" altLang="zh-CN" sz="2000" b="1">
                <a:solidFill>
                  <a:srgbClr val="A50021"/>
                </a:solidFill>
              </a:rPr>
              <a:t>06H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25"/>
                                        </p:tgtEl>
                                        <p:attrNameLst>
                                          <p:attrName>style.visibility</p:attrName>
                                        </p:attrNameLst>
                                      </p:cBhvr>
                                      <p:to>
                                        <p:strVal val="visible"/>
                                      </p:to>
                                    </p:set>
                                    <p:animEffect transition="in" filter="wipe(left)">
                                      <p:cBhvr>
                                        <p:cTn id="7" dur="500"/>
                                        <p:tgtEl>
                                          <p:spTgt spid="2355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26"/>
                                        </p:tgtEl>
                                        <p:attrNameLst>
                                          <p:attrName>style.visibility</p:attrName>
                                        </p:attrNameLst>
                                      </p:cBhvr>
                                      <p:to>
                                        <p:strVal val="visible"/>
                                      </p:to>
                                    </p:set>
                                    <p:animEffect transition="in" filter="wipe(left)">
                                      <p:cBhvr>
                                        <p:cTn id="12" dur="500"/>
                                        <p:tgtEl>
                                          <p:spTgt spid="2355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5527"/>
                                        </p:tgtEl>
                                        <p:attrNameLst>
                                          <p:attrName>style.visibility</p:attrName>
                                        </p:attrNameLst>
                                      </p:cBhvr>
                                      <p:to>
                                        <p:strVal val="visible"/>
                                      </p:to>
                                    </p:set>
                                    <p:animEffect transition="in" filter="wipe(down)">
                                      <p:cBhvr>
                                        <p:cTn id="17" dur="500"/>
                                        <p:tgtEl>
                                          <p:spTgt spid="2355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5528"/>
                                        </p:tgtEl>
                                        <p:attrNameLst>
                                          <p:attrName>style.visibility</p:attrName>
                                        </p:attrNameLst>
                                      </p:cBhvr>
                                      <p:to>
                                        <p:strVal val="visible"/>
                                      </p:to>
                                    </p:set>
                                    <p:animEffect transition="in" filter="wipe(left)">
                                      <p:cBhvr>
                                        <p:cTn id="22" dur="500"/>
                                        <p:tgtEl>
                                          <p:spTgt spid="2355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5530"/>
                                        </p:tgtEl>
                                        <p:attrNameLst>
                                          <p:attrName>style.visibility</p:attrName>
                                        </p:attrNameLst>
                                      </p:cBhvr>
                                      <p:to>
                                        <p:strVal val="visible"/>
                                      </p:to>
                                    </p:set>
                                    <p:animEffect transition="in" filter="wipe(left)">
                                      <p:cBhvr>
                                        <p:cTn id="27" dur="500"/>
                                        <p:tgtEl>
                                          <p:spTgt spid="2355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5531"/>
                                        </p:tgtEl>
                                        <p:attrNameLst>
                                          <p:attrName>style.visibility</p:attrName>
                                        </p:attrNameLst>
                                      </p:cBhvr>
                                      <p:to>
                                        <p:strVal val="visible"/>
                                      </p:to>
                                    </p:set>
                                    <p:animEffect transition="in" filter="wipe(left)">
                                      <p:cBhvr>
                                        <p:cTn id="32" dur="500"/>
                                        <p:tgtEl>
                                          <p:spTgt spid="2355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5532"/>
                                        </p:tgtEl>
                                        <p:attrNameLst>
                                          <p:attrName>style.visibility</p:attrName>
                                        </p:attrNameLst>
                                      </p:cBhvr>
                                      <p:to>
                                        <p:strVal val="visible"/>
                                      </p:to>
                                    </p:set>
                                    <p:animEffect transition="in" filter="wipe(left)">
                                      <p:cBhvr>
                                        <p:cTn id="37" dur="500"/>
                                        <p:tgtEl>
                                          <p:spTgt spid="2355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5529"/>
                                        </p:tgtEl>
                                        <p:attrNameLst>
                                          <p:attrName>style.visibility</p:attrName>
                                        </p:attrNameLst>
                                      </p:cBhvr>
                                      <p:to>
                                        <p:strVal val="visible"/>
                                      </p:to>
                                    </p:set>
                                    <p:animEffect transition="in" filter="wipe(left)">
                                      <p:cBhvr>
                                        <p:cTn id="42" dur="500"/>
                                        <p:tgtEl>
                                          <p:spTgt spid="235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5" grpId="0" animBg="1"/>
      <p:bldP spid="235526" grpId="0" animBg="1"/>
      <p:bldP spid="235527" grpId="0" animBg="1"/>
      <p:bldP spid="235528" grpId="0" animBg="1"/>
      <p:bldP spid="235529" grpId="0" animBg="1"/>
      <p:bldP spid="235530" grpId="0" animBg="1"/>
      <p:bldP spid="235531" grpId="0" animBg="1"/>
      <p:bldP spid="23553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a:extLst>
              <a:ext uri="{FF2B5EF4-FFF2-40B4-BE49-F238E27FC236}">
                <a16:creationId xmlns:a16="http://schemas.microsoft.com/office/drawing/2014/main" id="{112BFC17-2846-43FA-A030-4A5E3A2A8993}"/>
              </a:ext>
            </a:extLst>
          </p:cNvPr>
          <p:cNvSpPr>
            <a:spLocks noChangeArrowheads="1"/>
          </p:cNvSpPr>
          <p:nvPr/>
        </p:nvSpPr>
        <p:spPr bwMode="auto">
          <a:xfrm>
            <a:off x="539750" y="765175"/>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tx2"/>
                </a:solidFill>
                <a:latin typeface="Times New Roman" panose="02020603050405020304" pitchFamily="18" charset="0"/>
                <a:cs typeface="Times New Roman" panose="02020603050405020304" pitchFamily="18" charset="0"/>
              </a:rPr>
              <a:t>2.  </a:t>
            </a:r>
            <a:r>
              <a:rPr lang="zh-CN" altLang="en-US" sz="3200" b="1">
                <a:solidFill>
                  <a:schemeClr val="tx2"/>
                </a:solidFill>
                <a:latin typeface="宋体" panose="02010600030101010101" pitchFamily="2" charset="-122"/>
              </a:rPr>
              <a:t>微地址的形成方法</a:t>
            </a:r>
            <a:endParaRPr lang="zh-CN" altLang="en-US" sz="3200" b="1">
              <a:solidFill>
                <a:schemeClr val="tx2"/>
              </a:solidFill>
              <a:latin typeface="Times New Roman" panose="02020603050405020304" pitchFamily="18" charset="0"/>
              <a:cs typeface="Times New Roman" panose="02020603050405020304" pitchFamily="18" charset="0"/>
            </a:endParaRPr>
          </a:p>
        </p:txBody>
      </p:sp>
      <p:sp>
        <p:nvSpPr>
          <p:cNvPr id="97283" name="Text Box 3">
            <a:extLst>
              <a:ext uri="{FF2B5EF4-FFF2-40B4-BE49-F238E27FC236}">
                <a16:creationId xmlns:a16="http://schemas.microsoft.com/office/drawing/2014/main" id="{D03EFCCA-EC52-42D8-8C51-EC85D44BB819}"/>
              </a:ext>
            </a:extLst>
          </p:cNvPr>
          <p:cNvSpPr txBox="1">
            <a:spLocks noChangeArrowheads="1"/>
          </p:cNvSpPr>
          <p:nvPr/>
        </p:nvSpPr>
        <p:spPr bwMode="auto">
          <a:xfrm>
            <a:off x="900113" y="1844675"/>
            <a:ext cx="72009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latin typeface="宋体" panose="02010600030101010101" pitchFamily="2" charset="-122"/>
              </a:rPr>
              <a:t>微地址包括微程序的入口地址和后继地址。</a:t>
            </a:r>
          </a:p>
          <a:p>
            <a:pPr algn="just">
              <a:spcBef>
                <a:spcPct val="50000"/>
              </a:spcBef>
            </a:pPr>
            <a:r>
              <a:rPr lang="zh-CN" altLang="en-US" sz="2800" b="1">
                <a:solidFill>
                  <a:schemeClr val="tx2"/>
                </a:solidFill>
                <a:latin typeface="宋体" panose="02010600030101010101" pitchFamily="2" charset="-122"/>
              </a:rPr>
              <a:t>微地址的形成方法：</a:t>
            </a:r>
          </a:p>
          <a:p>
            <a:pPr algn="just">
              <a:spcBef>
                <a:spcPct val="50000"/>
              </a:spcBef>
            </a:pPr>
            <a:r>
              <a:rPr lang="zh-CN" altLang="en-US" sz="2800" b="1">
                <a:solidFill>
                  <a:srgbClr val="FF0000"/>
                </a:solidFill>
                <a:latin typeface="宋体" panose="02010600030101010101" pitchFamily="2" charset="-122"/>
              </a:rPr>
              <a:t>①计数器的方式 </a:t>
            </a:r>
          </a:p>
          <a:p>
            <a:pPr algn="just">
              <a:spcBef>
                <a:spcPct val="50000"/>
              </a:spcBef>
            </a:pPr>
            <a:r>
              <a:rPr lang="zh-CN" altLang="en-US" sz="2800" b="1">
                <a:solidFill>
                  <a:srgbClr val="FF0000"/>
                </a:solidFill>
                <a:latin typeface="宋体" panose="02010600030101010101" pitchFamily="2" charset="-122"/>
              </a:rPr>
              <a:t>②多路转移的方式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a:extLst>
              <a:ext uri="{FF2B5EF4-FFF2-40B4-BE49-F238E27FC236}">
                <a16:creationId xmlns:a16="http://schemas.microsoft.com/office/drawing/2014/main" id="{DE86D93F-E72E-49FE-ABFE-65CCBE264D0C}"/>
              </a:ext>
            </a:extLst>
          </p:cNvPr>
          <p:cNvSpPr txBox="1">
            <a:spLocks noChangeArrowheads="1"/>
          </p:cNvSpPr>
          <p:nvPr/>
        </p:nvSpPr>
        <p:spPr bwMode="auto">
          <a:xfrm>
            <a:off x="539750" y="1484313"/>
            <a:ext cx="8286750" cy="4141787"/>
          </a:xfrm>
          <a:prstGeom prst="rect">
            <a:avLst/>
          </a:prstGeom>
          <a:noFill/>
          <a:ln w="9525">
            <a:noFill/>
            <a:miter lim="800000"/>
            <a:headEnd/>
            <a:tailEnd/>
          </a:ln>
        </p:spPr>
        <p:txBody>
          <a:bodyPr>
            <a:spAutoFit/>
          </a:bodyPr>
          <a:lstStyle/>
          <a:p>
            <a:pPr marL="457200" indent="-457200">
              <a:spcBef>
                <a:spcPct val="50000"/>
              </a:spcBef>
              <a:defRPr/>
            </a:pPr>
            <a:r>
              <a:rPr lang="en-US" altLang="zh-CN" sz="2800" b="1">
                <a:effectLst>
                  <a:outerShdw blurRad="38100" dist="38100" dir="2700000" algn="tl">
                    <a:srgbClr val="C0C0C0"/>
                  </a:outerShdw>
                </a:effectLst>
                <a:latin typeface="宋体" pitchFamily="2" charset="-122"/>
              </a:rPr>
              <a:t>1)</a:t>
            </a:r>
            <a:r>
              <a:rPr lang="zh-CN" altLang="en-US" sz="2800" b="1">
                <a:effectLst>
                  <a:outerShdw blurRad="38100" dist="38100" dir="2700000" algn="tl">
                    <a:srgbClr val="C0C0C0"/>
                  </a:outerShdw>
                </a:effectLst>
                <a:latin typeface="宋体" pitchFamily="2" charset="-122"/>
              </a:rPr>
              <a:t>计数器方式</a:t>
            </a:r>
          </a:p>
          <a:p>
            <a:pPr marL="457200" indent="-457200">
              <a:lnSpc>
                <a:spcPct val="135000"/>
              </a:lnSpc>
              <a:spcBef>
                <a:spcPct val="15000"/>
              </a:spcBef>
              <a:defRPr/>
            </a:pPr>
            <a:r>
              <a:rPr lang="zh-CN" altLang="en-US" sz="2400" b="1">
                <a:latin typeface="宋体" pitchFamily="2" charset="-122"/>
              </a:rPr>
              <a:t>   在微程序控制器中设置一个微程序计数器</a:t>
            </a:r>
            <a:r>
              <a:rPr lang="en-US" altLang="zh-CN" sz="2400" b="1">
                <a:latin typeface="宋体" pitchFamily="2" charset="-122"/>
              </a:rPr>
              <a:t>MPC</a:t>
            </a:r>
            <a:r>
              <a:rPr lang="zh-CN" altLang="en-US" sz="2400" b="1">
                <a:latin typeface="宋体" pitchFamily="2" charset="-122"/>
              </a:rPr>
              <a:t>，取代微地</a:t>
            </a:r>
          </a:p>
          <a:p>
            <a:pPr marL="457200" indent="-457200">
              <a:lnSpc>
                <a:spcPct val="135000"/>
              </a:lnSpc>
              <a:spcBef>
                <a:spcPct val="15000"/>
              </a:spcBef>
              <a:defRPr/>
            </a:pPr>
            <a:r>
              <a:rPr lang="zh-CN" altLang="en-US" sz="2400" b="1">
                <a:latin typeface="宋体" pitchFamily="2" charset="-122"/>
              </a:rPr>
              <a:t>址寄存器。</a:t>
            </a:r>
            <a:r>
              <a:rPr lang="en-US" altLang="zh-CN" sz="2400" b="1">
                <a:latin typeface="宋体" pitchFamily="2" charset="-122"/>
              </a:rPr>
              <a:t>MPC</a:t>
            </a:r>
            <a:r>
              <a:rPr lang="zh-CN" altLang="en-US" sz="2400" b="1">
                <a:latin typeface="宋体" pitchFamily="2" charset="-122"/>
              </a:rPr>
              <a:t>的作用类似 </a:t>
            </a:r>
            <a:r>
              <a:rPr lang="en-US" altLang="zh-CN" sz="2400" b="1">
                <a:latin typeface="宋体" pitchFamily="2" charset="-122"/>
              </a:rPr>
              <a:t>PC</a:t>
            </a:r>
            <a:r>
              <a:rPr lang="zh-CN" altLang="en-US" sz="2400" b="1">
                <a:latin typeface="宋体" pitchFamily="2" charset="-122"/>
              </a:rPr>
              <a:t>。</a:t>
            </a:r>
          </a:p>
          <a:p>
            <a:pPr marL="457200" indent="-457200">
              <a:lnSpc>
                <a:spcPct val="115000"/>
              </a:lnSpc>
              <a:defRPr/>
            </a:pPr>
            <a:endParaRPr lang="zh-CN" altLang="en-US" sz="2400" b="1">
              <a:latin typeface="宋体" pitchFamily="2" charset="-122"/>
            </a:endParaRPr>
          </a:p>
          <a:p>
            <a:pPr marL="457200" indent="-457200">
              <a:lnSpc>
                <a:spcPct val="115000"/>
              </a:lnSpc>
              <a:defRPr/>
            </a:pPr>
            <a:r>
              <a:rPr lang="zh-CN" altLang="en-US" sz="2400" b="1">
                <a:latin typeface="宋体" pitchFamily="2" charset="-122"/>
              </a:rPr>
              <a:t>顺序执行</a:t>
            </a:r>
            <a:r>
              <a:rPr lang="zh-CN" altLang="en-US" sz="2400" b="1">
                <a:latin typeface="Times New Roman" pitchFamily="18" charset="0"/>
                <a:ea typeface="华文楷体" pitchFamily="2" charset="-122"/>
              </a:rPr>
              <a:t>微指令</a:t>
            </a:r>
            <a:r>
              <a:rPr lang="zh-CN" altLang="en-US" sz="2400" b="1">
                <a:latin typeface="宋体" pitchFamily="2" charset="-122"/>
              </a:rPr>
              <a:t>时，</a:t>
            </a:r>
          </a:p>
          <a:p>
            <a:pPr marL="457200" indent="-457200">
              <a:lnSpc>
                <a:spcPct val="115000"/>
              </a:lnSpc>
              <a:defRPr/>
            </a:pPr>
            <a:r>
              <a:rPr lang="zh-CN" altLang="en-US" sz="2400" b="1">
                <a:latin typeface="宋体" pitchFamily="2" charset="-122"/>
              </a:rPr>
              <a:t>后继</a:t>
            </a:r>
            <a:r>
              <a:rPr lang="zh-CN" altLang="en-US" sz="2400" b="1">
                <a:solidFill>
                  <a:srgbClr val="FF3300"/>
                </a:solidFill>
                <a:effectLst>
                  <a:outerShdw blurRad="38100" dist="38100" dir="2700000" algn="tl">
                    <a:srgbClr val="C0C0C0"/>
                  </a:outerShdw>
                </a:effectLst>
                <a:latin typeface="Times New Roman" pitchFamily="18" charset="0"/>
              </a:rPr>
              <a:t>微地址由现行微地址加上一个增量来产生。</a:t>
            </a:r>
          </a:p>
          <a:p>
            <a:pPr marL="457200" indent="-457200">
              <a:lnSpc>
                <a:spcPct val="115000"/>
              </a:lnSpc>
              <a:defRPr/>
            </a:pPr>
            <a:endParaRPr lang="zh-CN" altLang="en-US" sz="2400" b="1">
              <a:solidFill>
                <a:srgbClr val="FF3300"/>
              </a:solidFill>
              <a:effectLst>
                <a:outerShdw blurRad="38100" dist="38100" dir="2700000" algn="tl">
                  <a:srgbClr val="C0C0C0"/>
                </a:outerShdw>
              </a:effectLst>
              <a:latin typeface="宋体" pitchFamily="2" charset="-122"/>
            </a:endParaRPr>
          </a:p>
          <a:p>
            <a:pPr marL="457200" indent="-457200">
              <a:lnSpc>
                <a:spcPct val="115000"/>
              </a:lnSpc>
              <a:defRPr/>
            </a:pPr>
            <a:r>
              <a:rPr lang="zh-CN" altLang="en-US" sz="2400" b="1">
                <a:latin typeface="宋体" pitchFamily="2" charset="-122"/>
              </a:rPr>
              <a:t>非顺序执行</a:t>
            </a:r>
            <a:r>
              <a:rPr lang="zh-CN" altLang="en-US" sz="2400" b="1">
                <a:latin typeface="Times New Roman" pitchFamily="18" charset="0"/>
                <a:ea typeface="华文楷体" pitchFamily="2" charset="-122"/>
              </a:rPr>
              <a:t>微指令</a:t>
            </a:r>
            <a:r>
              <a:rPr lang="zh-CN" altLang="en-US" sz="2400" b="1">
                <a:latin typeface="宋体" pitchFamily="2" charset="-122"/>
              </a:rPr>
              <a:t>时，</a:t>
            </a:r>
          </a:p>
          <a:p>
            <a:pPr marL="457200" indent="-457200">
              <a:lnSpc>
                <a:spcPct val="115000"/>
              </a:lnSpc>
              <a:defRPr/>
            </a:pPr>
            <a:r>
              <a:rPr lang="zh-CN" altLang="en-US" sz="2400" b="1">
                <a:latin typeface="宋体" pitchFamily="2" charset="-122"/>
              </a:rPr>
              <a:t>必须</a:t>
            </a:r>
            <a:r>
              <a:rPr lang="zh-CN" altLang="en-US" sz="2400" b="1">
                <a:effectLst>
                  <a:outerShdw blurRad="38100" dist="38100" dir="2700000" algn="tl">
                    <a:srgbClr val="C0C0C0"/>
                  </a:outerShdw>
                </a:effectLst>
                <a:latin typeface="宋体" pitchFamily="2" charset="-122"/>
              </a:rPr>
              <a:t>通过执行转移</a:t>
            </a:r>
            <a:r>
              <a:rPr lang="zh-CN" altLang="en-US" sz="2400" b="1">
                <a:effectLst>
                  <a:outerShdw blurRad="38100" dist="38100" dir="2700000" algn="tl">
                    <a:srgbClr val="C0C0C0"/>
                  </a:outerShdw>
                </a:effectLst>
                <a:latin typeface="Times New Roman" pitchFamily="18" charset="0"/>
              </a:rPr>
              <a:t>微指令，把一个新的</a:t>
            </a:r>
            <a:r>
              <a:rPr lang="zh-CN" altLang="en-US" sz="2400" b="1">
                <a:solidFill>
                  <a:srgbClr val="FF3300"/>
                </a:solidFill>
                <a:effectLst>
                  <a:outerShdw blurRad="38100" dist="38100" dir="2700000" algn="tl">
                    <a:srgbClr val="C0C0C0"/>
                  </a:outerShdw>
                </a:effectLst>
                <a:latin typeface="Times New Roman" pitchFamily="18" charset="0"/>
              </a:rPr>
              <a:t>微地址送给</a:t>
            </a:r>
            <a:r>
              <a:rPr lang="en-US" altLang="zh-CN" sz="2400" b="1">
                <a:solidFill>
                  <a:srgbClr val="FF3300"/>
                </a:solidFill>
                <a:effectLst>
                  <a:outerShdw blurRad="38100" dist="38100" dir="2700000" algn="tl">
                    <a:srgbClr val="C0C0C0"/>
                  </a:outerShdw>
                </a:effectLst>
                <a:latin typeface="Times New Roman" pitchFamily="18" charset="0"/>
              </a:rPr>
              <a:t>MPC</a:t>
            </a:r>
            <a:r>
              <a:rPr lang="zh-CN" altLang="en-US" sz="2400" b="1">
                <a:solidFill>
                  <a:srgbClr val="FF3300"/>
                </a:solidFill>
                <a:latin typeface="Times New Roman" pitchFamily="18" charset="0"/>
              </a:rPr>
              <a:t>。</a:t>
            </a:r>
            <a:endParaRPr lang="zh-CN" altLang="en-US" sz="2400" b="1">
              <a:solidFill>
                <a:srgbClr val="FF3300"/>
              </a:solidFill>
              <a:latin typeface="宋体" pitchFamily="2" charset="-122"/>
            </a:endParaRPr>
          </a:p>
        </p:txBody>
      </p:sp>
      <p:sp>
        <p:nvSpPr>
          <p:cNvPr id="98307" name="Rectangle 3">
            <a:extLst>
              <a:ext uri="{FF2B5EF4-FFF2-40B4-BE49-F238E27FC236}">
                <a16:creationId xmlns:a16="http://schemas.microsoft.com/office/drawing/2014/main" id="{7DBD1641-BECE-4EC8-A1B7-E98DD4CE091E}"/>
              </a:ext>
            </a:extLst>
          </p:cNvPr>
          <p:cNvSpPr>
            <a:spLocks noChangeArrowheads="1"/>
          </p:cNvSpPr>
          <p:nvPr/>
        </p:nvSpPr>
        <p:spPr bwMode="auto">
          <a:xfrm>
            <a:off x="611188" y="692150"/>
            <a:ext cx="4113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800" b="1">
                <a:latin typeface="宋体" panose="02010600030101010101" pitchFamily="2" charset="-122"/>
              </a:rPr>
              <a:t>2</a:t>
            </a:r>
            <a:r>
              <a:rPr lang="zh-CN" altLang="en-US" sz="2800" b="1">
                <a:latin typeface="宋体" panose="02010600030101010101" pitchFamily="2" charset="-122"/>
              </a:rPr>
              <a:t>、后继微地址形成方法</a:t>
            </a:r>
            <a:r>
              <a:rPr lang="zh-CN" altLang="en-US" sz="2800">
                <a:latin typeface="宋体" panose="02010600030101010101" pitchFamily="2" charset="-122"/>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B734D21-7967-4918-A03A-C3D85F4AFD10}"/>
              </a:ext>
            </a:extLst>
          </p:cNvPr>
          <p:cNvSpPr>
            <a:spLocks noGrp="1" noChangeArrowheads="1"/>
          </p:cNvSpPr>
          <p:nvPr>
            <p:ph type="title" idx="4294967295"/>
          </p:nvPr>
        </p:nvSpPr>
        <p:spPr/>
        <p:txBody>
          <a:bodyPr/>
          <a:lstStyle/>
          <a:p>
            <a:pPr eaLnBrk="1" hangingPunct="1"/>
            <a:r>
              <a:rPr lang="en-US" altLang="zh-CN" sz="4200" b="1">
                <a:solidFill>
                  <a:schemeClr val="bg1"/>
                </a:solidFill>
                <a:latin typeface="Times New Roman" panose="02020603050405020304" pitchFamily="18" charset="0"/>
                <a:cs typeface="Times New Roman" panose="02020603050405020304" pitchFamily="18" charset="0"/>
              </a:rPr>
              <a:t>4</a:t>
            </a:r>
            <a:r>
              <a:rPr lang="en-US" altLang="zh-CN" sz="4200" b="1">
                <a:solidFill>
                  <a:schemeClr val="bg1"/>
                </a:solidFill>
                <a:latin typeface="宋体" panose="02010600030101010101" pitchFamily="2" charset="-122"/>
              </a:rPr>
              <a:t>.2.</a:t>
            </a:r>
            <a:r>
              <a:rPr lang="en-US" altLang="zh-CN" sz="4200" b="1">
                <a:solidFill>
                  <a:schemeClr val="bg1"/>
                </a:solidFill>
                <a:latin typeface="Times New Roman" panose="02020603050405020304" pitchFamily="18" charset="0"/>
                <a:cs typeface="Times New Roman" panose="02020603050405020304" pitchFamily="18" charset="0"/>
              </a:rPr>
              <a:t>2 </a:t>
            </a:r>
            <a:r>
              <a:rPr lang="zh-CN" altLang="en-US" sz="4200" b="1">
                <a:solidFill>
                  <a:schemeClr val="bg1"/>
                </a:solidFill>
                <a:latin typeface="宋体" panose="02010600030101010101" pitchFamily="2" charset="-122"/>
              </a:rPr>
              <a:t>地址码格式   </a:t>
            </a:r>
            <a:r>
              <a:rPr lang="zh-CN" altLang="en-US" sz="3400" b="1">
                <a:solidFill>
                  <a:schemeClr val="bg1"/>
                </a:solidFill>
                <a:latin typeface="宋体" panose="02010600030101010101" pitchFamily="2" charset="-122"/>
              </a:rPr>
              <a:t>多地址指令</a:t>
            </a:r>
          </a:p>
        </p:txBody>
      </p:sp>
      <p:sp>
        <p:nvSpPr>
          <p:cNvPr id="23555" name="Rectangle 3">
            <a:extLst>
              <a:ext uri="{FF2B5EF4-FFF2-40B4-BE49-F238E27FC236}">
                <a16:creationId xmlns:a16="http://schemas.microsoft.com/office/drawing/2014/main" id="{8EC520FC-AC45-44AE-AF30-D0A8110E1A02}"/>
              </a:ext>
            </a:extLst>
          </p:cNvPr>
          <p:cNvSpPr>
            <a:spLocks noGrp="1" noChangeArrowheads="1"/>
          </p:cNvSpPr>
          <p:nvPr>
            <p:ph type="body" idx="4294967295"/>
          </p:nvPr>
        </p:nvSpPr>
        <p:spPr>
          <a:xfrm>
            <a:off x="609600" y="990600"/>
            <a:ext cx="7924800" cy="4572000"/>
          </a:xfrm>
        </p:spPr>
        <p:txBody>
          <a:bodyPr/>
          <a:lstStyle/>
          <a:p>
            <a:pPr eaLnBrk="1" hangingPunct="1">
              <a:buFontTx/>
              <a:buNone/>
            </a:pPr>
            <a:r>
              <a:rPr lang="zh-CN" altLang="en-US" sz="2800" b="1">
                <a:latin typeface="宋体" panose="02010600030101010101" pitchFamily="2" charset="-122"/>
              </a:rPr>
              <a:t> </a:t>
            </a:r>
            <a:r>
              <a:rPr lang="en-US" altLang="zh-CN" sz="2800" b="1">
                <a:latin typeface="宋体" panose="02010600030101010101" pitchFamily="2" charset="-122"/>
              </a:rPr>
              <a:t>3</a:t>
            </a:r>
            <a:r>
              <a:rPr lang="zh-CN" altLang="en-US" sz="2800" b="1">
                <a:latin typeface="宋体" panose="02010600030101010101" pitchFamily="2" charset="-122"/>
              </a:rPr>
              <a:t>． 一地址指令 </a:t>
            </a:r>
          </a:p>
        </p:txBody>
      </p:sp>
      <p:graphicFrame>
        <p:nvGraphicFramePr>
          <p:cNvPr id="13316" name="Group 4">
            <a:extLst>
              <a:ext uri="{FF2B5EF4-FFF2-40B4-BE49-F238E27FC236}">
                <a16:creationId xmlns:a16="http://schemas.microsoft.com/office/drawing/2014/main" id="{41CF0F11-055B-4177-98C5-AA285A145D83}"/>
              </a:ext>
            </a:extLst>
          </p:cNvPr>
          <p:cNvGraphicFramePr>
            <a:graphicFrameLocks noGrp="1"/>
          </p:cNvGraphicFramePr>
          <p:nvPr/>
        </p:nvGraphicFramePr>
        <p:xfrm>
          <a:off x="1828800" y="1752600"/>
          <a:ext cx="5410200" cy="533400"/>
        </p:xfrm>
        <a:graphic>
          <a:graphicData uri="http://schemas.openxmlformats.org/drawingml/2006/table">
            <a:tbl>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          </a:t>
                      </a:r>
                      <a:r>
                        <a:rPr kumimoji="0" lang="en-US" altLang="zh-CN" sz="2800" b="1" i="0" u="none" strike="noStrike" cap="none" normalizeH="0" baseline="0">
                          <a:ln>
                            <a:noFill/>
                          </a:ln>
                          <a:solidFill>
                            <a:schemeClr val="tx1"/>
                          </a:solidFill>
                          <a:effectLst/>
                          <a:latin typeface="Arial" charset="0"/>
                          <a:ea typeface="宋体" pitchFamily="2" charset="-122"/>
                        </a:rPr>
                        <a:t>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            </a:t>
                      </a:r>
                      <a:r>
                        <a:rPr kumimoji="0" lang="en-US" altLang="zh-CN" sz="2800" b="1" i="0" u="none" strike="noStrike" cap="none" normalizeH="0" baseline="0">
                          <a:ln>
                            <a:noFill/>
                          </a:ln>
                          <a:solidFill>
                            <a:schemeClr val="tx1"/>
                          </a:solidFill>
                          <a:effectLst/>
                          <a:latin typeface="Arial" charset="0"/>
                          <a:ea typeface="宋体" pitchFamily="2" charset="-122"/>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bl>
          </a:graphicData>
        </a:graphic>
      </p:graphicFrame>
      <p:sp>
        <p:nvSpPr>
          <p:cNvPr id="23564" name="Rectangle 14">
            <a:extLst>
              <a:ext uri="{FF2B5EF4-FFF2-40B4-BE49-F238E27FC236}">
                <a16:creationId xmlns:a16="http://schemas.microsoft.com/office/drawing/2014/main" id="{9FCA9563-53AA-442E-B3FE-49A6920F2F2A}"/>
              </a:ext>
            </a:extLst>
          </p:cNvPr>
          <p:cNvSpPr>
            <a:spLocks noChangeArrowheads="1"/>
          </p:cNvSpPr>
          <p:nvPr/>
        </p:nvSpPr>
        <p:spPr bwMode="auto">
          <a:xfrm>
            <a:off x="457200" y="26670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宋体" panose="02010600030101010101" pitchFamily="2" charset="-122"/>
              </a:rPr>
              <a:t>指令意义：</a:t>
            </a:r>
            <a:r>
              <a:rPr lang="zh-CN" altLang="en-US" sz="1400" b="1"/>
              <a:t> </a:t>
            </a:r>
            <a:endParaRPr lang="zh-CN" altLang="en-US" b="1"/>
          </a:p>
        </p:txBody>
      </p:sp>
      <p:sp>
        <p:nvSpPr>
          <p:cNvPr id="23565" name="Rectangle 15">
            <a:extLst>
              <a:ext uri="{FF2B5EF4-FFF2-40B4-BE49-F238E27FC236}">
                <a16:creationId xmlns:a16="http://schemas.microsoft.com/office/drawing/2014/main" id="{25CB9DA8-ABFF-4C11-BEAE-69B1C8DA83C8}"/>
              </a:ext>
            </a:extLst>
          </p:cNvPr>
          <p:cNvSpPr>
            <a:spLocks noChangeArrowheads="1"/>
          </p:cNvSpPr>
          <p:nvPr/>
        </p:nvSpPr>
        <p:spPr bwMode="auto">
          <a:xfrm>
            <a:off x="533400" y="3230563"/>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宋体" panose="02010600030101010101" pitchFamily="2" charset="-122"/>
              </a:rPr>
              <a:t>①对于单操作数指令</a:t>
            </a:r>
            <a:r>
              <a:rPr lang="zh-CN" altLang="en-US" sz="1400" b="1"/>
              <a:t> </a:t>
            </a:r>
            <a:endParaRPr lang="zh-CN" altLang="en-US" sz="2800" b="1"/>
          </a:p>
        </p:txBody>
      </p:sp>
      <p:sp>
        <p:nvSpPr>
          <p:cNvPr id="23566" name="Rectangle 16">
            <a:extLst>
              <a:ext uri="{FF2B5EF4-FFF2-40B4-BE49-F238E27FC236}">
                <a16:creationId xmlns:a16="http://schemas.microsoft.com/office/drawing/2014/main" id="{84187F37-4C49-4401-8AFC-D720AEBD6E7D}"/>
              </a:ext>
            </a:extLst>
          </p:cNvPr>
          <p:cNvSpPr>
            <a:spLocks noChangeArrowheads="1"/>
          </p:cNvSpPr>
          <p:nvPr/>
        </p:nvSpPr>
        <p:spPr bwMode="auto">
          <a:xfrm>
            <a:off x="3505200" y="3230563"/>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FF0000"/>
                </a:solidFill>
                <a:latin typeface="Times New Roman" panose="02020603050405020304" pitchFamily="18" charset="0"/>
                <a:cs typeface="Times New Roman" panose="02020603050405020304" pitchFamily="18" charset="0"/>
              </a:rPr>
              <a:t>OP (A) </a:t>
            </a:r>
            <a:r>
              <a:rPr lang="en-US" altLang="zh-CN" sz="2000" b="1">
                <a:solidFill>
                  <a:srgbClr val="FF0000"/>
                </a:solidFill>
                <a:latin typeface="Times New Roman" panose="02020603050405020304" pitchFamily="18" charset="0"/>
                <a:sym typeface="Wingdings" panose="05000000000000000000" pitchFamily="2" charset="2"/>
              </a:rPr>
              <a:t></a:t>
            </a:r>
            <a:r>
              <a:rPr lang="en-US" altLang="zh-CN" sz="2000" b="1">
                <a:solidFill>
                  <a:srgbClr val="FF0000"/>
                </a:solidFill>
                <a:latin typeface="Times New Roman" panose="02020603050405020304" pitchFamily="18" charset="0"/>
                <a:cs typeface="Times New Roman" panose="02020603050405020304" pitchFamily="18" charset="0"/>
              </a:rPr>
              <a:t> AC</a:t>
            </a:r>
            <a:r>
              <a:rPr lang="en-US" altLang="zh-CN" sz="2000" b="1">
                <a:solidFill>
                  <a:srgbClr val="FF0000"/>
                </a:solidFill>
                <a:sym typeface="Wingdings" panose="05000000000000000000" pitchFamily="2" charset="2"/>
              </a:rPr>
              <a:t> </a:t>
            </a:r>
            <a:endParaRPr lang="en-US" altLang="zh-CN" sz="2000" b="1">
              <a:solidFill>
                <a:srgbClr val="FF0000"/>
              </a:solidFill>
              <a:latin typeface="Times New Roman" panose="02020603050405020304" pitchFamily="18" charset="0"/>
              <a:sym typeface="Wingdings" panose="05000000000000000000" pitchFamily="2" charset="2"/>
            </a:endParaRPr>
          </a:p>
        </p:txBody>
      </p:sp>
      <p:sp>
        <p:nvSpPr>
          <p:cNvPr id="23567" name="Rectangle 17">
            <a:extLst>
              <a:ext uri="{FF2B5EF4-FFF2-40B4-BE49-F238E27FC236}">
                <a16:creationId xmlns:a16="http://schemas.microsoft.com/office/drawing/2014/main" id="{063BBDE7-F710-4FBE-86A0-E23CC2B2049C}"/>
              </a:ext>
            </a:extLst>
          </p:cNvPr>
          <p:cNvSpPr>
            <a:spLocks noChangeArrowheads="1"/>
          </p:cNvSpPr>
          <p:nvPr/>
        </p:nvSpPr>
        <p:spPr bwMode="auto">
          <a:xfrm>
            <a:off x="5715000" y="3230563"/>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cs typeface="Times New Roman" panose="02020603050405020304" pitchFamily="18" charset="0"/>
              </a:rPr>
              <a:t>AC</a:t>
            </a:r>
            <a:r>
              <a:rPr lang="en-US" altLang="zh-CN" sz="2000" b="1">
                <a:latin typeface="Times New Roman" panose="02020603050405020304" pitchFamily="18" charset="0"/>
              </a:rPr>
              <a:t>——</a:t>
            </a:r>
            <a:r>
              <a:rPr lang="zh-CN" altLang="en-US" sz="2000" b="1">
                <a:latin typeface="宋体" panose="02010600030101010101" pitchFamily="2" charset="-122"/>
              </a:rPr>
              <a:t>累加器</a:t>
            </a:r>
            <a:r>
              <a:rPr lang="zh-CN" altLang="en-US" sz="2000" b="1"/>
              <a:t> </a:t>
            </a:r>
          </a:p>
        </p:txBody>
      </p:sp>
      <p:sp>
        <p:nvSpPr>
          <p:cNvPr id="23568" name="Rectangle 18">
            <a:extLst>
              <a:ext uri="{FF2B5EF4-FFF2-40B4-BE49-F238E27FC236}">
                <a16:creationId xmlns:a16="http://schemas.microsoft.com/office/drawing/2014/main" id="{624331BF-E4DE-400D-9AF8-90C50AA530D9}"/>
              </a:ext>
            </a:extLst>
          </p:cNvPr>
          <p:cNvSpPr>
            <a:spLocks noChangeArrowheads="1"/>
          </p:cNvSpPr>
          <p:nvPr/>
        </p:nvSpPr>
        <p:spPr bwMode="auto">
          <a:xfrm>
            <a:off x="3200400" y="3657600"/>
            <a:ext cx="594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例如</a:t>
            </a:r>
            <a:r>
              <a:rPr lang="zh-CN" altLang="en-US" sz="2000" b="1">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LDA  48</a:t>
            </a:r>
            <a:r>
              <a:rPr lang="zh-CN" altLang="en-US" sz="2000" b="1">
                <a:latin typeface="Times New Roman" panose="02020603050405020304" pitchFamily="18" charset="0"/>
              </a:rPr>
              <a:t>指令</a:t>
            </a:r>
            <a:r>
              <a:rPr lang="zh-CN" altLang="en-US" sz="2000" b="1">
                <a:latin typeface="宋体" panose="02010600030101010101" pitchFamily="2" charset="-122"/>
              </a:rPr>
              <a:t>，执行</a:t>
            </a:r>
            <a:r>
              <a:rPr lang="en-US" altLang="zh-CN" sz="2000" b="1">
                <a:latin typeface="宋体" panose="02010600030101010101" pitchFamily="2" charset="-122"/>
              </a:rPr>
              <a:t>(</a:t>
            </a:r>
            <a:r>
              <a:rPr lang="en-US" altLang="zh-CN" sz="2000" b="1">
                <a:latin typeface="Times New Roman" panose="02020603050405020304" pitchFamily="18" charset="0"/>
                <a:cs typeface="Times New Roman" panose="02020603050405020304" pitchFamily="18" charset="0"/>
              </a:rPr>
              <a:t>MEM</a:t>
            </a:r>
            <a:r>
              <a:rPr lang="en-US" altLang="zh-CN" sz="2000" b="1">
                <a:latin typeface="宋体" panose="02010600030101010101" pitchFamily="2" charset="-122"/>
              </a:rPr>
              <a:t>)</a:t>
            </a:r>
            <a:r>
              <a:rPr lang="en-US" altLang="zh-CN" sz="1000" b="1">
                <a:latin typeface="Times New Roman" panose="02020603050405020304" pitchFamily="18" charset="0"/>
              </a:rPr>
              <a:t>48</a:t>
            </a:r>
            <a:r>
              <a:rPr lang="en-US" altLang="zh-CN" sz="2000" b="1">
                <a:latin typeface="Times New Roman" panose="02020603050405020304" pitchFamily="18" charset="0"/>
                <a:sym typeface="Wingdings" panose="05000000000000000000" pitchFamily="2" charset="2"/>
              </a:rPr>
              <a:t></a:t>
            </a:r>
            <a:r>
              <a:rPr lang="en-US" altLang="zh-CN" sz="2000" b="1">
                <a:latin typeface="Times New Roman" panose="02020603050405020304" pitchFamily="18" charset="0"/>
                <a:cs typeface="Times New Roman" panose="02020603050405020304" pitchFamily="18" charset="0"/>
              </a:rPr>
              <a:t> AC</a:t>
            </a:r>
            <a:r>
              <a:rPr lang="zh-CN" altLang="en-US" sz="2000" b="1">
                <a:latin typeface="Times New Roman" panose="02020603050405020304" pitchFamily="18" charset="0"/>
              </a:rPr>
              <a:t>的操作</a:t>
            </a:r>
            <a:r>
              <a:rPr lang="zh-CN" altLang="en-US" sz="2000" b="1">
                <a:latin typeface="宋体" panose="02010600030101010101" pitchFamily="2" charset="-122"/>
                <a:sym typeface="Wingdings" panose="05000000000000000000" pitchFamily="2" charset="2"/>
              </a:rPr>
              <a:t>。</a:t>
            </a:r>
            <a:r>
              <a:rPr lang="zh-CN" altLang="en-US" sz="2000" b="1">
                <a:sym typeface="Wingdings" panose="05000000000000000000" pitchFamily="2" charset="2"/>
              </a:rPr>
              <a:t> </a:t>
            </a:r>
            <a:endParaRPr lang="zh-CN" altLang="en-US" sz="2000" b="1">
              <a:latin typeface="Times New Roman" panose="02020603050405020304" pitchFamily="18" charset="0"/>
              <a:sym typeface="Wingdings" panose="05000000000000000000" pitchFamily="2" charset="2"/>
            </a:endParaRPr>
          </a:p>
        </p:txBody>
      </p:sp>
      <p:sp>
        <p:nvSpPr>
          <p:cNvPr id="23569" name="Rectangle 19">
            <a:extLst>
              <a:ext uri="{FF2B5EF4-FFF2-40B4-BE49-F238E27FC236}">
                <a16:creationId xmlns:a16="http://schemas.microsoft.com/office/drawing/2014/main" id="{91539873-C43F-47DF-9996-B962D1B4C6EB}"/>
              </a:ext>
            </a:extLst>
          </p:cNvPr>
          <p:cNvSpPr>
            <a:spLocks noChangeArrowheads="1"/>
          </p:cNvSpPr>
          <p:nvPr/>
        </p:nvSpPr>
        <p:spPr bwMode="auto">
          <a:xfrm>
            <a:off x="381000" y="40386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latin typeface="宋体" panose="02010600030101010101" pitchFamily="2" charset="-122"/>
              </a:rPr>
              <a:t>②对于双操作数指令</a:t>
            </a:r>
            <a:r>
              <a:rPr lang="zh-CN" altLang="en-US" sz="2400" b="1"/>
              <a:t> </a:t>
            </a:r>
          </a:p>
        </p:txBody>
      </p:sp>
      <p:sp>
        <p:nvSpPr>
          <p:cNvPr id="23570" name="Rectangle 20">
            <a:extLst>
              <a:ext uri="{FF2B5EF4-FFF2-40B4-BE49-F238E27FC236}">
                <a16:creationId xmlns:a16="http://schemas.microsoft.com/office/drawing/2014/main" id="{E9C93ABE-2898-4AE2-85F0-8ADCE47DCE71}"/>
              </a:ext>
            </a:extLst>
          </p:cNvPr>
          <p:cNvSpPr>
            <a:spLocks noChangeArrowheads="1"/>
          </p:cNvSpPr>
          <p:nvPr/>
        </p:nvSpPr>
        <p:spPr bwMode="auto">
          <a:xfrm>
            <a:off x="3429000" y="40386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latin typeface="宋体" panose="02010600030101010101" pitchFamily="2" charset="-122"/>
              </a:rPr>
              <a:t>（</a:t>
            </a:r>
            <a:r>
              <a:rPr lang="en-US" altLang="zh-CN" sz="2000" b="1">
                <a:solidFill>
                  <a:srgbClr val="FF0000"/>
                </a:solidFill>
                <a:latin typeface="Times New Roman" panose="02020603050405020304" pitchFamily="18" charset="0"/>
                <a:cs typeface="Times New Roman" panose="02020603050405020304" pitchFamily="18" charset="0"/>
              </a:rPr>
              <a:t>AC</a:t>
            </a:r>
            <a:r>
              <a:rPr lang="zh-CN" altLang="en-US" sz="2000" b="1">
                <a:solidFill>
                  <a:srgbClr val="FF0000"/>
                </a:solidFill>
                <a:latin typeface="宋体" panose="02010600030101010101" pitchFamily="2" charset="-122"/>
              </a:rPr>
              <a:t>）</a:t>
            </a:r>
            <a:r>
              <a:rPr lang="en-US" altLang="zh-CN" sz="2000" b="1">
                <a:solidFill>
                  <a:srgbClr val="FF0000"/>
                </a:solidFill>
                <a:latin typeface="Times New Roman" panose="02020603050405020304" pitchFamily="18" charset="0"/>
                <a:cs typeface="Times New Roman" panose="02020603050405020304" pitchFamily="18" charset="0"/>
              </a:rPr>
              <a:t>OP</a:t>
            </a:r>
            <a:r>
              <a:rPr lang="zh-CN" altLang="en-US" sz="2000" b="1">
                <a:solidFill>
                  <a:srgbClr val="FF0000"/>
                </a:solidFill>
                <a:latin typeface="宋体" panose="02010600030101010101" pitchFamily="2" charset="-122"/>
              </a:rPr>
              <a:t>（</a:t>
            </a:r>
            <a:r>
              <a:rPr lang="en-US" altLang="zh-CN" sz="2000" b="1">
                <a:solidFill>
                  <a:srgbClr val="FF0000"/>
                </a:solidFill>
                <a:latin typeface="Times New Roman" panose="02020603050405020304" pitchFamily="18" charset="0"/>
                <a:cs typeface="Times New Roman" panose="02020603050405020304" pitchFamily="18" charset="0"/>
              </a:rPr>
              <a:t>A</a:t>
            </a:r>
            <a:r>
              <a:rPr lang="zh-CN" altLang="en-US" sz="2000" b="1">
                <a:solidFill>
                  <a:srgbClr val="FF0000"/>
                </a:solidFill>
                <a:latin typeface="宋体" panose="02010600030101010101" pitchFamily="2" charset="-122"/>
              </a:rPr>
              <a:t>）→</a:t>
            </a:r>
            <a:r>
              <a:rPr lang="en-US" altLang="zh-CN" sz="2000" b="1">
                <a:solidFill>
                  <a:srgbClr val="FF0000"/>
                </a:solidFill>
                <a:latin typeface="Times New Roman" panose="02020603050405020304" pitchFamily="18" charset="0"/>
                <a:cs typeface="Times New Roman" panose="02020603050405020304" pitchFamily="18" charset="0"/>
              </a:rPr>
              <a:t>AC</a:t>
            </a:r>
            <a:r>
              <a:rPr lang="en-US" altLang="zh-CN" sz="2400" b="1"/>
              <a:t> </a:t>
            </a:r>
          </a:p>
        </p:txBody>
      </p:sp>
      <p:sp>
        <p:nvSpPr>
          <p:cNvPr id="23571" name="Rectangle 21">
            <a:extLst>
              <a:ext uri="{FF2B5EF4-FFF2-40B4-BE49-F238E27FC236}">
                <a16:creationId xmlns:a16="http://schemas.microsoft.com/office/drawing/2014/main" id="{521E0764-1BFA-4735-902F-9C7687644BBE}"/>
              </a:ext>
            </a:extLst>
          </p:cNvPr>
          <p:cNvSpPr>
            <a:spLocks noChangeArrowheads="1"/>
          </p:cNvSpPr>
          <p:nvPr/>
        </p:nvSpPr>
        <p:spPr bwMode="auto">
          <a:xfrm>
            <a:off x="1371600" y="45720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Times New Roman" panose="02020603050405020304" pitchFamily="18" charset="0"/>
                <a:cs typeface="Times New Roman" panose="02020603050405020304" pitchFamily="18" charset="0"/>
              </a:rPr>
              <a:t>A</a:t>
            </a:r>
            <a:r>
              <a:rPr lang="en-US" altLang="zh-CN" sz="2000" b="1">
                <a:latin typeface="Times New Roman" panose="02020603050405020304" pitchFamily="18" charset="0"/>
              </a:rPr>
              <a:t>——</a:t>
            </a:r>
            <a:r>
              <a:rPr lang="zh-CN" altLang="en-US" sz="2000" b="1">
                <a:latin typeface="宋体" panose="02010600030101010101" pitchFamily="2" charset="-122"/>
              </a:rPr>
              <a:t>显地址</a:t>
            </a:r>
            <a:r>
              <a:rPr lang="zh-CN" altLang="en-US" sz="2400" b="1"/>
              <a:t> </a:t>
            </a:r>
          </a:p>
        </p:txBody>
      </p:sp>
      <p:sp>
        <p:nvSpPr>
          <p:cNvPr id="23572" name="Rectangle 22">
            <a:extLst>
              <a:ext uri="{FF2B5EF4-FFF2-40B4-BE49-F238E27FC236}">
                <a16:creationId xmlns:a16="http://schemas.microsoft.com/office/drawing/2014/main" id="{FA994DFC-4FF7-4005-A05D-8BD3B1CBB72E}"/>
              </a:ext>
            </a:extLst>
          </p:cNvPr>
          <p:cNvSpPr>
            <a:spLocks noChangeArrowheads="1"/>
          </p:cNvSpPr>
          <p:nvPr/>
        </p:nvSpPr>
        <p:spPr bwMode="auto">
          <a:xfrm>
            <a:off x="3048000" y="4648200"/>
            <a:ext cx="5638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1">
                <a:latin typeface="Times New Roman" panose="02020603050405020304" pitchFamily="18" charset="0"/>
                <a:cs typeface="Times New Roman" panose="02020603050405020304" pitchFamily="18" charset="0"/>
              </a:rPr>
              <a:t>AC</a:t>
            </a:r>
            <a:r>
              <a:rPr lang="en-US" altLang="zh-CN" sz="2000" b="1">
                <a:latin typeface="Times New Roman" panose="02020603050405020304" pitchFamily="18" charset="0"/>
              </a:rPr>
              <a:t>——</a:t>
            </a:r>
            <a:r>
              <a:rPr lang="zh-CN" altLang="en-US" sz="2000" b="1">
                <a:latin typeface="宋体" panose="02010600030101010101" pitchFamily="2" charset="-122"/>
              </a:rPr>
              <a:t>隐含地址，是隐含的寻址方式</a:t>
            </a:r>
            <a:endParaRPr lang="zh-CN" altLang="en-US" sz="2000" b="1">
              <a:latin typeface="Times New Roman" panose="02020603050405020304" pitchFamily="18" charset="0"/>
              <a:cs typeface="Times New Roman" panose="02020603050405020304" pitchFamily="18" charset="0"/>
            </a:endParaRPr>
          </a:p>
          <a:p>
            <a:endParaRPr lang="zh-CN" altLang="en-US" sz="2400" b="1"/>
          </a:p>
        </p:txBody>
      </p:sp>
      <p:sp>
        <p:nvSpPr>
          <p:cNvPr id="23573" name="Rectangle 23">
            <a:extLst>
              <a:ext uri="{FF2B5EF4-FFF2-40B4-BE49-F238E27FC236}">
                <a16:creationId xmlns:a16="http://schemas.microsoft.com/office/drawing/2014/main" id="{1CE51E4E-6C0F-4173-8AF9-8128FEE0AE4A}"/>
              </a:ext>
            </a:extLst>
          </p:cNvPr>
          <p:cNvSpPr>
            <a:spLocks noChangeArrowheads="1"/>
          </p:cNvSpPr>
          <p:nvPr/>
        </p:nvSpPr>
        <p:spPr bwMode="auto">
          <a:xfrm>
            <a:off x="685800" y="510540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9900FF"/>
                </a:solidFill>
                <a:latin typeface="宋体" panose="02010600030101010101" pitchFamily="2" charset="-122"/>
              </a:rPr>
              <a:t>优点</a:t>
            </a:r>
            <a:r>
              <a:rPr lang="zh-CN" altLang="en-US" sz="2000" b="1">
                <a:latin typeface="宋体" panose="02010600030101010101" pitchFamily="2" charset="-122"/>
              </a:rPr>
              <a:t>：特别适用于只需一个地址的指令，指令字长度短。</a:t>
            </a:r>
            <a:r>
              <a:rPr lang="zh-CN" altLang="en-US" sz="1400" b="1"/>
              <a:t> </a:t>
            </a:r>
            <a:endParaRPr lang="zh-CN" altLang="en-US" b="1"/>
          </a:p>
        </p:txBody>
      </p:sp>
      <p:sp>
        <p:nvSpPr>
          <p:cNvPr id="23574" name="Rectangle 24">
            <a:extLst>
              <a:ext uri="{FF2B5EF4-FFF2-40B4-BE49-F238E27FC236}">
                <a16:creationId xmlns:a16="http://schemas.microsoft.com/office/drawing/2014/main" id="{923E2EE9-ECDD-4CB3-ACC3-9F18887BCD54}"/>
              </a:ext>
            </a:extLst>
          </p:cNvPr>
          <p:cNvSpPr>
            <a:spLocks noChangeArrowheads="1"/>
          </p:cNvSpPr>
          <p:nvPr/>
        </p:nvSpPr>
        <p:spPr bwMode="auto">
          <a:xfrm>
            <a:off x="685800" y="5638800"/>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9900FF"/>
                </a:solidFill>
                <a:latin typeface="宋体" panose="02010600030101010101" pitchFamily="2" charset="-122"/>
              </a:rPr>
              <a:t>缺点</a:t>
            </a:r>
            <a:r>
              <a:rPr lang="zh-CN" altLang="en-US" sz="2000" b="1">
                <a:latin typeface="宋体" panose="02010600030101010101" pitchFamily="2" charset="-122"/>
              </a:rPr>
              <a:t>：对于两个操作数都来自内存的运算，速度慢。</a:t>
            </a:r>
            <a:r>
              <a:rPr lang="zh-CN" altLang="en-US" sz="1400" b="1"/>
              <a:t> </a:t>
            </a:r>
            <a:endParaRPr lang="zh-CN" altLang="en-US" b="1"/>
          </a:p>
        </p:txBody>
      </p:sp>
    </p:spTree>
  </p:cSld>
  <p:clrMapOvr>
    <a:masterClrMapping/>
  </p:clrMapOvr>
  <p:transition>
    <p:random/>
    <p:sndAc>
      <p:stSnd>
        <p:snd r:embed="rId2" name="type.wav"/>
      </p:stSnd>
    </p:sndAc>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ACA52696-13C4-4378-A161-E38BB81F0250}"/>
              </a:ext>
            </a:extLst>
          </p:cNvPr>
          <p:cNvSpPr>
            <a:spLocks noChangeArrowheads="1"/>
          </p:cNvSpPr>
          <p:nvPr/>
        </p:nvSpPr>
        <p:spPr bwMode="auto">
          <a:xfrm>
            <a:off x="0" y="260350"/>
            <a:ext cx="88392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latin typeface="Times New Roman" panose="02020603050405020304" pitchFamily="18" charset="0"/>
              </a:rPr>
              <a:t>2)</a:t>
            </a:r>
            <a:r>
              <a:rPr lang="zh-CN" altLang="en-US" sz="2400" b="1">
                <a:latin typeface="Times New Roman" panose="02020603050405020304" pitchFamily="18" charset="0"/>
              </a:rPr>
              <a:t>多路转移方式  </a:t>
            </a:r>
            <a:r>
              <a:rPr lang="en-US" altLang="zh-CN" sz="2400" b="1">
                <a:latin typeface="Times New Roman" panose="02020603050405020304" pitchFamily="18" charset="0"/>
              </a:rPr>
              <a:t>[</a:t>
            </a:r>
            <a:r>
              <a:rPr lang="zh-CN" altLang="en-US" sz="2400" b="1">
                <a:solidFill>
                  <a:srgbClr val="3316C6"/>
                </a:solidFill>
                <a:latin typeface="宋体" panose="02010600030101010101" pitchFamily="2" charset="-122"/>
              </a:rPr>
              <a:t>下址字段方式（断定方式）</a:t>
            </a:r>
            <a:r>
              <a:rPr lang="en-US" altLang="zh-CN" sz="2400" b="1">
                <a:solidFill>
                  <a:srgbClr val="3316C6"/>
                </a:solidFill>
                <a:latin typeface="宋体" panose="02010600030101010101" pitchFamily="2" charset="-122"/>
              </a:rPr>
              <a:t>]</a:t>
            </a:r>
          </a:p>
          <a:p>
            <a:pPr eaLnBrk="1" hangingPunct="1">
              <a:lnSpc>
                <a:spcPct val="125000"/>
              </a:lnSpc>
            </a:pPr>
            <a:r>
              <a:rPr lang="zh-CN" altLang="en-US" sz="2400" b="1">
                <a:latin typeface="Times New Roman" panose="02020603050405020304" pitchFamily="18" charset="0"/>
              </a:rPr>
              <a:t>　　一条微指令具有多个转移分支的能力称为多路转移。在多路转移方式中后继微地址的产生：</a:t>
            </a:r>
          </a:p>
          <a:p>
            <a:pPr>
              <a:lnSpc>
                <a:spcPct val="125000"/>
              </a:lnSpc>
            </a:pPr>
            <a:r>
              <a:rPr lang="zh-CN" altLang="en-US" sz="2400" b="1">
                <a:latin typeface="Times New Roman" panose="02020603050405020304" pitchFamily="18" charset="0"/>
              </a:rPr>
              <a:t>        </a:t>
            </a:r>
            <a:r>
              <a:rPr lang="zh-CN" altLang="en-US" sz="2400" b="1">
                <a:solidFill>
                  <a:schemeClr val="tx2"/>
                </a:solidFill>
                <a:latin typeface="Times New Roman" panose="02020603050405020304" pitchFamily="18" charset="0"/>
              </a:rPr>
              <a:t>当微程序不产生分支时</a:t>
            </a:r>
            <a:r>
              <a:rPr lang="zh-CN" altLang="en-US" sz="2400" b="1">
                <a:latin typeface="Times New Roman" panose="02020603050405020304" pitchFamily="18" charset="0"/>
              </a:rPr>
              <a:t>，后继微地址直接由微指令的顺序控制字段给出；</a:t>
            </a:r>
          </a:p>
          <a:p>
            <a:pPr>
              <a:lnSpc>
                <a:spcPct val="125000"/>
              </a:lnSpc>
            </a:pPr>
            <a:r>
              <a:rPr lang="zh-CN" altLang="en-US" sz="2400" b="1">
                <a:latin typeface="Times New Roman" panose="02020603050405020304" pitchFamily="18" charset="0"/>
              </a:rPr>
              <a:t>        </a:t>
            </a:r>
            <a:r>
              <a:rPr lang="zh-CN" altLang="en-US" sz="2400" b="1">
                <a:solidFill>
                  <a:schemeClr val="tx2"/>
                </a:solidFill>
                <a:latin typeface="Times New Roman" panose="02020603050405020304" pitchFamily="18" charset="0"/>
              </a:rPr>
              <a:t>当微程序出现分支时</a:t>
            </a:r>
            <a:r>
              <a:rPr lang="zh-CN" altLang="en-US" sz="2400" b="1">
                <a:latin typeface="Times New Roman" panose="02020603050405020304" pitchFamily="18" charset="0"/>
              </a:rPr>
              <a:t>，有若干“后选”微地址可供选择：即按顺序控制字段的“判别测试”标志和“状态条件”信息来选择其中一个微地址。</a:t>
            </a:r>
          </a:p>
          <a:p>
            <a:pPr>
              <a:lnSpc>
                <a:spcPct val="125000"/>
              </a:lnSpc>
            </a:pPr>
            <a:r>
              <a:rPr lang="zh-CN" altLang="en-US" sz="2400" b="1">
                <a:latin typeface="Times New Roman" panose="02020603050405020304" pitchFamily="18" charset="0"/>
              </a:rPr>
              <a:t>      “状态条件”有</a:t>
            </a:r>
            <a:r>
              <a:rPr lang="en-US" altLang="zh-CN" sz="2400" b="1">
                <a:latin typeface="Times New Roman" panose="02020603050405020304" pitchFamily="18" charset="0"/>
              </a:rPr>
              <a:t>n</a:t>
            </a:r>
            <a:r>
              <a:rPr lang="zh-CN" altLang="en-US" sz="2400" b="1">
                <a:latin typeface="Times New Roman" panose="02020603050405020304" pitchFamily="18" charset="0"/>
              </a:rPr>
              <a:t>位标志，可实现微程序</a:t>
            </a:r>
            <a:r>
              <a:rPr lang="en-US" altLang="zh-CN" sz="2400" b="1">
                <a:latin typeface="Times New Roman" panose="02020603050405020304" pitchFamily="18" charset="0"/>
              </a:rPr>
              <a:t>2</a:t>
            </a:r>
            <a:r>
              <a:rPr lang="zh-CN" altLang="en-US" sz="2400" b="1">
                <a:latin typeface="Times New Roman" panose="02020603050405020304" pitchFamily="18" charset="0"/>
              </a:rPr>
              <a:t>的</a:t>
            </a:r>
            <a:r>
              <a:rPr lang="en-US" altLang="zh-CN" sz="2400" b="1">
                <a:latin typeface="Times New Roman" panose="02020603050405020304" pitchFamily="18" charset="0"/>
              </a:rPr>
              <a:t>n</a:t>
            </a:r>
            <a:r>
              <a:rPr lang="zh-CN" altLang="en-US" sz="2400" b="1">
                <a:latin typeface="Times New Roman" panose="02020603050405020304" pitchFamily="18" charset="0"/>
              </a:rPr>
              <a:t>次方路转移，涉及微地址寄存器的</a:t>
            </a:r>
            <a:r>
              <a:rPr lang="en-US" altLang="zh-CN" sz="2400" b="1">
                <a:latin typeface="Times New Roman" panose="02020603050405020304" pitchFamily="18" charset="0"/>
              </a:rPr>
              <a:t>n</a:t>
            </a:r>
            <a:r>
              <a:rPr lang="zh-CN" altLang="en-US" sz="2400" b="1">
                <a:latin typeface="Times New Roman" panose="02020603050405020304" pitchFamily="18" charset="0"/>
              </a:rPr>
              <a:t>位 。</a:t>
            </a:r>
          </a:p>
        </p:txBody>
      </p:sp>
      <p:grpSp>
        <p:nvGrpSpPr>
          <p:cNvPr id="99331" name="Group 3">
            <a:extLst>
              <a:ext uri="{FF2B5EF4-FFF2-40B4-BE49-F238E27FC236}">
                <a16:creationId xmlns:a16="http://schemas.microsoft.com/office/drawing/2014/main" id="{1B958CB0-6DDF-488C-A05B-EFDECC67498F}"/>
              </a:ext>
            </a:extLst>
          </p:cNvPr>
          <p:cNvGrpSpPr>
            <a:grpSpLocks/>
          </p:cNvGrpSpPr>
          <p:nvPr/>
        </p:nvGrpSpPr>
        <p:grpSpPr bwMode="auto">
          <a:xfrm>
            <a:off x="684213" y="4868863"/>
            <a:ext cx="6934200" cy="1704975"/>
            <a:chOff x="0" y="0"/>
            <a:chExt cx="4368" cy="1074"/>
          </a:xfrm>
        </p:grpSpPr>
        <p:grpSp>
          <p:nvGrpSpPr>
            <p:cNvPr id="99332" name="Group 4">
              <a:extLst>
                <a:ext uri="{FF2B5EF4-FFF2-40B4-BE49-F238E27FC236}">
                  <a16:creationId xmlns:a16="http://schemas.microsoft.com/office/drawing/2014/main" id="{30F60E6D-A5D2-4600-A7C6-F1B9CC33C891}"/>
                </a:ext>
              </a:extLst>
            </p:cNvPr>
            <p:cNvGrpSpPr>
              <a:grpSpLocks/>
            </p:cNvGrpSpPr>
            <p:nvPr/>
          </p:nvGrpSpPr>
          <p:grpSpPr bwMode="auto">
            <a:xfrm>
              <a:off x="0" y="144"/>
              <a:ext cx="4368" cy="930"/>
              <a:chOff x="0" y="0"/>
              <a:chExt cx="4368" cy="930"/>
            </a:xfrm>
          </p:grpSpPr>
          <p:sp>
            <p:nvSpPr>
              <p:cNvPr id="99336" name="Text Box 5">
                <a:extLst>
                  <a:ext uri="{FF2B5EF4-FFF2-40B4-BE49-F238E27FC236}">
                    <a16:creationId xmlns:a16="http://schemas.microsoft.com/office/drawing/2014/main" id="{B929822A-0D98-44F4-A2DB-26D4C262E10E}"/>
                  </a:ext>
                </a:extLst>
              </p:cNvPr>
              <p:cNvSpPr txBox="1">
                <a:spLocks noChangeArrowheads="1"/>
              </p:cNvSpPr>
              <p:nvPr/>
            </p:nvSpPr>
            <p:spPr bwMode="auto">
              <a:xfrm>
                <a:off x="0" y="288"/>
                <a:ext cx="4368" cy="30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400">
                    <a:latin typeface="Times New Roman" panose="02020603050405020304" pitchFamily="18" charset="0"/>
                  </a:rPr>
                  <a:t>                                                  </a:t>
                </a:r>
                <a:r>
                  <a:rPr lang="en-US" altLang="zh-CN" sz="2400">
                    <a:latin typeface="Times New Roman" panose="02020603050405020304" pitchFamily="18" charset="0"/>
                  </a:rPr>
                  <a:t>P</a:t>
                </a:r>
                <a:r>
                  <a:rPr lang="zh-CN" altLang="en-US" sz="2400">
                    <a:latin typeface="Times New Roman" panose="02020603050405020304" pitchFamily="18" charset="0"/>
                  </a:rPr>
                  <a:t>字段     下址字段</a:t>
                </a:r>
              </a:p>
            </p:txBody>
          </p:sp>
          <p:sp>
            <p:nvSpPr>
              <p:cNvPr id="99337" name="Line 6">
                <a:extLst>
                  <a:ext uri="{FF2B5EF4-FFF2-40B4-BE49-F238E27FC236}">
                    <a16:creationId xmlns:a16="http://schemas.microsoft.com/office/drawing/2014/main" id="{53330F95-037D-4D2A-8B4F-955018B3230A}"/>
                  </a:ext>
                </a:extLst>
              </p:cNvPr>
              <p:cNvSpPr>
                <a:spLocks noChangeShapeType="1"/>
              </p:cNvSpPr>
              <p:nvPr/>
            </p:nvSpPr>
            <p:spPr bwMode="auto">
              <a:xfrm>
                <a:off x="0" y="57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38" name="Line 7">
                <a:extLst>
                  <a:ext uri="{FF2B5EF4-FFF2-40B4-BE49-F238E27FC236}">
                    <a16:creationId xmlns:a16="http://schemas.microsoft.com/office/drawing/2014/main" id="{A3EDF568-2C74-4965-8C9F-6331A10ADBD1}"/>
                  </a:ext>
                </a:extLst>
              </p:cNvPr>
              <p:cNvSpPr>
                <a:spLocks noChangeShapeType="1"/>
              </p:cNvSpPr>
              <p:nvPr/>
            </p:nvSpPr>
            <p:spPr bwMode="auto">
              <a:xfrm>
                <a:off x="2448" y="28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9339" name="Line 8">
                <a:extLst>
                  <a:ext uri="{FF2B5EF4-FFF2-40B4-BE49-F238E27FC236}">
                    <a16:creationId xmlns:a16="http://schemas.microsoft.com/office/drawing/2014/main" id="{DCF902AE-DCED-46AD-A4EB-CE0B108DBC88}"/>
                  </a:ext>
                </a:extLst>
              </p:cNvPr>
              <p:cNvSpPr>
                <a:spLocks noChangeShapeType="1"/>
              </p:cNvSpPr>
              <p:nvPr/>
            </p:nvSpPr>
            <p:spPr bwMode="auto">
              <a:xfrm>
                <a:off x="3120" y="288"/>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9340" name="Rectangle 9">
                <a:extLst>
                  <a:ext uri="{FF2B5EF4-FFF2-40B4-BE49-F238E27FC236}">
                    <a16:creationId xmlns:a16="http://schemas.microsoft.com/office/drawing/2014/main" id="{201BB131-4C1C-46AB-97B6-CCC5078C416D}"/>
                  </a:ext>
                </a:extLst>
              </p:cNvPr>
              <p:cNvSpPr>
                <a:spLocks noChangeArrowheads="1"/>
              </p:cNvSpPr>
              <p:nvPr/>
            </p:nvSpPr>
            <p:spPr bwMode="auto">
              <a:xfrm>
                <a:off x="816" y="594"/>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Times New Roman" panose="02020603050405020304" pitchFamily="18" charset="0"/>
                  </a:rPr>
                  <a:t>操作控制</a:t>
                </a:r>
              </a:p>
            </p:txBody>
          </p:sp>
          <p:sp>
            <p:nvSpPr>
              <p:cNvPr id="99341" name="Rectangle 10">
                <a:extLst>
                  <a:ext uri="{FF2B5EF4-FFF2-40B4-BE49-F238E27FC236}">
                    <a16:creationId xmlns:a16="http://schemas.microsoft.com/office/drawing/2014/main" id="{AD251703-4351-4E6A-B5D6-7B8D575A4631}"/>
                  </a:ext>
                </a:extLst>
              </p:cNvPr>
              <p:cNvSpPr>
                <a:spLocks noChangeArrowheads="1"/>
              </p:cNvSpPr>
              <p:nvPr/>
            </p:nvSpPr>
            <p:spPr bwMode="auto">
              <a:xfrm>
                <a:off x="3024" y="642"/>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Times New Roman" panose="02020603050405020304" pitchFamily="18" charset="0"/>
                  </a:rPr>
                  <a:t>顺序控制</a:t>
                </a:r>
              </a:p>
            </p:txBody>
          </p:sp>
          <p:sp>
            <p:nvSpPr>
              <p:cNvPr id="99342" name="Line 11">
                <a:extLst>
                  <a:ext uri="{FF2B5EF4-FFF2-40B4-BE49-F238E27FC236}">
                    <a16:creationId xmlns:a16="http://schemas.microsoft.com/office/drawing/2014/main" id="{E8FF399C-6EF1-4B9F-879C-028F97D41C58}"/>
                  </a:ext>
                </a:extLst>
              </p:cNvPr>
              <p:cNvSpPr>
                <a:spLocks noChangeShapeType="1"/>
              </p:cNvSpPr>
              <p:nvPr/>
            </p:nvSpPr>
            <p:spPr bwMode="auto">
              <a:xfrm>
                <a:off x="4368" y="576"/>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9343" name="Line 12">
                <a:extLst>
                  <a:ext uri="{FF2B5EF4-FFF2-40B4-BE49-F238E27FC236}">
                    <a16:creationId xmlns:a16="http://schemas.microsoft.com/office/drawing/2014/main" id="{06720EF0-51FF-4508-9557-DA2A7567979E}"/>
                  </a:ext>
                </a:extLst>
              </p:cNvPr>
              <p:cNvSpPr>
                <a:spLocks noChangeShapeType="1"/>
              </p:cNvSpPr>
              <p:nvPr/>
            </p:nvSpPr>
            <p:spPr bwMode="auto">
              <a:xfrm>
                <a:off x="1728" y="768"/>
                <a:ext cx="7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44" name="Line 13">
                <a:extLst>
                  <a:ext uri="{FF2B5EF4-FFF2-40B4-BE49-F238E27FC236}">
                    <a16:creationId xmlns:a16="http://schemas.microsoft.com/office/drawing/2014/main" id="{6F980CD5-3B56-42AC-82C7-0DBADE0630EF}"/>
                  </a:ext>
                </a:extLst>
              </p:cNvPr>
              <p:cNvSpPr>
                <a:spLocks noChangeShapeType="1"/>
              </p:cNvSpPr>
              <p:nvPr/>
            </p:nvSpPr>
            <p:spPr bwMode="auto">
              <a:xfrm>
                <a:off x="3984" y="738"/>
                <a:ext cx="3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9345" name="Line 14">
                <a:extLst>
                  <a:ext uri="{FF2B5EF4-FFF2-40B4-BE49-F238E27FC236}">
                    <a16:creationId xmlns:a16="http://schemas.microsoft.com/office/drawing/2014/main" id="{A50A3C68-8E8E-4B08-B856-0FA44FB9A283}"/>
                  </a:ext>
                </a:extLst>
              </p:cNvPr>
              <p:cNvSpPr>
                <a:spLocks noChangeShapeType="1"/>
              </p:cNvSpPr>
              <p:nvPr/>
            </p:nvSpPr>
            <p:spPr bwMode="auto">
              <a:xfrm flipH="1">
                <a:off x="0" y="720"/>
                <a:ext cx="7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46" name="Line 15">
                <a:extLst>
                  <a:ext uri="{FF2B5EF4-FFF2-40B4-BE49-F238E27FC236}">
                    <a16:creationId xmlns:a16="http://schemas.microsoft.com/office/drawing/2014/main" id="{BAF4732B-DE59-47FB-ABDE-BB62ADC4201B}"/>
                  </a:ext>
                </a:extLst>
              </p:cNvPr>
              <p:cNvSpPr>
                <a:spLocks noChangeShapeType="1"/>
              </p:cNvSpPr>
              <p:nvPr/>
            </p:nvSpPr>
            <p:spPr bwMode="auto">
              <a:xfrm flipH="1">
                <a:off x="2448" y="768"/>
                <a:ext cx="52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9347" name="Line 16">
                <a:extLst>
                  <a:ext uri="{FF2B5EF4-FFF2-40B4-BE49-F238E27FC236}">
                    <a16:creationId xmlns:a16="http://schemas.microsoft.com/office/drawing/2014/main" id="{BBF0CFA8-0A43-4340-9B17-6110C375188D}"/>
                  </a:ext>
                </a:extLst>
              </p:cNvPr>
              <p:cNvSpPr>
                <a:spLocks noChangeShapeType="1"/>
              </p:cNvSpPr>
              <p:nvPr/>
            </p:nvSpPr>
            <p:spPr bwMode="auto">
              <a:xfrm flipV="1">
                <a:off x="144" y="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48" name="Line 17">
                <a:extLst>
                  <a:ext uri="{FF2B5EF4-FFF2-40B4-BE49-F238E27FC236}">
                    <a16:creationId xmlns:a16="http://schemas.microsoft.com/office/drawing/2014/main" id="{9A7DD3B7-48B0-413E-9BA8-3A5F444C6952}"/>
                  </a:ext>
                </a:extLst>
              </p:cNvPr>
              <p:cNvSpPr>
                <a:spLocks noChangeShapeType="1"/>
              </p:cNvSpPr>
              <p:nvPr/>
            </p:nvSpPr>
            <p:spPr bwMode="auto">
              <a:xfrm flipV="1">
                <a:off x="2064" y="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49" name="Line 18">
                <a:extLst>
                  <a:ext uri="{FF2B5EF4-FFF2-40B4-BE49-F238E27FC236}">
                    <a16:creationId xmlns:a16="http://schemas.microsoft.com/office/drawing/2014/main" id="{CE7ED44E-9658-4204-AD4B-0E37E27E5327}"/>
                  </a:ext>
                </a:extLst>
              </p:cNvPr>
              <p:cNvSpPr>
                <a:spLocks noChangeShapeType="1"/>
              </p:cNvSpPr>
              <p:nvPr/>
            </p:nvSpPr>
            <p:spPr bwMode="auto">
              <a:xfrm flipV="1">
                <a:off x="2592" y="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50" name="Line 19">
                <a:extLst>
                  <a:ext uri="{FF2B5EF4-FFF2-40B4-BE49-F238E27FC236}">
                    <a16:creationId xmlns:a16="http://schemas.microsoft.com/office/drawing/2014/main" id="{3023139A-45CF-4F61-BDAE-466E4BF9C22E}"/>
                  </a:ext>
                </a:extLst>
              </p:cNvPr>
              <p:cNvSpPr>
                <a:spLocks noChangeShapeType="1"/>
              </p:cNvSpPr>
              <p:nvPr/>
            </p:nvSpPr>
            <p:spPr bwMode="auto">
              <a:xfrm flipV="1">
                <a:off x="2928" y="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51" name="Line 20">
                <a:extLst>
                  <a:ext uri="{FF2B5EF4-FFF2-40B4-BE49-F238E27FC236}">
                    <a16:creationId xmlns:a16="http://schemas.microsoft.com/office/drawing/2014/main" id="{5256FA86-CA51-44F7-AE42-FAB3B4100C41}"/>
                  </a:ext>
                </a:extLst>
              </p:cNvPr>
              <p:cNvSpPr>
                <a:spLocks noChangeShapeType="1"/>
              </p:cNvSpPr>
              <p:nvPr/>
            </p:nvSpPr>
            <p:spPr bwMode="auto">
              <a:xfrm flipV="1">
                <a:off x="3264" y="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52" name="Line 21">
                <a:extLst>
                  <a:ext uri="{FF2B5EF4-FFF2-40B4-BE49-F238E27FC236}">
                    <a16:creationId xmlns:a16="http://schemas.microsoft.com/office/drawing/2014/main" id="{152844F2-AA7E-4D5F-A472-59A7D300717D}"/>
                  </a:ext>
                </a:extLst>
              </p:cNvPr>
              <p:cNvSpPr>
                <a:spLocks noChangeShapeType="1"/>
              </p:cNvSpPr>
              <p:nvPr/>
            </p:nvSpPr>
            <p:spPr bwMode="auto">
              <a:xfrm flipV="1">
                <a:off x="3360" y="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53" name="Line 22">
                <a:extLst>
                  <a:ext uri="{FF2B5EF4-FFF2-40B4-BE49-F238E27FC236}">
                    <a16:creationId xmlns:a16="http://schemas.microsoft.com/office/drawing/2014/main" id="{ED3DD9D8-2E45-410A-8945-FA4F090C572B}"/>
                  </a:ext>
                </a:extLst>
              </p:cNvPr>
              <p:cNvSpPr>
                <a:spLocks noChangeShapeType="1"/>
              </p:cNvSpPr>
              <p:nvPr/>
            </p:nvSpPr>
            <p:spPr bwMode="auto">
              <a:xfrm flipV="1">
                <a:off x="4224" y="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54" name="Line 23">
                <a:extLst>
                  <a:ext uri="{FF2B5EF4-FFF2-40B4-BE49-F238E27FC236}">
                    <a16:creationId xmlns:a16="http://schemas.microsoft.com/office/drawing/2014/main" id="{88549A26-D2A9-4991-B2FE-D9E4D4E1750D}"/>
                  </a:ext>
                </a:extLst>
              </p:cNvPr>
              <p:cNvSpPr>
                <a:spLocks noChangeShapeType="1"/>
              </p:cNvSpPr>
              <p:nvPr/>
            </p:nvSpPr>
            <p:spPr bwMode="auto">
              <a:xfrm flipV="1">
                <a:off x="384" y="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99355" name="Line 24">
                <a:extLst>
                  <a:ext uri="{FF2B5EF4-FFF2-40B4-BE49-F238E27FC236}">
                    <a16:creationId xmlns:a16="http://schemas.microsoft.com/office/drawing/2014/main" id="{18A66BE1-02FF-41BA-990E-7617FA98615A}"/>
                  </a:ext>
                </a:extLst>
              </p:cNvPr>
              <p:cNvSpPr>
                <a:spLocks noChangeShapeType="1"/>
              </p:cNvSpPr>
              <p:nvPr/>
            </p:nvSpPr>
            <p:spPr bwMode="auto">
              <a:xfrm flipV="1">
                <a:off x="1776" y="0"/>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99333" name="Text Box 25">
              <a:extLst>
                <a:ext uri="{FF2B5EF4-FFF2-40B4-BE49-F238E27FC236}">
                  <a16:creationId xmlns:a16="http://schemas.microsoft.com/office/drawing/2014/main" id="{DF7A1DB6-A482-4650-A6CB-54F2DBBDD174}"/>
                </a:ext>
              </a:extLst>
            </p:cNvPr>
            <p:cNvSpPr txBox="1">
              <a:spLocks noChangeArrowheads="1"/>
            </p:cNvSpPr>
            <p:nvPr/>
          </p:nvSpPr>
          <p:spPr bwMode="auto">
            <a:xfrm>
              <a:off x="768" y="48"/>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a:latin typeface="Times New Roman" panose="02020603050405020304" pitchFamily="18" charset="0"/>
                </a:rPr>
                <a:t>…</a:t>
              </a:r>
            </a:p>
          </p:txBody>
        </p:sp>
        <p:sp>
          <p:nvSpPr>
            <p:cNvPr id="99334" name="Text Box 26">
              <a:extLst>
                <a:ext uri="{FF2B5EF4-FFF2-40B4-BE49-F238E27FC236}">
                  <a16:creationId xmlns:a16="http://schemas.microsoft.com/office/drawing/2014/main" id="{B12D0147-2EB3-4642-AD8D-B7605AA748CB}"/>
                </a:ext>
              </a:extLst>
            </p:cNvPr>
            <p:cNvSpPr txBox="1">
              <a:spLocks noChangeArrowheads="1"/>
            </p:cNvSpPr>
            <p:nvPr/>
          </p:nvSpPr>
          <p:spPr bwMode="auto">
            <a:xfrm>
              <a:off x="2544" y="48"/>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a:latin typeface="Times New Roman" panose="02020603050405020304" pitchFamily="18" charset="0"/>
                </a:rPr>
                <a:t>…</a:t>
              </a:r>
            </a:p>
          </p:txBody>
        </p:sp>
        <p:sp>
          <p:nvSpPr>
            <p:cNvPr id="99335" name="Text Box 27">
              <a:extLst>
                <a:ext uri="{FF2B5EF4-FFF2-40B4-BE49-F238E27FC236}">
                  <a16:creationId xmlns:a16="http://schemas.microsoft.com/office/drawing/2014/main" id="{6EBF2E78-6F4D-484D-B18C-63A25D6C2984}"/>
                </a:ext>
              </a:extLst>
            </p:cNvPr>
            <p:cNvSpPr txBox="1">
              <a:spLocks noChangeArrowheads="1"/>
            </p:cNvSpPr>
            <p:nvPr/>
          </p:nvSpPr>
          <p:spPr bwMode="auto">
            <a:xfrm>
              <a:off x="3552" y="0"/>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sz="3200">
                  <a:latin typeface="Times New Roman" panose="02020603050405020304" pitchFamily="18" charset="0"/>
                </a:rPr>
                <a:t>…</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3">
            <a:extLst>
              <a:ext uri="{FF2B5EF4-FFF2-40B4-BE49-F238E27FC236}">
                <a16:creationId xmlns:a16="http://schemas.microsoft.com/office/drawing/2014/main" id="{8AE1A579-9A89-47BD-8BB7-67937D75F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2385" b="38889"/>
          <a:stretch>
            <a:fillRect/>
          </a:stretch>
        </p:blipFill>
        <p:spPr bwMode="auto">
          <a:xfrm>
            <a:off x="0" y="549275"/>
            <a:ext cx="914400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Picture 4">
            <a:extLst>
              <a:ext uri="{FF2B5EF4-FFF2-40B4-BE49-F238E27FC236}">
                <a16:creationId xmlns:a16="http://schemas.microsoft.com/office/drawing/2014/main" id="{5EB0B569-24CA-4C02-95C8-2637DC315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927" b="23061"/>
          <a:stretch>
            <a:fillRect/>
          </a:stretch>
        </p:blipFill>
        <p:spPr bwMode="auto">
          <a:xfrm>
            <a:off x="755650" y="2492375"/>
            <a:ext cx="6781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56" name="Group 4">
            <a:extLst>
              <a:ext uri="{FF2B5EF4-FFF2-40B4-BE49-F238E27FC236}">
                <a16:creationId xmlns:a16="http://schemas.microsoft.com/office/drawing/2014/main" id="{C3BD6F90-AFF4-4238-BDA8-B6E77FB64C1A}"/>
              </a:ext>
            </a:extLst>
          </p:cNvPr>
          <p:cNvGrpSpPr>
            <a:grpSpLocks/>
          </p:cNvGrpSpPr>
          <p:nvPr/>
        </p:nvGrpSpPr>
        <p:grpSpPr bwMode="auto">
          <a:xfrm>
            <a:off x="1143000" y="4724400"/>
            <a:ext cx="5867400" cy="1604963"/>
            <a:chOff x="0" y="0"/>
            <a:chExt cx="3696" cy="1011"/>
          </a:xfrm>
        </p:grpSpPr>
        <p:grpSp>
          <p:nvGrpSpPr>
            <p:cNvPr id="100357" name="Group 5">
              <a:extLst>
                <a:ext uri="{FF2B5EF4-FFF2-40B4-BE49-F238E27FC236}">
                  <a16:creationId xmlns:a16="http://schemas.microsoft.com/office/drawing/2014/main" id="{7CA0CB34-2B66-4AC1-B5CF-93184C7096A1}"/>
                </a:ext>
              </a:extLst>
            </p:cNvPr>
            <p:cNvGrpSpPr>
              <a:grpSpLocks/>
            </p:cNvGrpSpPr>
            <p:nvPr/>
          </p:nvGrpSpPr>
          <p:grpSpPr bwMode="auto">
            <a:xfrm>
              <a:off x="0" y="0"/>
              <a:ext cx="3408" cy="1011"/>
              <a:chOff x="0" y="0"/>
              <a:chExt cx="3408" cy="1011"/>
            </a:xfrm>
          </p:grpSpPr>
          <p:sp>
            <p:nvSpPr>
              <p:cNvPr id="100359" name="Text Box 4">
                <a:extLst>
                  <a:ext uri="{FF2B5EF4-FFF2-40B4-BE49-F238E27FC236}">
                    <a16:creationId xmlns:a16="http://schemas.microsoft.com/office/drawing/2014/main" id="{D4F00B35-19F0-40F6-834D-905A2AC9D2C8}"/>
                  </a:ext>
                </a:extLst>
              </p:cNvPr>
              <p:cNvSpPr txBox="1">
                <a:spLocks noChangeArrowheads="1"/>
              </p:cNvSpPr>
              <p:nvPr/>
            </p:nvSpPr>
            <p:spPr bwMode="auto">
              <a:xfrm>
                <a:off x="480" y="720"/>
                <a:ext cx="29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2000" b="1">
                    <a:latin typeface="宋体" panose="02010600030101010101" pitchFamily="2" charset="-122"/>
                  </a:rPr>
                  <a:t>图</a:t>
                </a:r>
                <a:r>
                  <a:rPr lang="en-US" altLang="zh-CN" sz="2000" b="1">
                    <a:latin typeface="Times New Roman" panose="02020603050405020304" pitchFamily="18" charset="0"/>
                  </a:rPr>
                  <a:t>5.30</a:t>
                </a:r>
                <a:r>
                  <a:rPr lang="en-US" altLang="zh-CN" sz="2000" b="1">
                    <a:latin typeface="宋体" panose="02010600030101010101" pitchFamily="2" charset="-122"/>
                  </a:rPr>
                  <a:t> </a:t>
                </a:r>
                <a:r>
                  <a:rPr lang="zh-CN" altLang="en-US" sz="2000" b="1">
                    <a:latin typeface="宋体" panose="02010600030101010101" pitchFamily="2" charset="-122"/>
                  </a:rPr>
                  <a:t>指令周期的三个过程段</a:t>
                </a:r>
              </a:p>
            </p:txBody>
          </p:sp>
          <p:grpSp>
            <p:nvGrpSpPr>
              <p:cNvPr id="100360" name="Group 7">
                <a:extLst>
                  <a:ext uri="{FF2B5EF4-FFF2-40B4-BE49-F238E27FC236}">
                    <a16:creationId xmlns:a16="http://schemas.microsoft.com/office/drawing/2014/main" id="{92141354-1EBA-4C2C-8F88-BAE906961657}"/>
                  </a:ext>
                </a:extLst>
              </p:cNvPr>
              <p:cNvGrpSpPr>
                <a:grpSpLocks/>
              </p:cNvGrpSpPr>
              <p:nvPr/>
            </p:nvGrpSpPr>
            <p:grpSpPr bwMode="auto">
              <a:xfrm>
                <a:off x="0" y="0"/>
                <a:ext cx="3360" cy="288"/>
                <a:chOff x="0" y="0"/>
                <a:chExt cx="3360" cy="288"/>
              </a:xfrm>
            </p:grpSpPr>
            <p:sp>
              <p:nvSpPr>
                <p:cNvPr id="100361" name="Rectangle 28">
                  <a:extLst>
                    <a:ext uri="{FF2B5EF4-FFF2-40B4-BE49-F238E27FC236}">
                      <a16:creationId xmlns:a16="http://schemas.microsoft.com/office/drawing/2014/main" id="{3630EAD2-9A63-42EC-939B-7C3099E4589B}"/>
                    </a:ext>
                  </a:extLst>
                </p:cNvPr>
                <p:cNvSpPr>
                  <a:spLocks noChangeArrowheads="1"/>
                </p:cNvSpPr>
                <p:nvPr/>
              </p:nvSpPr>
              <p:spPr bwMode="auto">
                <a:xfrm>
                  <a:off x="1536" y="0"/>
                  <a:ext cx="624" cy="288"/>
                </a:xfrm>
                <a:prstGeom prst="rect">
                  <a:avLst/>
                </a:prstGeom>
                <a:solidFill>
                  <a:schemeClr val="accent1"/>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2000" b="1">
                      <a:solidFill>
                        <a:srgbClr val="3316C6"/>
                      </a:solidFill>
                      <a:latin typeface="Times New Roman" panose="02020603050405020304" pitchFamily="18" charset="0"/>
                    </a:rPr>
                    <a:t>取数</a:t>
                  </a:r>
                </a:p>
              </p:txBody>
            </p:sp>
            <p:grpSp>
              <p:nvGrpSpPr>
                <p:cNvPr id="100362" name="Group 9">
                  <a:extLst>
                    <a:ext uri="{FF2B5EF4-FFF2-40B4-BE49-F238E27FC236}">
                      <a16:creationId xmlns:a16="http://schemas.microsoft.com/office/drawing/2014/main" id="{BB8FEA26-50FB-4BA0-AE5A-4983A70C32A0}"/>
                    </a:ext>
                  </a:extLst>
                </p:cNvPr>
                <p:cNvGrpSpPr>
                  <a:grpSpLocks/>
                </p:cNvGrpSpPr>
                <p:nvPr/>
              </p:nvGrpSpPr>
              <p:grpSpPr bwMode="auto">
                <a:xfrm>
                  <a:off x="0" y="0"/>
                  <a:ext cx="936" cy="288"/>
                  <a:chOff x="0" y="0"/>
                  <a:chExt cx="936" cy="288"/>
                </a:xfrm>
              </p:grpSpPr>
              <p:sp>
                <p:nvSpPr>
                  <p:cNvPr id="100367" name="Rectangle 27">
                    <a:extLst>
                      <a:ext uri="{FF2B5EF4-FFF2-40B4-BE49-F238E27FC236}">
                        <a16:creationId xmlns:a16="http://schemas.microsoft.com/office/drawing/2014/main" id="{AEF7F9E9-E986-46C4-889F-47F785B907EE}"/>
                      </a:ext>
                    </a:extLst>
                  </p:cNvPr>
                  <p:cNvSpPr>
                    <a:spLocks noChangeArrowheads="1"/>
                  </p:cNvSpPr>
                  <p:nvPr/>
                </p:nvSpPr>
                <p:spPr bwMode="auto">
                  <a:xfrm>
                    <a:off x="312" y="0"/>
                    <a:ext cx="624" cy="288"/>
                  </a:xfrm>
                  <a:prstGeom prst="rect">
                    <a:avLst/>
                  </a:prstGeom>
                  <a:solidFill>
                    <a:schemeClr val="accent1"/>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2000" b="1">
                        <a:solidFill>
                          <a:srgbClr val="3316C6"/>
                        </a:solidFill>
                        <a:latin typeface="Times New Roman" panose="02020603050405020304" pitchFamily="18" charset="0"/>
                      </a:rPr>
                      <a:t>取指</a:t>
                    </a:r>
                  </a:p>
                </p:txBody>
              </p:sp>
              <p:sp>
                <p:nvSpPr>
                  <p:cNvPr id="100368" name="Line 36">
                    <a:extLst>
                      <a:ext uri="{FF2B5EF4-FFF2-40B4-BE49-F238E27FC236}">
                        <a16:creationId xmlns:a16="http://schemas.microsoft.com/office/drawing/2014/main" id="{332A3917-32A4-4DA1-A452-640AB9E3704C}"/>
                      </a:ext>
                    </a:extLst>
                  </p:cNvPr>
                  <p:cNvSpPr>
                    <a:spLocks noChangeShapeType="1"/>
                  </p:cNvSpPr>
                  <p:nvPr/>
                </p:nvSpPr>
                <p:spPr bwMode="auto">
                  <a:xfrm>
                    <a:off x="0" y="144"/>
                    <a:ext cx="3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0363" name="Group 12">
                  <a:extLst>
                    <a:ext uri="{FF2B5EF4-FFF2-40B4-BE49-F238E27FC236}">
                      <a16:creationId xmlns:a16="http://schemas.microsoft.com/office/drawing/2014/main" id="{D19FCD7B-9F9D-4E7E-8A4D-5539BD4196E0}"/>
                    </a:ext>
                  </a:extLst>
                </p:cNvPr>
                <p:cNvGrpSpPr>
                  <a:grpSpLocks/>
                </p:cNvGrpSpPr>
                <p:nvPr/>
              </p:nvGrpSpPr>
              <p:grpSpPr bwMode="auto">
                <a:xfrm>
                  <a:off x="2160" y="0"/>
                  <a:ext cx="1200" cy="288"/>
                  <a:chOff x="0" y="0"/>
                  <a:chExt cx="1200" cy="288"/>
                </a:xfrm>
              </p:grpSpPr>
              <p:sp>
                <p:nvSpPr>
                  <p:cNvPr id="100365" name="Rectangle 29">
                    <a:extLst>
                      <a:ext uri="{FF2B5EF4-FFF2-40B4-BE49-F238E27FC236}">
                        <a16:creationId xmlns:a16="http://schemas.microsoft.com/office/drawing/2014/main" id="{C4B0ECC2-57C4-42B1-8572-1112A109959A}"/>
                      </a:ext>
                    </a:extLst>
                  </p:cNvPr>
                  <p:cNvSpPr>
                    <a:spLocks noChangeArrowheads="1"/>
                  </p:cNvSpPr>
                  <p:nvPr/>
                </p:nvSpPr>
                <p:spPr bwMode="auto">
                  <a:xfrm>
                    <a:off x="576" y="0"/>
                    <a:ext cx="624" cy="288"/>
                  </a:xfrm>
                  <a:prstGeom prst="rect">
                    <a:avLst/>
                  </a:prstGeom>
                  <a:solidFill>
                    <a:schemeClr val="accent1"/>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zh-CN" altLang="en-US" sz="2000" b="1">
                        <a:solidFill>
                          <a:srgbClr val="3316C6"/>
                        </a:solidFill>
                        <a:latin typeface="Times New Roman" panose="02020603050405020304" pitchFamily="18" charset="0"/>
                      </a:rPr>
                      <a:t>执行</a:t>
                    </a:r>
                  </a:p>
                </p:txBody>
              </p:sp>
              <p:sp>
                <p:nvSpPr>
                  <p:cNvPr id="100366" name="Line 32">
                    <a:extLst>
                      <a:ext uri="{FF2B5EF4-FFF2-40B4-BE49-F238E27FC236}">
                        <a16:creationId xmlns:a16="http://schemas.microsoft.com/office/drawing/2014/main" id="{E8627951-6B93-440D-9C36-C70F1D7D7B61}"/>
                      </a:ext>
                    </a:extLst>
                  </p:cNvPr>
                  <p:cNvSpPr>
                    <a:spLocks noChangeShapeType="1"/>
                  </p:cNvSpPr>
                  <p:nvPr/>
                </p:nvSpPr>
                <p:spPr bwMode="auto">
                  <a:xfrm>
                    <a:off x="0" y="144"/>
                    <a:ext cx="57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0364" name="Line 31">
                  <a:extLst>
                    <a:ext uri="{FF2B5EF4-FFF2-40B4-BE49-F238E27FC236}">
                      <a16:creationId xmlns:a16="http://schemas.microsoft.com/office/drawing/2014/main" id="{6AAEB753-F27F-4187-9910-60A05E1D09A3}"/>
                    </a:ext>
                  </a:extLst>
                </p:cNvPr>
                <p:cNvSpPr>
                  <a:spLocks noChangeShapeType="1"/>
                </p:cNvSpPr>
                <p:nvPr/>
              </p:nvSpPr>
              <p:spPr bwMode="auto">
                <a:xfrm>
                  <a:off x="960" y="144"/>
                  <a:ext cx="57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00358" name="Line 37">
              <a:extLst>
                <a:ext uri="{FF2B5EF4-FFF2-40B4-BE49-F238E27FC236}">
                  <a16:creationId xmlns:a16="http://schemas.microsoft.com/office/drawing/2014/main" id="{0C975CEB-1015-4477-AE5B-64A6A1825A47}"/>
                </a:ext>
              </a:extLst>
            </p:cNvPr>
            <p:cNvSpPr>
              <a:spLocks noChangeShapeType="1"/>
            </p:cNvSpPr>
            <p:nvPr/>
          </p:nvSpPr>
          <p:spPr bwMode="auto">
            <a:xfrm>
              <a:off x="3360" y="144"/>
              <a:ext cx="3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8025E130-6366-4A20-ADBF-9F3B57A07DB2}"/>
              </a:ext>
            </a:extLst>
          </p:cNvPr>
          <p:cNvSpPr>
            <a:spLocks noChangeArrowheads="1"/>
          </p:cNvSpPr>
          <p:nvPr/>
        </p:nvSpPr>
        <p:spPr bwMode="auto">
          <a:xfrm>
            <a:off x="250825" y="549275"/>
            <a:ext cx="74898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b="1">
                <a:solidFill>
                  <a:srgbClr val="990099"/>
                </a:solidFill>
                <a:latin typeface="宋体" panose="02010600030101010101" pitchFamily="2" charset="-122"/>
              </a:rPr>
              <a:t>② 指令执行过程的时空图</a:t>
            </a:r>
            <a:endParaRPr lang="zh-CN" altLang="en-US" sz="2400" b="1">
              <a:solidFill>
                <a:srgbClr val="990099"/>
              </a:solidFill>
              <a:latin typeface="Times New Roman" panose="02020603050405020304" pitchFamily="18" charset="0"/>
            </a:endParaRPr>
          </a:p>
          <a:p>
            <a:endParaRPr lang="zh-CN" altLang="en-US" sz="2000" b="1">
              <a:solidFill>
                <a:srgbClr val="990099"/>
              </a:solidFill>
              <a:latin typeface="Times New Roman" panose="02020603050405020304" pitchFamily="18" charset="0"/>
            </a:endParaRPr>
          </a:p>
        </p:txBody>
      </p:sp>
      <p:sp>
        <p:nvSpPr>
          <p:cNvPr id="101379" name="Rectangle 3">
            <a:extLst>
              <a:ext uri="{FF2B5EF4-FFF2-40B4-BE49-F238E27FC236}">
                <a16:creationId xmlns:a16="http://schemas.microsoft.com/office/drawing/2014/main" id="{150D6781-4B69-49E8-9CEB-A7C147EAEF1C}"/>
              </a:ext>
            </a:extLst>
          </p:cNvPr>
          <p:cNvSpPr>
            <a:spLocks noChangeArrowheads="1"/>
          </p:cNvSpPr>
          <p:nvPr/>
        </p:nvSpPr>
        <p:spPr bwMode="auto">
          <a:xfrm>
            <a:off x="539750" y="1268413"/>
            <a:ext cx="5975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宋体" panose="02010600030101010101" pitchFamily="2" charset="-122"/>
              </a:rPr>
              <a:t> </a:t>
            </a:r>
            <a:r>
              <a:rPr lang="en-US" altLang="zh-CN" sz="2000" b="1">
                <a:latin typeface="宋体" panose="02010600030101010101" pitchFamily="2" charset="-122"/>
              </a:rPr>
              <a:t>a</a:t>
            </a:r>
            <a:r>
              <a:rPr lang="zh-CN" altLang="en-US" sz="2000" b="1">
                <a:latin typeface="宋体" panose="02010600030101010101" pitchFamily="2" charset="-122"/>
              </a:rPr>
              <a:t>．非流水线时空图</a:t>
            </a:r>
            <a:r>
              <a:rPr lang="zh-CN" altLang="en-US" sz="2000" b="1">
                <a:latin typeface="Times New Roman" panose="02020603050405020304" pitchFamily="18" charset="0"/>
              </a:rPr>
              <a:t> </a:t>
            </a:r>
          </a:p>
        </p:txBody>
      </p:sp>
      <p:grpSp>
        <p:nvGrpSpPr>
          <p:cNvPr id="101380" name="Group 4">
            <a:extLst>
              <a:ext uri="{FF2B5EF4-FFF2-40B4-BE49-F238E27FC236}">
                <a16:creationId xmlns:a16="http://schemas.microsoft.com/office/drawing/2014/main" id="{DA5E64C3-E016-4D1F-BFE0-33120665B0D0}"/>
              </a:ext>
            </a:extLst>
          </p:cNvPr>
          <p:cNvGrpSpPr>
            <a:grpSpLocks/>
          </p:cNvGrpSpPr>
          <p:nvPr/>
        </p:nvGrpSpPr>
        <p:grpSpPr bwMode="auto">
          <a:xfrm>
            <a:off x="3779838" y="836613"/>
            <a:ext cx="5153025" cy="2808287"/>
            <a:chOff x="0" y="0"/>
            <a:chExt cx="2352" cy="1382"/>
          </a:xfrm>
        </p:grpSpPr>
        <p:sp>
          <p:nvSpPr>
            <p:cNvPr id="101523" name="Text Box 17" descr="5%">
              <a:extLst>
                <a:ext uri="{FF2B5EF4-FFF2-40B4-BE49-F238E27FC236}">
                  <a16:creationId xmlns:a16="http://schemas.microsoft.com/office/drawing/2014/main" id="{FDA242F2-1FE0-4797-88B2-692FDCF93796}"/>
                </a:ext>
              </a:extLst>
            </p:cNvPr>
            <p:cNvSpPr txBox="1">
              <a:spLocks noChangeArrowheads="1"/>
            </p:cNvSpPr>
            <p:nvPr/>
          </p:nvSpPr>
          <p:spPr bwMode="auto">
            <a:xfrm>
              <a:off x="637" y="417"/>
              <a:ext cx="163" cy="1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C51B17"/>
                  </a:solidFill>
                  <a:latin typeface="Times New Roman" panose="02020603050405020304" pitchFamily="18" charset="0"/>
                </a:rPr>
                <a:t>I</a:t>
              </a:r>
              <a:r>
                <a:rPr lang="en-US" altLang="zh-CN" sz="1400" b="1" baseline="-25000">
                  <a:solidFill>
                    <a:srgbClr val="C51B17"/>
                  </a:solidFill>
                  <a:latin typeface="Times New Roman" panose="02020603050405020304" pitchFamily="18" charset="0"/>
                </a:rPr>
                <a:t>1</a:t>
              </a:r>
            </a:p>
          </p:txBody>
        </p:sp>
        <p:sp>
          <p:nvSpPr>
            <p:cNvPr id="101524" name="Text Box 18" descr="5%">
              <a:extLst>
                <a:ext uri="{FF2B5EF4-FFF2-40B4-BE49-F238E27FC236}">
                  <a16:creationId xmlns:a16="http://schemas.microsoft.com/office/drawing/2014/main" id="{E01E45FC-8A65-49E3-AA3A-53E4281BA7EA}"/>
                </a:ext>
              </a:extLst>
            </p:cNvPr>
            <p:cNvSpPr txBox="1">
              <a:spLocks noChangeArrowheads="1"/>
            </p:cNvSpPr>
            <p:nvPr/>
          </p:nvSpPr>
          <p:spPr bwMode="auto">
            <a:xfrm>
              <a:off x="451" y="551"/>
              <a:ext cx="170" cy="13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C51B17"/>
                  </a:solidFill>
                  <a:latin typeface="Times New Roman" panose="02020603050405020304" pitchFamily="18" charset="0"/>
                </a:rPr>
                <a:t>I</a:t>
              </a:r>
              <a:r>
                <a:rPr lang="en-US" altLang="zh-CN" sz="1400" b="1" baseline="-25000">
                  <a:solidFill>
                    <a:srgbClr val="C51B17"/>
                  </a:solidFill>
                  <a:latin typeface="Times New Roman" panose="02020603050405020304" pitchFamily="18" charset="0"/>
                </a:rPr>
                <a:t>1</a:t>
              </a:r>
            </a:p>
          </p:txBody>
        </p:sp>
        <p:sp>
          <p:nvSpPr>
            <p:cNvPr id="101525" name="Text Box 19" descr="5%">
              <a:extLst>
                <a:ext uri="{FF2B5EF4-FFF2-40B4-BE49-F238E27FC236}">
                  <a16:creationId xmlns:a16="http://schemas.microsoft.com/office/drawing/2014/main" id="{ACA95C15-5CB2-4F33-A44D-A33FEA00B0F1}"/>
                </a:ext>
              </a:extLst>
            </p:cNvPr>
            <p:cNvSpPr txBox="1">
              <a:spLocks noChangeArrowheads="1"/>
            </p:cNvSpPr>
            <p:nvPr/>
          </p:nvSpPr>
          <p:spPr bwMode="auto">
            <a:xfrm>
              <a:off x="270" y="702"/>
              <a:ext cx="162" cy="114"/>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C51B17"/>
                  </a:solidFill>
                  <a:latin typeface="Times New Roman" panose="02020603050405020304" pitchFamily="18" charset="0"/>
                </a:rPr>
                <a:t>I</a:t>
              </a:r>
              <a:r>
                <a:rPr lang="en-US" altLang="zh-CN" sz="1400" b="1" baseline="-25000">
                  <a:solidFill>
                    <a:srgbClr val="C51B17"/>
                  </a:solidFill>
                  <a:latin typeface="Times New Roman" panose="02020603050405020304" pitchFamily="18" charset="0"/>
                </a:rPr>
                <a:t>1</a:t>
              </a:r>
            </a:p>
          </p:txBody>
        </p:sp>
        <p:sp>
          <p:nvSpPr>
            <p:cNvPr id="101526" name="Text Box 20" descr="5%">
              <a:extLst>
                <a:ext uri="{FF2B5EF4-FFF2-40B4-BE49-F238E27FC236}">
                  <a16:creationId xmlns:a16="http://schemas.microsoft.com/office/drawing/2014/main" id="{743FCF86-6083-40E0-B708-13BA24052DD8}"/>
                </a:ext>
              </a:extLst>
            </p:cNvPr>
            <p:cNvSpPr txBox="1">
              <a:spLocks noChangeArrowheads="1"/>
            </p:cNvSpPr>
            <p:nvPr/>
          </p:nvSpPr>
          <p:spPr bwMode="auto">
            <a:xfrm>
              <a:off x="1167" y="417"/>
              <a:ext cx="169" cy="13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C51B17"/>
                  </a:solidFill>
                  <a:latin typeface="Times New Roman" panose="02020603050405020304" pitchFamily="18" charset="0"/>
                </a:rPr>
                <a:t>I</a:t>
              </a:r>
              <a:r>
                <a:rPr lang="en-US" altLang="zh-CN" sz="1400" b="1" baseline="-25000">
                  <a:solidFill>
                    <a:srgbClr val="C51B17"/>
                  </a:solidFill>
                  <a:latin typeface="Times New Roman" panose="02020603050405020304" pitchFamily="18" charset="0"/>
                </a:rPr>
                <a:t>2</a:t>
              </a:r>
            </a:p>
          </p:txBody>
        </p:sp>
        <p:sp>
          <p:nvSpPr>
            <p:cNvPr id="101527" name="Text Box 21" descr="5%">
              <a:extLst>
                <a:ext uri="{FF2B5EF4-FFF2-40B4-BE49-F238E27FC236}">
                  <a16:creationId xmlns:a16="http://schemas.microsoft.com/office/drawing/2014/main" id="{06AEC2EC-81A0-418E-9484-98DC1ED820A3}"/>
                </a:ext>
              </a:extLst>
            </p:cNvPr>
            <p:cNvSpPr txBox="1">
              <a:spLocks noChangeArrowheads="1"/>
            </p:cNvSpPr>
            <p:nvPr/>
          </p:nvSpPr>
          <p:spPr bwMode="auto">
            <a:xfrm>
              <a:off x="993" y="562"/>
              <a:ext cx="162" cy="13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C51B17"/>
                  </a:solidFill>
                  <a:latin typeface="Times New Roman" panose="02020603050405020304" pitchFamily="18" charset="0"/>
                </a:rPr>
                <a:t>I</a:t>
              </a:r>
              <a:r>
                <a:rPr lang="en-US" altLang="zh-CN" sz="1400" b="1" baseline="-25000">
                  <a:solidFill>
                    <a:srgbClr val="C51B17"/>
                  </a:solidFill>
                  <a:latin typeface="Times New Roman" panose="02020603050405020304" pitchFamily="18" charset="0"/>
                </a:rPr>
                <a:t>2</a:t>
              </a:r>
            </a:p>
          </p:txBody>
        </p:sp>
        <p:sp>
          <p:nvSpPr>
            <p:cNvPr id="101528" name="Text Box 22" descr="5%">
              <a:extLst>
                <a:ext uri="{FF2B5EF4-FFF2-40B4-BE49-F238E27FC236}">
                  <a16:creationId xmlns:a16="http://schemas.microsoft.com/office/drawing/2014/main" id="{8BA06F88-D684-4FD3-A0BD-4B29D052DA84}"/>
                </a:ext>
              </a:extLst>
            </p:cNvPr>
            <p:cNvSpPr txBox="1">
              <a:spLocks noChangeArrowheads="1"/>
            </p:cNvSpPr>
            <p:nvPr/>
          </p:nvSpPr>
          <p:spPr bwMode="auto">
            <a:xfrm>
              <a:off x="813" y="707"/>
              <a:ext cx="168" cy="131"/>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C51B17"/>
                  </a:solidFill>
                  <a:latin typeface="Times New Roman" panose="02020603050405020304" pitchFamily="18" charset="0"/>
                </a:rPr>
                <a:t>I</a:t>
              </a:r>
              <a:r>
                <a:rPr lang="en-US" altLang="zh-CN" sz="1400" b="1" baseline="-25000">
                  <a:solidFill>
                    <a:srgbClr val="C51B17"/>
                  </a:solidFill>
                  <a:latin typeface="Times New Roman" panose="02020603050405020304" pitchFamily="18" charset="0"/>
                </a:rPr>
                <a:t>2</a:t>
              </a:r>
            </a:p>
          </p:txBody>
        </p:sp>
        <p:sp>
          <p:nvSpPr>
            <p:cNvPr id="101529" name="Text Box 23" descr="5%">
              <a:extLst>
                <a:ext uri="{FF2B5EF4-FFF2-40B4-BE49-F238E27FC236}">
                  <a16:creationId xmlns:a16="http://schemas.microsoft.com/office/drawing/2014/main" id="{3BA0870C-575A-4465-A6BA-3C8F6584142E}"/>
                </a:ext>
              </a:extLst>
            </p:cNvPr>
            <p:cNvSpPr txBox="1">
              <a:spLocks noChangeArrowheads="1"/>
            </p:cNvSpPr>
            <p:nvPr/>
          </p:nvSpPr>
          <p:spPr bwMode="auto">
            <a:xfrm>
              <a:off x="1693" y="406"/>
              <a:ext cx="170" cy="139"/>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C51B17"/>
                  </a:solidFill>
                  <a:latin typeface="Times New Roman" panose="02020603050405020304" pitchFamily="18" charset="0"/>
                </a:rPr>
                <a:t>I</a:t>
              </a:r>
              <a:r>
                <a:rPr lang="en-US" altLang="zh-CN" sz="1400" b="1" baseline="-25000">
                  <a:solidFill>
                    <a:srgbClr val="C51B17"/>
                  </a:solidFill>
                  <a:latin typeface="Times New Roman" panose="02020603050405020304" pitchFamily="18" charset="0"/>
                </a:rPr>
                <a:t>3</a:t>
              </a:r>
            </a:p>
          </p:txBody>
        </p:sp>
        <p:sp>
          <p:nvSpPr>
            <p:cNvPr id="101530" name="Text Box 24" descr="5%">
              <a:extLst>
                <a:ext uri="{FF2B5EF4-FFF2-40B4-BE49-F238E27FC236}">
                  <a16:creationId xmlns:a16="http://schemas.microsoft.com/office/drawing/2014/main" id="{6125AA40-0171-46A6-B5CF-54CFBE6AB6D8}"/>
                </a:ext>
              </a:extLst>
            </p:cNvPr>
            <p:cNvSpPr txBox="1">
              <a:spLocks noChangeArrowheads="1"/>
            </p:cNvSpPr>
            <p:nvPr/>
          </p:nvSpPr>
          <p:spPr bwMode="auto">
            <a:xfrm>
              <a:off x="1518" y="551"/>
              <a:ext cx="170" cy="14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C51B17"/>
                  </a:solidFill>
                  <a:latin typeface="Times New Roman" panose="02020603050405020304" pitchFamily="18" charset="0"/>
                </a:rPr>
                <a:t>I</a:t>
              </a:r>
              <a:r>
                <a:rPr lang="en-US" altLang="zh-CN" sz="1400" b="1" baseline="-25000">
                  <a:solidFill>
                    <a:srgbClr val="C51B17"/>
                  </a:solidFill>
                  <a:latin typeface="Times New Roman" panose="02020603050405020304" pitchFamily="18" charset="0"/>
                </a:rPr>
                <a:t>3</a:t>
              </a:r>
            </a:p>
          </p:txBody>
        </p:sp>
        <p:sp>
          <p:nvSpPr>
            <p:cNvPr id="101531" name="Text Box 25" descr="5%">
              <a:extLst>
                <a:ext uri="{FF2B5EF4-FFF2-40B4-BE49-F238E27FC236}">
                  <a16:creationId xmlns:a16="http://schemas.microsoft.com/office/drawing/2014/main" id="{295D3546-806A-4B55-A565-F8340C1617EA}"/>
                </a:ext>
              </a:extLst>
            </p:cNvPr>
            <p:cNvSpPr txBox="1">
              <a:spLocks noChangeArrowheads="1"/>
            </p:cNvSpPr>
            <p:nvPr/>
          </p:nvSpPr>
          <p:spPr bwMode="auto">
            <a:xfrm>
              <a:off x="1338" y="697"/>
              <a:ext cx="170" cy="13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solidFill>
                    <a:srgbClr val="C51B17"/>
                  </a:solidFill>
                  <a:latin typeface="Times New Roman" panose="02020603050405020304" pitchFamily="18" charset="0"/>
                </a:rPr>
                <a:t>I</a:t>
              </a:r>
              <a:r>
                <a:rPr lang="en-US" altLang="zh-CN" sz="1400" b="1" baseline="-25000">
                  <a:solidFill>
                    <a:srgbClr val="C51B17"/>
                  </a:solidFill>
                  <a:latin typeface="Times New Roman" panose="02020603050405020304" pitchFamily="18" charset="0"/>
                </a:rPr>
                <a:t>3</a:t>
              </a:r>
            </a:p>
          </p:txBody>
        </p:sp>
        <p:sp>
          <p:nvSpPr>
            <p:cNvPr id="101532" name="Line 26">
              <a:extLst>
                <a:ext uri="{FF2B5EF4-FFF2-40B4-BE49-F238E27FC236}">
                  <a16:creationId xmlns:a16="http://schemas.microsoft.com/office/drawing/2014/main" id="{99CBD5EC-30C5-44DE-B1FA-4DC20D30EA29}"/>
                </a:ext>
              </a:extLst>
            </p:cNvPr>
            <p:cNvSpPr>
              <a:spLocks noChangeShapeType="1"/>
            </p:cNvSpPr>
            <p:nvPr/>
          </p:nvSpPr>
          <p:spPr bwMode="auto">
            <a:xfrm>
              <a:off x="263" y="838"/>
              <a:ext cx="1813"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01533" name="Line 27">
              <a:extLst>
                <a:ext uri="{FF2B5EF4-FFF2-40B4-BE49-F238E27FC236}">
                  <a16:creationId xmlns:a16="http://schemas.microsoft.com/office/drawing/2014/main" id="{D32A9783-8852-4C19-8C9E-F7BB1D9BA0FE}"/>
                </a:ext>
              </a:extLst>
            </p:cNvPr>
            <p:cNvSpPr>
              <a:spLocks noChangeShapeType="1"/>
            </p:cNvSpPr>
            <p:nvPr/>
          </p:nvSpPr>
          <p:spPr bwMode="auto">
            <a:xfrm flipV="1">
              <a:off x="263" y="123"/>
              <a:ext cx="0" cy="71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01534" name="Line 28">
              <a:extLst>
                <a:ext uri="{FF2B5EF4-FFF2-40B4-BE49-F238E27FC236}">
                  <a16:creationId xmlns:a16="http://schemas.microsoft.com/office/drawing/2014/main" id="{166ECF60-7B18-4619-907C-96161FF974E9}"/>
                </a:ext>
              </a:extLst>
            </p:cNvPr>
            <p:cNvSpPr>
              <a:spLocks noChangeShapeType="1"/>
            </p:cNvSpPr>
            <p:nvPr/>
          </p:nvSpPr>
          <p:spPr bwMode="auto">
            <a:xfrm>
              <a:off x="265" y="692"/>
              <a:ext cx="160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5" name="Line 29">
              <a:extLst>
                <a:ext uri="{FF2B5EF4-FFF2-40B4-BE49-F238E27FC236}">
                  <a16:creationId xmlns:a16="http://schemas.microsoft.com/office/drawing/2014/main" id="{A993A7F0-06A7-46A1-AE15-F75C49E9ED69}"/>
                </a:ext>
              </a:extLst>
            </p:cNvPr>
            <p:cNvSpPr>
              <a:spLocks noChangeShapeType="1"/>
            </p:cNvSpPr>
            <p:nvPr/>
          </p:nvSpPr>
          <p:spPr bwMode="auto">
            <a:xfrm>
              <a:off x="265" y="547"/>
              <a:ext cx="160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6" name="Line 30">
              <a:extLst>
                <a:ext uri="{FF2B5EF4-FFF2-40B4-BE49-F238E27FC236}">
                  <a16:creationId xmlns:a16="http://schemas.microsoft.com/office/drawing/2014/main" id="{1A339F3E-2780-44C5-9000-FE3A5947C4BD}"/>
                </a:ext>
              </a:extLst>
            </p:cNvPr>
            <p:cNvSpPr>
              <a:spLocks noChangeShapeType="1"/>
            </p:cNvSpPr>
            <p:nvPr/>
          </p:nvSpPr>
          <p:spPr bwMode="auto">
            <a:xfrm>
              <a:off x="265" y="402"/>
              <a:ext cx="160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7" name="Line 31">
              <a:extLst>
                <a:ext uri="{FF2B5EF4-FFF2-40B4-BE49-F238E27FC236}">
                  <a16:creationId xmlns:a16="http://schemas.microsoft.com/office/drawing/2014/main" id="{1454195E-F99F-44BB-8A2A-2BA8449864C7}"/>
                </a:ext>
              </a:extLst>
            </p:cNvPr>
            <p:cNvSpPr>
              <a:spLocks noChangeShapeType="1"/>
            </p:cNvSpPr>
            <p:nvPr/>
          </p:nvSpPr>
          <p:spPr bwMode="auto">
            <a:xfrm>
              <a:off x="444" y="402"/>
              <a:ext cx="0" cy="4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8" name="Line 32">
              <a:extLst>
                <a:ext uri="{FF2B5EF4-FFF2-40B4-BE49-F238E27FC236}">
                  <a16:creationId xmlns:a16="http://schemas.microsoft.com/office/drawing/2014/main" id="{32055D6F-2392-4408-9F1D-034B19A52B3E}"/>
                </a:ext>
              </a:extLst>
            </p:cNvPr>
            <p:cNvSpPr>
              <a:spLocks noChangeShapeType="1"/>
            </p:cNvSpPr>
            <p:nvPr/>
          </p:nvSpPr>
          <p:spPr bwMode="auto">
            <a:xfrm>
              <a:off x="624" y="402"/>
              <a:ext cx="0" cy="4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9" name="Line 33">
              <a:extLst>
                <a:ext uri="{FF2B5EF4-FFF2-40B4-BE49-F238E27FC236}">
                  <a16:creationId xmlns:a16="http://schemas.microsoft.com/office/drawing/2014/main" id="{F1045280-85D4-44A7-85A0-61EF33CB01D0}"/>
                </a:ext>
              </a:extLst>
            </p:cNvPr>
            <p:cNvSpPr>
              <a:spLocks noChangeShapeType="1"/>
            </p:cNvSpPr>
            <p:nvPr/>
          </p:nvSpPr>
          <p:spPr bwMode="auto">
            <a:xfrm>
              <a:off x="799" y="299"/>
              <a:ext cx="0" cy="539"/>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01540" name="Line 34">
              <a:extLst>
                <a:ext uri="{FF2B5EF4-FFF2-40B4-BE49-F238E27FC236}">
                  <a16:creationId xmlns:a16="http://schemas.microsoft.com/office/drawing/2014/main" id="{B8F02EAB-4533-4888-8BD7-A166E9AD881F}"/>
                </a:ext>
              </a:extLst>
            </p:cNvPr>
            <p:cNvSpPr>
              <a:spLocks noChangeShapeType="1"/>
            </p:cNvSpPr>
            <p:nvPr/>
          </p:nvSpPr>
          <p:spPr bwMode="auto">
            <a:xfrm>
              <a:off x="979" y="402"/>
              <a:ext cx="0" cy="4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41" name="Line 35">
              <a:extLst>
                <a:ext uri="{FF2B5EF4-FFF2-40B4-BE49-F238E27FC236}">
                  <a16:creationId xmlns:a16="http://schemas.microsoft.com/office/drawing/2014/main" id="{1A714284-88F8-4019-BD31-CA2D962DB7C7}"/>
                </a:ext>
              </a:extLst>
            </p:cNvPr>
            <p:cNvSpPr>
              <a:spLocks noChangeShapeType="1"/>
            </p:cNvSpPr>
            <p:nvPr/>
          </p:nvSpPr>
          <p:spPr bwMode="auto">
            <a:xfrm>
              <a:off x="1154" y="408"/>
              <a:ext cx="0" cy="4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42" name="Line 36">
              <a:extLst>
                <a:ext uri="{FF2B5EF4-FFF2-40B4-BE49-F238E27FC236}">
                  <a16:creationId xmlns:a16="http://schemas.microsoft.com/office/drawing/2014/main" id="{652CB31D-71A2-43C2-8994-A65221468E6E}"/>
                </a:ext>
              </a:extLst>
            </p:cNvPr>
            <p:cNvSpPr>
              <a:spLocks noChangeShapeType="1"/>
            </p:cNvSpPr>
            <p:nvPr/>
          </p:nvSpPr>
          <p:spPr bwMode="auto">
            <a:xfrm>
              <a:off x="1333" y="293"/>
              <a:ext cx="0" cy="551"/>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01543" name="Line 37">
              <a:extLst>
                <a:ext uri="{FF2B5EF4-FFF2-40B4-BE49-F238E27FC236}">
                  <a16:creationId xmlns:a16="http://schemas.microsoft.com/office/drawing/2014/main" id="{B07949B0-27C1-4D84-89F9-FC4B82AE02E0}"/>
                </a:ext>
              </a:extLst>
            </p:cNvPr>
            <p:cNvSpPr>
              <a:spLocks noChangeShapeType="1"/>
            </p:cNvSpPr>
            <p:nvPr/>
          </p:nvSpPr>
          <p:spPr bwMode="auto">
            <a:xfrm>
              <a:off x="1508" y="408"/>
              <a:ext cx="0" cy="4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44" name="Line 38">
              <a:extLst>
                <a:ext uri="{FF2B5EF4-FFF2-40B4-BE49-F238E27FC236}">
                  <a16:creationId xmlns:a16="http://schemas.microsoft.com/office/drawing/2014/main" id="{902D258A-913C-4DA6-853D-4C5CAE1373CA}"/>
                </a:ext>
              </a:extLst>
            </p:cNvPr>
            <p:cNvSpPr>
              <a:spLocks noChangeShapeType="1"/>
            </p:cNvSpPr>
            <p:nvPr/>
          </p:nvSpPr>
          <p:spPr bwMode="auto">
            <a:xfrm>
              <a:off x="1688" y="408"/>
              <a:ext cx="0" cy="4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45" name="Line 39">
              <a:extLst>
                <a:ext uri="{FF2B5EF4-FFF2-40B4-BE49-F238E27FC236}">
                  <a16:creationId xmlns:a16="http://schemas.microsoft.com/office/drawing/2014/main" id="{395F55F2-C10D-4336-85D0-19ECAF10BE9B}"/>
                </a:ext>
              </a:extLst>
            </p:cNvPr>
            <p:cNvSpPr>
              <a:spLocks noChangeShapeType="1"/>
            </p:cNvSpPr>
            <p:nvPr/>
          </p:nvSpPr>
          <p:spPr bwMode="auto">
            <a:xfrm>
              <a:off x="1863" y="293"/>
              <a:ext cx="0" cy="551"/>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01546" name="Text Box 40" descr="浅色上对角线">
              <a:extLst>
                <a:ext uri="{FF2B5EF4-FFF2-40B4-BE49-F238E27FC236}">
                  <a16:creationId xmlns:a16="http://schemas.microsoft.com/office/drawing/2014/main" id="{17A42109-8F27-466B-86E0-4903AC1DB729}"/>
                </a:ext>
              </a:extLst>
            </p:cNvPr>
            <p:cNvSpPr txBox="1">
              <a:spLocks noChangeArrowheads="1"/>
            </p:cNvSpPr>
            <p:nvPr/>
          </p:nvSpPr>
          <p:spPr bwMode="auto">
            <a:xfrm>
              <a:off x="724" y="176"/>
              <a:ext cx="17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I</a:t>
              </a:r>
              <a:r>
                <a:rPr lang="en-US" altLang="zh-CN" sz="1400" b="1" baseline="-25000">
                  <a:latin typeface="Times New Roman" panose="02020603050405020304" pitchFamily="18" charset="0"/>
                </a:rPr>
                <a:t>1</a:t>
              </a:r>
            </a:p>
          </p:txBody>
        </p:sp>
        <p:sp>
          <p:nvSpPr>
            <p:cNvPr id="101547" name="Text Box 41" descr="浅色上对角线">
              <a:extLst>
                <a:ext uri="{FF2B5EF4-FFF2-40B4-BE49-F238E27FC236}">
                  <a16:creationId xmlns:a16="http://schemas.microsoft.com/office/drawing/2014/main" id="{D4360F45-005E-4993-ADB2-B8153DBAB0D3}"/>
                </a:ext>
              </a:extLst>
            </p:cNvPr>
            <p:cNvSpPr txBox="1">
              <a:spLocks noChangeArrowheads="1"/>
            </p:cNvSpPr>
            <p:nvPr/>
          </p:nvSpPr>
          <p:spPr bwMode="auto">
            <a:xfrm>
              <a:off x="1253" y="170"/>
              <a:ext cx="17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I</a:t>
              </a:r>
              <a:r>
                <a:rPr lang="en-US" altLang="zh-CN" sz="1400" b="1" baseline="-25000">
                  <a:latin typeface="Times New Roman" panose="02020603050405020304" pitchFamily="18" charset="0"/>
                </a:rPr>
                <a:t>2</a:t>
              </a:r>
            </a:p>
          </p:txBody>
        </p:sp>
        <p:sp>
          <p:nvSpPr>
            <p:cNvPr id="101548" name="Text Box 42" descr="浅色上对角线">
              <a:extLst>
                <a:ext uri="{FF2B5EF4-FFF2-40B4-BE49-F238E27FC236}">
                  <a16:creationId xmlns:a16="http://schemas.microsoft.com/office/drawing/2014/main" id="{331B36BD-9296-4706-8B58-60CABCD4A563}"/>
                </a:ext>
              </a:extLst>
            </p:cNvPr>
            <p:cNvSpPr txBox="1">
              <a:spLocks noChangeArrowheads="1"/>
            </p:cNvSpPr>
            <p:nvPr/>
          </p:nvSpPr>
          <p:spPr bwMode="auto">
            <a:xfrm>
              <a:off x="1783" y="170"/>
              <a:ext cx="17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I</a:t>
              </a:r>
              <a:r>
                <a:rPr lang="en-US" altLang="zh-CN" sz="1400" b="1" baseline="-25000">
                  <a:latin typeface="Times New Roman" panose="02020603050405020304" pitchFamily="18" charset="0"/>
                </a:rPr>
                <a:t>3</a:t>
              </a:r>
            </a:p>
          </p:txBody>
        </p:sp>
        <p:sp>
          <p:nvSpPr>
            <p:cNvPr id="101549" name="Text Box 43" descr="浅色上对角线">
              <a:extLst>
                <a:ext uri="{FF2B5EF4-FFF2-40B4-BE49-F238E27FC236}">
                  <a16:creationId xmlns:a16="http://schemas.microsoft.com/office/drawing/2014/main" id="{B90901F0-D1B8-4509-91CB-E9256916412B}"/>
                </a:ext>
              </a:extLst>
            </p:cNvPr>
            <p:cNvSpPr txBox="1">
              <a:spLocks noChangeArrowheads="1"/>
            </p:cNvSpPr>
            <p:nvPr/>
          </p:nvSpPr>
          <p:spPr bwMode="auto">
            <a:xfrm>
              <a:off x="130" y="0"/>
              <a:ext cx="284"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空间</a:t>
              </a:r>
              <a:r>
                <a:rPr lang="en-US" altLang="zh-CN" sz="1400" b="1">
                  <a:latin typeface="Times New Roman" panose="02020603050405020304" pitchFamily="18" charset="0"/>
                </a:rPr>
                <a:t>S</a:t>
              </a:r>
              <a:endParaRPr lang="en-US" altLang="zh-CN" sz="1400" b="1" baseline="-25000">
                <a:latin typeface="Times New Roman" panose="02020603050405020304" pitchFamily="18" charset="0"/>
              </a:endParaRPr>
            </a:p>
          </p:txBody>
        </p:sp>
        <p:sp>
          <p:nvSpPr>
            <p:cNvPr id="101550" name="Text Box 44" descr="浅色上对角线">
              <a:extLst>
                <a:ext uri="{FF2B5EF4-FFF2-40B4-BE49-F238E27FC236}">
                  <a16:creationId xmlns:a16="http://schemas.microsoft.com/office/drawing/2014/main" id="{4C0489BE-7D02-474E-B84B-D0BD02E723D4}"/>
                </a:ext>
              </a:extLst>
            </p:cNvPr>
            <p:cNvSpPr txBox="1">
              <a:spLocks noChangeArrowheads="1"/>
            </p:cNvSpPr>
            <p:nvPr/>
          </p:nvSpPr>
          <p:spPr bwMode="auto">
            <a:xfrm>
              <a:off x="2092" y="757"/>
              <a:ext cx="26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时间</a:t>
              </a:r>
              <a:r>
                <a:rPr lang="en-US" altLang="zh-CN" sz="1400" b="1">
                  <a:latin typeface="Times New Roman" panose="02020603050405020304" pitchFamily="18" charset="0"/>
                </a:rPr>
                <a:t>T</a:t>
              </a:r>
              <a:endParaRPr lang="en-US" altLang="zh-CN" sz="1400" b="1" baseline="-25000">
                <a:latin typeface="Times New Roman" panose="02020603050405020304" pitchFamily="18" charset="0"/>
              </a:endParaRPr>
            </a:p>
          </p:txBody>
        </p:sp>
        <p:sp>
          <p:nvSpPr>
            <p:cNvPr id="101551" name="Text Box 45" descr="浅色上对角线">
              <a:extLst>
                <a:ext uri="{FF2B5EF4-FFF2-40B4-BE49-F238E27FC236}">
                  <a16:creationId xmlns:a16="http://schemas.microsoft.com/office/drawing/2014/main" id="{4631D0CA-F5EF-4FC7-B667-9BB3607E936C}"/>
                </a:ext>
              </a:extLst>
            </p:cNvPr>
            <p:cNvSpPr txBox="1">
              <a:spLocks noChangeArrowheads="1"/>
            </p:cNvSpPr>
            <p:nvPr/>
          </p:nvSpPr>
          <p:spPr bwMode="auto">
            <a:xfrm>
              <a:off x="30" y="394"/>
              <a:ext cx="245"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执行</a:t>
              </a:r>
              <a:endParaRPr lang="zh-CN" altLang="en-US" sz="1400" b="1" baseline="-25000">
                <a:latin typeface="Times New Roman" panose="02020603050405020304" pitchFamily="18" charset="0"/>
              </a:endParaRPr>
            </a:p>
          </p:txBody>
        </p:sp>
        <p:sp>
          <p:nvSpPr>
            <p:cNvPr id="101552" name="Text Box 46" descr="浅色上对角线">
              <a:extLst>
                <a:ext uri="{FF2B5EF4-FFF2-40B4-BE49-F238E27FC236}">
                  <a16:creationId xmlns:a16="http://schemas.microsoft.com/office/drawing/2014/main" id="{675FADFA-8714-43E4-8160-D5553E429ED3}"/>
                </a:ext>
              </a:extLst>
            </p:cNvPr>
            <p:cNvSpPr txBox="1">
              <a:spLocks noChangeArrowheads="1"/>
            </p:cNvSpPr>
            <p:nvPr/>
          </p:nvSpPr>
          <p:spPr bwMode="auto">
            <a:xfrm>
              <a:off x="0" y="545"/>
              <a:ext cx="295"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取数</a:t>
              </a:r>
              <a:endParaRPr lang="zh-CN" altLang="en-US" sz="1400" b="1" baseline="-25000">
                <a:latin typeface="Times New Roman" panose="02020603050405020304" pitchFamily="18" charset="0"/>
              </a:endParaRPr>
            </a:p>
          </p:txBody>
        </p:sp>
        <p:sp>
          <p:nvSpPr>
            <p:cNvPr id="101553" name="Text Box 47" descr="浅色上对角线">
              <a:extLst>
                <a:ext uri="{FF2B5EF4-FFF2-40B4-BE49-F238E27FC236}">
                  <a16:creationId xmlns:a16="http://schemas.microsoft.com/office/drawing/2014/main" id="{478B32E7-3EAB-46AC-B26E-B5B4F5A4D8AE}"/>
                </a:ext>
              </a:extLst>
            </p:cNvPr>
            <p:cNvSpPr txBox="1">
              <a:spLocks noChangeArrowheads="1"/>
            </p:cNvSpPr>
            <p:nvPr/>
          </p:nvSpPr>
          <p:spPr bwMode="auto">
            <a:xfrm>
              <a:off x="20" y="697"/>
              <a:ext cx="255"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取指</a:t>
              </a:r>
              <a:endParaRPr lang="zh-CN" altLang="en-US" sz="1400" b="1" baseline="-25000">
                <a:latin typeface="Times New Roman" panose="02020603050405020304" pitchFamily="18" charset="0"/>
              </a:endParaRPr>
            </a:p>
          </p:txBody>
        </p:sp>
        <p:sp>
          <p:nvSpPr>
            <p:cNvPr id="101554" name="Text Box 48" descr="浅色上对角线">
              <a:extLst>
                <a:ext uri="{FF2B5EF4-FFF2-40B4-BE49-F238E27FC236}">
                  <a16:creationId xmlns:a16="http://schemas.microsoft.com/office/drawing/2014/main" id="{06F85B68-54C3-43D7-8300-3CF8E679A5F4}"/>
                </a:ext>
              </a:extLst>
            </p:cNvPr>
            <p:cNvSpPr txBox="1">
              <a:spLocks noChangeArrowheads="1"/>
            </p:cNvSpPr>
            <p:nvPr/>
          </p:nvSpPr>
          <p:spPr bwMode="auto">
            <a:xfrm>
              <a:off x="584" y="927"/>
              <a:ext cx="125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rgbClr val="3316C6"/>
                  </a:solidFill>
                  <a:latin typeface="Times New Roman" panose="02020603050405020304" pitchFamily="18" charset="0"/>
                </a:rPr>
                <a:t>（</a:t>
              </a:r>
              <a:r>
                <a:rPr lang="en-US" altLang="zh-CN" sz="1600" b="1">
                  <a:solidFill>
                    <a:srgbClr val="3316C6"/>
                  </a:solidFill>
                  <a:latin typeface="Times New Roman" panose="02020603050405020304" pitchFamily="18" charset="0"/>
                </a:rPr>
                <a:t>a</a:t>
              </a:r>
              <a:r>
                <a:rPr lang="zh-CN" altLang="en-US" sz="1600" b="1">
                  <a:solidFill>
                    <a:srgbClr val="3316C6"/>
                  </a:solidFill>
                  <a:latin typeface="Times New Roman" panose="02020603050405020304" pitchFamily="18" charset="0"/>
                </a:rPr>
                <a:t>）非流水线时空图</a:t>
              </a:r>
              <a:endParaRPr lang="zh-CN" altLang="en-US" sz="1600" b="1" baseline="-25000">
                <a:solidFill>
                  <a:srgbClr val="3316C6"/>
                </a:solidFill>
                <a:latin typeface="Times New Roman" panose="02020603050405020304" pitchFamily="18" charset="0"/>
              </a:endParaRPr>
            </a:p>
          </p:txBody>
        </p:sp>
        <p:sp>
          <p:nvSpPr>
            <p:cNvPr id="101555" name="Text Box 62" descr="浅色上对角线">
              <a:extLst>
                <a:ext uri="{FF2B5EF4-FFF2-40B4-BE49-F238E27FC236}">
                  <a16:creationId xmlns:a16="http://schemas.microsoft.com/office/drawing/2014/main" id="{AC70CAF1-4BB3-4438-918D-CA944AD9B967}"/>
                </a:ext>
              </a:extLst>
            </p:cNvPr>
            <p:cNvSpPr txBox="1">
              <a:spLocks noChangeArrowheads="1"/>
            </p:cNvSpPr>
            <p:nvPr/>
          </p:nvSpPr>
          <p:spPr bwMode="auto">
            <a:xfrm>
              <a:off x="130" y="1175"/>
              <a:ext cx="284"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400" b="1" baseline="-25000">
                <a:latin typeface="Times New Roman" panose="02020603050405020304" pitchFamily="18" charset="0"/>
              </a:endParaRPr>
            </a:p>
          </p:txBody>
        </p:sp>
        <p:sp>
          <p:nvSpPr>
            <p:cNvPr id="101556" name="Text Box 70" descr="浅色上对角线">
              <a:extLst>
                <a:ext uri="{FF2B5EF4-FFF2-40B4-BE49-F238E27FC236}">
                  <a16:creationId xmlns:a16="http://schemas.microsoft.com/office/drawing/2014/main" id="{5FADEF11-C107-48B7-BCDE-69E06A1F777D}"/>
                </a:ext>
              </a:extLst>
            </p:cNvPr>
            <p:cNvSpPr txBox="1">
              <a:spLocks noChangeArrowheads="1"/>
            </p:cNvSpPr>
            <p:nvPr/>
          </p:nvSpPr>
          <p:spPr bwMode="auto">
            <a:xfrm>
              <a:off x="432" y="1200"/>
              <a:ext cx="1454"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1400" b="1">
                <a:latin typeface="宋体" panose="02010600030101010101" pitchFamily="2" charset="-122"/>
              </a:endParaRPr>
            </a:p>
          </p:txBody>
        </p:sp>
      </p:grpSp>
      <p:sp>
        <p:nvSpPr>
          <p:cNvPr id="101381" name="Rectangle 73">
            <a:extLst>
              <a:ext uri="{FF2B5EF4-FFF2-40B4-BE49-F238E27FC236}">
                <a16:creationId xmlns:a16="http://schemas.microsoft.com/office/drawing/2014/main" id="{40CBB31F-8817-4252-9AD4-622546DA9F87}"/>
              </a:ext>
            </a:extLst>
          </p:cNvPr>
          <p:cNvSpPr>
            <a:spLocks noChangeArrowheads="1"/>
          </p:cNvSpPr>
          <p:nvPr/>
        </p:nvSpPr>
        <p:spPr bwMode="auto">
          <a:xfrm>
            <a:off x="684213" y="1844675"/>
            <a:ext cx="741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1">
                <a:latin typeface="宋体" panose="02010600030101010101" pitchFamily="2" charset="-122"/>
              </a:rPr>
              <a:t>b</a:t>
            </a:r>
            <a:r>
              <a:rPr lang="zh-CN" altLang="en-US" sz="2000" b="1">
                <a:latin typeface="宋体" panose="02010600030101010101" pitchFamily="2" charset="-122"/>
              </a:rPr>
              <a:t>．标量流水线时空图</a:t>
            </a:r>
            <a:endParaRPr lang="zh-CN" altLang="en-US" sz="2000" b="1">
              <a:latin typeface="Times New Roman" panose="02020603050405020304" pitchFamily="18" charset="0"/>
            </a:endParaRPr>
          </a:p>
        </p:txBody>
      </p:sp>
      <p:grpSp>
        <p:nvGrpSpPr>
          <p:cNvPr id="101382" name="Group 40">
            <a:extLst>
              <a:ext uri="{FF2B5EF4-FFF2-40B4-BE49-F238E27FC236}">
                <a16:creationId xmlns:a16="http://schemas.microsoft.com/office/drawing/2014/main" id="{BE2E8EDD-69FC-440C-B7E8-AC55B5830C97}"/>
              </a:ext>
            </a:extLst>
          </p:cNvPr>
          <p:cNvGrpSpPr>
            <a:grpSpLocks/>
          </p:cNvGrpSpPr>
          <p:nvPr/>
        </p:nvGrpSpPr>
        <p:grpSpPr bwMode="auto">
          <a:xfrm>
            <a:off x="4356100" y="3141663"/>
            <a:ext cx="4392613" cy="2808287"/>
            <a:chOff x="0" y="0"/>
            <a:chExt cx="2451" cy="1273"/>
          </a:xfrm>
        </p:grpSpPr>
        <p:sp>
          <p:nvSpPr>
            <p:cNvPr id="101489" name="Text Box 75" descr="5%">
              <a:extLst>
                <a:ext uri="{FF2B5EF4-FFF2-40B4-BE49-F238E27FC236}">
                  <a16:creationId xmlns:a16="http://schemas.microsoft.com/office/drawing/2014/main" id="{45E49383-1196-40D7-85CC-D873CB563F72}"/>
                </a:ext>
              </a:extLst>
            </p:cNvPr>
            <p:cNvSpPr txBox="1">
              <a:spLocks noChangeArrowheads="1"/>
            </p:cNvSpPr>
            <p:nvPr/>
          </p:nvSpPr>
          <p:spPr bwMode="auto">
            <a:xfrm>
              <a:off x="839" y="386"/>
              <a:ext cx="226" cy="129"/>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1</a:t>
              </a:r>
            </a:p>
          </p:txBody>
        </p:sp>
        <p:sp>
          <p:nvSpPr>
            <p:cNvPr id="101490" name="Text Box 76" descr="5%">
              <a:extLst>
                <a:ext uri="{FF2B5EF4-FFF2-40B4-BE49-F238E27FC236}">
                  <a16:creationId xmlns:a16="http://schemas.microsoft.com/office/drawing/2014/main" id="{E847146F-33B3-4B0C-B89D-D5EB39665AB4}"/>
                </a:ext>
              </a:extLst>
            </p:cNvPr>
            <p:cNvSpPr txBox="1">
              <a:spLocks noChangeArrowheads="1"/>
            </p:cNvSpPr>
            <p:nvPr/>
          </p:nvSpPr>
          <p:spPr bwMode="auto">
            <a:xfrm>
              <a:off x="624" y="528"/>
              <a:ext cx="226" cy="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1</a:t>
              </a:r>
            </a:p>
          </p:txBody>
        </p:sp>
        <p:sp>
          <p:nvSpPr>
            <p:cNvPr id="101491" name="Text Box 77" descr="5%">
              <a:extLst>
                <a:ext uri="{FF2B5EF4-FFF2-40B4-BE49-F238E27FC236}">
                  <a16:creationId xmlns:a16="http://schemas.microsoft.com/office/drawing/2014/main" id="{D7D4A529-F282-40A3-AAFF-390ACC731AC6}"/>
                </a:ext>
              </a:extLst>
            </p:cNvPr>
            <p:cNvSpPr txBox="1">
              <a:spLocks noChangeArrowheads="1"/>
            </p:cNvSpPr>
            <p:nvPr/>
          </p:nvSpPr>
          <p:spPr bwMode="auto">
            <a:xfrm>
              <a:off x="359" y="656"/>
              <a:ext cx="227" cy="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1</a:t>
              </a:r>
            </a:p>
          </p:txBody>
        </p:sp>
        <p:sp>
          <p:nvSpPr>
            <p:cNvPr id="101492" name="Text Box 78" descr="5%">
              <a:extLst>
                <a:ext uri="{FF2B5EF4-FFF2-40B4-BE49-F238E27FC236}">
                  <a16:creationId xmlns:a16="http://schemas.microsoft.com/office/drawing/2014/main" id="{5FF4F5EB-E4CB-467F-88E0-F7841D05918A}"/>
                </a:ext>
              </a:extLst>
            </p:cNvPr>
            <p:cNvSpPr txBox="1">
              <a:spLocks noChangeArrowheads="1"/>
            </p:cNvSpPr>
            <p:nvPr/>
          </p:nvSpPr>
          <p:spPr bwMode="auto">
            <a:xfrm>
              <a:off x="1079" y="386"/>
              <a:ext cx="227" cy="129"/>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2</a:t>
              </a:r>
            </a:p>
          </p:txBody>
        </p:sp>
        <p:sp>
          <p:nvSpPr>
            <p:cNvPr id="101493" name="Text Box 79" descr="5%">
              <a:extLst>
                <a:ext uri="{FF2B5EF4-FFF2-40B4-BE49-F238E27FC236}">
                  <a16:creationId xmlns:a16="http://schemas.microsoft.com/office/drawing/2014/main" id="{233C3E9E-F999-4947-BCE7-C6E09C833A25}"/>
                </a:ext>
              </a:extLst>
            </p:cNvPr>
            <p:cNvSpPr txBox="1">
              <a:spLocks noChangeArrowheads="1"/>
            </p:cNvSpPr>
            <p:nvPr/>
          </p:nvSpPr>
          <p:spPr bwMode="auto">
            <a:xfrm>
              <a:off x="839" y="504"/>
              <a:ext cx="226" cy="129"/>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2</a:t>
              </a:r>
            </a:p>
          </p:txBody>
        </p:sp>
        <p:sp>
          <p:nvSpPr>
            <p:cNvPr id="101494" name="Text Box 80" descr="5%">
              <a:extLst>
                <a:ext uri="{FF2B5EF4-FFF2-40B4-BE49-F238E27FC236}">
                  <a16:creationId xmlns:a16="http://schemas.microsoft.com/office/drawing/2014/main" id="{CA9DAE24-7E1E-4D97-919D-F1B651F9A331}"/>
                </a:ext>
              </a:extLst>
            </p:cNvPr>
            <p:cNvSpPr txBox="1">
              <a:spLocks noChangeArrowheads="1"/>
            </p:cNvSpPr>
            <p:nvPr/>
          </p:nvSpPr>
          <p:spPr bwMode="auto">
            <a:xfrm>
              <a:off x="600" y="652"/>
              <a:ext cx="226" cy="121"/>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2</a:t>
              </a:r>
            </a:p>
          </p:txBody>
        </p:sp>
        <p:sp>
          <p:nvSpPr>
            <p:cNvPr id="101495" name="Text Box 81" descr="5%">
              <a:extLst>
                <a:ext uri="{FF2B5EF4-FFF2-40B4-BE49-F238E27FC236}">
                  <a16:creationId xmlns:a16="http://schemas.microsoft.com/office/drawing/2014/main" id="{C6943311-2F43-4727-AF7D-9D792932BB88}"/>
                </a:ext>
              </a:extLst>
            </p:cNvPr>
            <p:cNvSpPr txBox="1">
              <a:spLocks noChangeArrowheads="1"/>
            </p:cNvSpPr>
            <p:nvPr/>
          </p:nvSpPr>
          <p:spPr bwMode="auto">
            <a:xfrm>
              <a:off x="1312" y="384"/>
              <a:ext cx="226" cy="116"/>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3</a:t>
              </a:r>
            </a:p>
          </p:txBody>
        </p:sp>
        <p:sp>
          <p:nvSpPr>
            <p:cNvPr id="101496" name="Text Box 82" descr="5%">
              <a:extLst>
                <a:ext uri="{FF2B5EF4-FFF2-40B4-BE49-F238E27FC236}">
                  <a16:creationId xmlns:a16="http://schemas.microsoft.com/office/drawing/2014/main" id="{57298DC6-8EA1-48C0-9EAA-10BDDDAA4B79}"/>
                </a:ext>
              </a:extLst>
            </p:cNvPr>
            <p:cNvSpPr txBox="1">
              <a:spLocks noChangeArrowheads="1"/>
            </p:cNvSpPr>
            <p:nvPr/>
          </p:nvSpPr>
          <p:spPr bwMode="auto">
            <a:xfrm>
              <a:off x="1079" y="513"/>
              <a:ext cx="227" cy="129"/>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3</a:t>
              </a:r>
            </a:p>
          </p:txBody>
        </p:sp>
        <p:sp>
          <p:nvSpPr>
            <p:cNvPr id="101497" name="Text Box 83" descr="5%">
              <a:extLst>
                <a:ext uri="{FF2B5EF4-FFF2-40B4-BE49-F238E27FC236}">
                  <a16:creationId xmlns:a16="http://schemas.microsoft.com/office/drawing/2014/main" id="{BD2FB871-D693-4685-BCC2-00F245B5B98D}"/>
                </a:ext>
              </a:extLst>
            </p:cNvPr>
            <p:cNvSpPr txBox="1">
              <a:spLocks noChangeArrowheads="1"/>
            </p:cNvSpPr>
            <p:nvPr/>
          </p:nvSpPr>
          <p:spPr bwMode="auto">
            <a:xfrm>
              <a:off x="839" y="648"/>
              <a:ext cx="222" cy="121"/>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3</a:t>
              </a:r>
            </a:p>
          </p:txBody>
        </p:sp>
        <p:sp>
          <p:nvSpPr>
            <p:cNvPr id="101498" name="Text Box 84" descr="5%">
              <a:extLst>
                <a:ext uri="{FF2B5EF4-FFF2-40B4-BE49-F238E27FC236}">
                  <a16:creationId xmlns:a16="http://schemas.microsoft.com/office/drawing/2014/main" id="{760F3921-40E2-4B35-A096-AA7AC992CDD7}"/>
                </a:ext>
              </a:extLst>
            </p:cNvPr>
            <p:cNvSpPr txBox="1">
              <a:spLocks noChangeArrowheads="1"/>
            </p:cNvSpPr>
            <p:nvPr/>
          </p:nvSpPr>
          <p:spPr bwMode="auto">
            <a:xfrm>
              <a:off x="1551" y="381"/>
              <a:ext cx="217" cy="11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4</a:t>
              </a:r>
            </a:p>
          </p:txBody>
        </p:sp>
        <p:sp>
          <p:nvSpPr>
            <p:cNvPr id="101499" name="Text Box 85" descr="5%">
              <a:extLst>
                <a:ext uri="{FF2B5EF4-FFF2-40B4-BE49-F238E27FC236}">
                  <a16:creationId xmlns:a16="http://schemas.microsoft.com/office/drawing/2014/main" id="{B2EBC41A-013F-45D5-B6D3-63C1A233DC4D}"/>
                </a:ext>
              </a:extLst>
            </p:cNvPr>
            <p:cNvSpPr txBox="1">
              <a:spLocks noChangeArrowheads="1"/>
            </p:cNvSpPr>
            <p:nvPr/>
          </p:nvSpPr>
          <p:spPr bwMode="auto">
            <a:xfrm>
              <a:off x="1312" y="513"/>
              <a:ext cx="226" cy="129"/>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4</a:t>
              </a:r>
            </a:p>
          </p:txBody>
        </p:sp>
        <p:sp>
          <p:nvSpPr>
            <p:cNvPr id="101500" name="Text Box 86" descr="5%">
              <a:extLst>
                <a:ext uri="{FF2B5EF4-FFF2-40B4-BE49-F238E27FC236}">
                  <a16:creationId xmlns:a16="http://schemas.microsoft.com/office/drawing/2014/main" id="{A9E27C34-B7AA-41E1-B8BA-6F8FB3F0903E}"/>
                </a:ext>
              </a:extLst>
            </p:cNvPr>
            <p:cNvSpPr txBox="1">
              <a:spLocks noChangeArrowheads="1"/>
            </p:cNvSpPr>
            <p:nvPr/>
          </p:nvSpPr>
          <p:spPr bwMode="auto">
            <a:xfrm>
              <a:off x="1082" y="656"/>
              <a:ext cx="226" cy="13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a:solidFill>
                    <a:srgbClr val="C51B17"/>
                  </a:solidFill>
                  <a:latin typeface="Times New Roman" panose="02020603050405020304" pitchFamily="18" charset="0"/>
                </a:rPr>
                <a:t>I</a:t>
              </a:r>
              <a:r>
                <a:rPr lang="en-US" altLang="zh-CN" sz="1200" b="1" baseline="-25000">
                  <a:solidFill>
                    <a:srgbClr val="C51B17"/>
                  </a:solidFill>
                  <a:latin typeface="Times New Roman" panose="02020603050405020304" pitchFamily="18" charset="0"/>
                </a:rPr>
                <a:t>4</a:t>
              </a:r>
            </a:p>
          </p:txBody>
        </p:sp>
        <p:sp>
          <p:nvSpPr>
            <p:cNvPr id="101501" name="Line 119">
              <a:extLst>
                <a:ext uri="{FF2B5EF4-FFF2-40B4-BE49-F238E27FC236}">
                  <a16:creationId xmlns:a16="http://schemas.microsoft.com/office/drawing/2014/main" id="{D364D034-801B-4C12-960C-042FCDF3FC37}"/>
                </a:ext>
              </a:extLst>
            </p:cNvPr>
            <p:cNvSpPr>
              <a:spLocks noChangeShapeType="1"/>
            </p:cNvSpPr>
            <p:nvPr/>
          </p:nvSpPr>
          <p:spPr bwMode="auto">
            <a:xfrm>
              <a:off x="351" y="779"/>
              <a:ext cx="1659"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01502" name="Line 120">
              <a:extLst>
                <a:ext uri="{FF2B5EF4-FFF2-40B4-BE49-F238E27FC236}">
                  <a16:creationId xmlns:a16="http://schemas.microsoft.com/office/drawing/2014/main" id="{71253528-CA90-428E-A1B9-87BA30D1E2E8}"/>
                </a:ext>
              </a:extLst>
            </p:cNvPr>
            <p:cNvSpPr>
              <a:spLocks noChangeShapeType="1"/>
            </p:cNvSpPr>
            <p:nvPr/>
          </p:nvSpPr>
          <p:spPr bwMode="auto">
            <a:xfrm flipV="1">
              <a:off x="351" y="115"/>
              <a:ext cx="0" cy="664"/>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01503" name="Line 121">
              <a:extLst>
                <a:ext uri="{FF2B5EF4-FFF2-40B4-BE49-F238E27FC236}">
                  <a16:creationId xmlns:a16="http://schemas.microsoft.com/office/drawing/2014/main" id="{6B2316C6-71DC-4144-A8B5-14D03F571B0C}"/>
                </a:ext>
              </a:extLst>
            </p:cNvPr>
            <p:cNvSpPr>
              <a:spLocks noChangeShapeType="1"/>
            </p:cNvSpPr>
            <p:nvPr/>
          </p:nvSpPr>
          <p:spPr bwMode="auto">
            <a:xfrm>
              <a:off x="352" y="643"/>
              <a:ext cx="14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4" name="Line 122">
              <a:extLst>
                <a:ext uri="{FF2B5EF4-FFF2-40B4-BE49-F238E27FC236}">
                  <a16:creationId xmlns:a16="http://schemas.microsoft.com/office/drawing/2014/main" id="{7E265B2A-A62D-412C-9B4B-F14A65908F6A}"/>
                </a:ext>
              </a:extLst>
            </p:cNvPr>
            <p:cNvSpPr>
              <a:spLocks noChangeShapeType="1"/>
            </p:cNvSpPr>
            <p:nvPr/>
          </p:nvSpPr>
          <p:spPr bwMode="auto">
            <a:xfrm>
              <a:off x="352" y="509"/>
              <a:ext cx="14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5" name="Line 123">
              <a:extLst>
                <a:ext uri="{FF2B5EF4-FFF2-40B4-BE49-F238E27FC236}">
                  <a16:creationId xmlns:a16="http://schemas.microsoft.com/office/drawing/2014/main" id="{845EBA6E-E398-439F-A6DE-2CC03A5BFA2A}"/>
                </a:ext>
              </a:extLst>
            </p:cNvPr>
            <p:cNvSpPr>
              <a:spLocks noChangeShapeType="1"/>
            </p:cNvSpPr>
            <p:nvPr/>
          </p:nvSpPr>
          <p:spPr bwMode="auto">
            <a:xfrm>
              <a:off x="352" y="373"/>
              <a:ext cx="14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6" name="Line 124">
              <a:extLst>
                <a:ext uri="{FF2B5EF4-FFF2-40B4-BE49-F238E27FC236}">
                  <a16:creationId xmlns:a16="http://schemas.microsoft.com/office/drawing/2014/main" id="{7FF3BED7-1AE6-43EE-B637-4826D22061F7}"/>
                </a:ext>
              </a:extLst>
            </p:cNvPr>
            <p:cNvSpPr>
              <a:spLocks noChangeShapeType="1"/>
            </p:cNvSpPr>
            <p:nvPr/>
          </p:nvSpPr>
          <p:spPr bwMode="auto">
            <a:xfrm>
              <a:off x="593" y="373"/>
              <a:ext cx="0" cy="40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7" name="Line 125">
              <a:extLst>
                <a:ext uri="{FF2B5EF4-FFF2-40B4-BE49-F238E27FC236}">
                  <a16:creationId xmlns:a16="http://schemas.microsoft.com/office/drawing/2014/main" id="{3280008F-4B0D-4E7B-9207-80F78E669E9E}"/>
                </a:ext>
              </a:extLst>
            </p:cNvPr>
            <p:cNvSpPr>
              <a:spLocks noChangeShapeType="1"/>
            </p:cNvSpPr>
            <p:nvPr/>
          </p:nvSpPr>
          <p:spPr bwMode="auto">
            <a:xfrm>
              <a:off x="832" y="373"/>
              <a:ext cx="0" cy="40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8" name="Line 126">
              <a:extLst>
                <a:ext uri="{FF2B5EF4-FFF2-40B4-BE49-F238E27FC236}">
                  <a16:creationId xmlns:a16="http://schemas.microsoft.com/office/drawing/2014/main" id="{F4A13973-43FE-4336-818D-F5B301558284}"/>
                </a:ext>
              </a:extLst>
            </p:cNvPr>
            <p:cNvSpPr>
              <a:spLocks noChangeShapeType="1"/>
            </p:cNvSpPr>
            <p:nvPr/>
          </p:nvSpPr>
          <p:spPr bwMode="auto">
            <a:xfrm>
              <a:off x="1065" y="288"/>
              <a:ext cx="0" cy="491"/>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01509" name="Line 127">
              <a:extLst>
                <a:ext uri="{FF2B5EF4-FFF2-40B4-BE49-F238E27FC236}">
                  <a16:creationId xmlns:a16="http://schemas.microsoft.com/office/drawing/2014/main" id="{3B0B6CF8-E833-4AF5-ADE6-B81AAF442C4A}"/>
                </a:ext>
              </a:extLst>
            </p:cNvPr>
            <p:cNvSpPr>
              <a:spLocks noChangeShapeType="1"/>
            </p:cNvSpPr>
            <p:nvPr/>
          </p:nvSpPr>
          <p:spPr bwMode="auto">
            <a:xfrm>
              <a:off x="1306" y="266"/>
              <a:ext cx="0" cy="513"/>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01510" name="Line 128">
              <a:extLst>
                <a:ext uri="{FF2B5EF4-FFF2-40B4-BE49-F238E27FC236}">
                  <a16:creationId xmlns:a16="http://schemas.microsoft.com/office/drawing/2014/main" id="{1640D452-C774-44F9-B677-591E34CB4158}"/>
                </a:ext>
              </a:extLst>
            </p:cNvPr>
            <p:cNvSpPr>
              <a:spLocks noChangeShapeType="1"/>
            </p:cNvSpPr>
            <p:nvPr/>
          </p:nvSpPr>
          <p:spPr bwMode="auto">
            <a:xfrm>
              <a:off x="1538" y="266"/>
              <a:ext cx="0" cy="513"/>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01511" name="Text Box 129" descr="浅色上对角线">
              <a:extLst>
                <a:ext uri="{FF2B5EF4-FFF2-40B4-BE49-F238E27FC236}">
                  <a16:creationId xmlns:a16="http://schemas.microsoft.com/office/drawing/2014/main" id="{15DD33C4-4831-4962-8A74-2D99DB07B441}"/>
                </a:ext>
              </a:extLst>
            </p:cNvPr>
            <p:cNvSpPr txBox="1">
              <a:spLocks noChangeArrowheads="1"/>
            </p:cNvSpPr>
            <p:nvPr/>
          </p:nvSpPr>
          <p:spPr bwMode="auto">
            <a:xfrm>
              <a:off x="960" y="96"/>
              <a:ext cx="227"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I</a:t>
              </a:r>
              <a:r>
                <a:rPr lang="en-US" altLang="zh-CN" sz="1400" b="1" baseline="-25000">
                  <a:latin typeface="Times New Roman" panose="02020603050405020304" pitchFamily="18" charset="0"/>
                </a:rPr>
                <a:t>1</a:t>
              </a:r>
            </a:p>
          </p:txBody>
        </p:sp>
        <p:sp>
          <p:nvSpPr>
            <p:cNvPr id="101512" name="Text Box 130" descr="浅色上对角线">
              <a:extLst>
                <a:ext uri="{FF2B5EF4-FFF2-40B4-BE49-F238E27FC236}">
                  <a16:creationId xmlns:a16="http://schemas.microsoft.com/office/drawing/2014/main" id="{177C9F86-E825-4959-A778-486735343D92}"/>
                </a:ext>
              </a:extLst>
            </p:cNvPr>
            <p:cNvSpPr txBox="1">
              <a:spLocks noChangeArrowheads="1"/>
            </p:cNvSpPr>
            <p:nvPr/>
          </p:nvSpPr>
          <p:spPr bwMode="auto">
            <a:xfrm>
              <a:off x="1200" y="96"/>
              <a:ext cx="2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I</a:t>
              </a:r>
              <a:r>
                <a:rPr lang="en-US" altLang="zh-CN" sz="1400" b="1" baseline="-25000">
                  <a:latin typeface="Times New Roman" panose="02020603050405020304" pitchFamily="18" charset="0"/>
                </a:rPr>
                <a:t>2</a:t>
              </a:r>
            </a:p>
          </p:txBody>
        </p:sp>
        <p:sp>
          <p:nvSpPr>
            <p:cNvPr id="101513" name="Text Box 131" descr="浅色上对角线">
              <a:extLst>
                <a:ext uri="{FF2B5EF4-FFF2-40B4-BE49-F238E27FC236}">
                  <a16:creationId xmlns:a16="http://schemas.microsoft.com/office/drawing/2014/main" id="{86204499-F5E8-4F8F-9FCA-35639B5866A1}"/>
                </a:ext>
              </a:extLst>
            </p:cNvPr>
            <p:cNvSpPr txBox="1">
              <a:spLocks noChangeArrowheads="1"/>
            </p:cNvSpPr>
            <p:nvPr/>
          </p:nvSpPr>
          <p:spPr bwMode="auto">
            <a:xfrm>
              <a:off x="1440" y="96"/>
              <a:ext cx="22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I</a:t>
              </a:r>
              <a:r>
                <a:rPr lang="en-US" altLang="zh-CN" sz="1400" b="1" baseline="-25000">
                  <a:latin typeface="Times New Roman" panose="02020603050405020304" pitchFamily="18" charset="0"/>
                </a:rPr>
                <a:t>3</a:t>
              </a:r>
            </a:p>
          </p:txBody>
        </p:sp>
        <p:sp>
          <p:nvSpPr>
            <p:cNvPr id="101514" name="Text Box 132" descr="浅色上对角线">
              <a:extLst>
                <a:ext uri="{FF2B5EF4-FFF2-40B4-BE49-F238E27FC236}">
                  <a16:creationId xmlns:a16="http://schemas.microsoft.com/office/drawing/2014/main" id="{60316DB0-ED53-4F27-96A8-7F3875809FF8}"/>
                </a:ext>
              </a:extLst>
            </p:cNvPr>
            <p:cNvSpPr txBox="1">
              <a:spLocks noChangeArrowheads="1"/>
            </p:cNvSpPr>
            <p:nvPr/>
          </p:nvSpPr>
          <p:spPr bwMode="auto">
            <a:xfrm>
              <a:off x="173" y="0"/>
              <a:ext cx="38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空间</a:t>
              </a:r>
              <a:r>
                <a:rPr lang="en-US" altLang="zh-CN" sz="1400" b="1">
                  <a:latin typeface="Times New Roman" panose="02020603050405020304" pitchFamily="18" charset="0"/>
                </a:rPr>
                <a:t>S</a:t>
              </a:r>
              <a:endParaRPr lang="en-US" altLang="zh-CN" sz="1400" b="1" baseline="-25000">
                <a:latin typeface="Times New Roman" panose="02020603050405020304" pitchFamily="18" charset="0"/>
              </a:endParaRPr>
            </a:p>
          </p:txBody>
        </p:sp>
        <p:sp>
          <p:nvSpPr>
            <p:cNvPr id="101515" name="Text Box 133" descr="浅色上对角线">
              <a:extLst>
                <a:ext uri="{FF2B5EF4-FFF2-40B4-BE49-F238E27FC236}">
                  <a16:creationId xmlns:a16="http://schemas.microsoft.com/office/drawing/2014/main" id="{D4F66A92-095E-4B08-A105-891B8133A04F}"/>
                </a:ext>
              </a:extLst>
            </p:cNvPr>
            <p:cNvSpPr txBox="1">
              <a:spLocks noChangeArrowheads="1"/>
            </p:cNvSpPr>
            <p:nvPr/>
          </p:nvSpPr>
          <p:spPr bwMode="auto">
            <a:xfrm>
              <a:off x="2104" y="710"/>
              <a:ext cx="34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时间</a:t>
              </a:r>
              <a:r>
                <a:rPr lang="en-US" altLang="zh-CN" sz="1400" b="1">
                  <a:latin typeface="Times New Roman" panose="02020603050405020304" pitchFamily="18" charset="0"/>
                </a:rPr>
                <a:t>T</a:t>
              </a:r>
              <a:endParaRPr lang="en-US" altLang="zh-CN" sz="1400" b="1" baseline="-25000">
                <a:latin typeface="Times New Roman" panose="02020603050405020304" pitchFamily="18" charset="0"/>
              </a:endParaRPr>
            </a:p>
          </p:txBody>
        </p:sp>
        <p:sp>
          <p:nvSpPr>
            <p:cNvPr id="101516" name="Text Box 134" descr="浅色上对角线">
              <a:extLst>
                <a:ext uri="{FF2B5EF4-FFF2-40B4-BE49-F238E27FC236}">
                  <a16:creationId xmlns:a16="http://schemas.microsoft.com/office/drawing/2014/main" id="{F11ED7A9-C7A3-4901-889D-790A5A5E226D}"/>
                </a:ext>
              </a:extLst>
            </p:cNvPr>
            <p:cNvSpPr txBox="1">
              <a:spLocks noChangeArrowheads="1"/>
            </p:cNvSpPr>
            <p:nvPr/>
          </p:nvSpPr>
          <p:spPr bwMode="auto">
            <a:xfrm>
              <a:off x="40" y="366"/>
              <a:ext cx="32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执行</a:t>
              </a:r>
              <a:endParaRPr lang="zh-CN" altLang="en-US" sz="1400" b="1" baseline="-25000">
                <a:latin typeface="Times New Roman" panose="02020603050405020304" pitchFamily="18" charset="0"/>
              </a:endParaRPr>
            </a:p>
          </p:txBody>
        </p:sp>
        <p:sp>
          <p:nvSpPr>
            <p:cNvPr id="101517" name="Text Box 135" descr="浅色上对角线">
              <a:extLst>
                <a:ext uri="{FF2B5EF4-FFF2-40B4-BE49-F238E27FC236}">
                  <a16:creationId xmlns:a16="http://schemas.microsoft.com/office/drawing/2014/main" id="{B43A6736-5F10-422D-9BF2-D723B501C4EA}"/>
                </a:ext>
              </a:extLst>
            </p:cNvPr>
            <p:cNvSpPr txBox="1">
              <a:spLocks noChangeArrowheads="1"/>
            </p:cNvSpPr>
            <p:nvPr/>
          </p:nvSpPr>
          <p:spPr bwMode="auto">
            <a:xfrm>
              <a:off x="0" y="506"/>
              <a:ext cx="393"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取数</a:t>
              </a:r>
              <a:endParaRPr lang="zh-CN" altLang="en-US" sz="1400" b="1" baseline="-25000">
                <a:latin typeface="Times New Roman" panose="02020603050405020304" pitchFamily="18" charset="0"/>
              </a:endParaRPr>
            </a:p>
          </p:txBody>
        </p:sp>
        <p:sp>
          <p:nvSpPr>
            <p:cNvPr id="101518" name="Text Box 136" descr="浅色上对角线">
              <a:extLst>
                <a:ext uri="{FF2B5EF4-FFF2-40B4-BE49-F238E27FC236}">
                  <a16:creationId xmlns:a16="http://schemas.microsoft.com/office/drawing/2014/main" id="{5189218C-04BE-4E8A-AD2E-FCC1C541A6D0}"/>
                </a:ext>
              </a:extLst>
            </p:cNvPr>
            <p:cNvSpPr txBox="1">
              <a:spLocks noChangeArrowheads="1"/>
            </p:cNvSpPr>
            <p:nvPr/>
          </p:nvSpPr>
          <p:spPr bwMode="auto">
            <a:xfrm>
              <a:off x="27" y="648"/>
              <a:ext cx="339"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取指</a:t>
              </a:r>
              <a:endParaRPr lang="zh-CN" altLang="en-US" sz="1400" b="1" baseline="-25000">
                <a:latin typeface="Times New Roman" panose="02020603050405020304" pitchFamily="18" charset="0"/>
              </a:endParaRPr>
            </a:p>
          </p:txBody>
        </p:sp>
        <p:sp>
          <p:nvSpPr>
            <p:cNvPr id="101519" name="Text Box 137" descr="浅色上对角线">
              <a:extLst>
                <a:ext uri="{FF2B5EF4-FFF2-40B4-BE49-F238E27FC236}">
                  <a16:creationId xmlns:a16="http://schemas.microsoft.com/office/drawing/2014/main" id="{19B344E5-6C61-42C5-82B8-E9231EE0F22A}"/>
                </a:ext>
              </a:extLst>
            </p:cNvPr>
            <p:cNvSpPr txBox="1">
              <a:spLocks noChangeArrowheads="1"/>
            </p:cNvSpPr>
            <p:nvPr/>
          </p:nvSpPr>
          <p:spPr bwMode="auto">
            <a:xfrm>
              <a:off x="480" y="864"/>
              <a:ext cx="167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rgbClr val="3316C6"/>
                  </a:solidFill>
                  <a:latin typeface="Times New Roman" panose="02020603050405020304" pitchFamily="18" charset="0"/>
                </a:rPr>
                <a:t>（</a:t>
              </a:r>
              <a:r>
                <a:rPr lang="en-US" altLang="zh-CN" sz="1600" b="1">
                  <a:solidFill>
                    <a:srgbClr val="3316C6"/>
                  </a:solidFill>
                  <a:latin typeface="Times New Roman" panose="02020603050405020304" pitchFamily="18" charset="0"/>
                </a:rPr>
                <a:t>b</a:t>
              </a:r>
              <a:r>
                <a:rPr lang="zh-CN" altLang="en-US" sz="1600" b="1">
                  <a:solidFill>
                    <a:srgbClr val="3316C6"/>
                  </a:solidFill>
                  <a:latin typeface="Times New Roman" panose="02020603050405020304" pitchFamily="18" charset="0"/>
                </a:rPr>
                <a:t>）标量流水线时空图</a:t>
              </a:r>
              <a:endParaRPr lang="zh-CN" altLang="en-US" sz="1600" b="1" baseline="-25000">
                <a:solidFill>
                  <a:srgbClr val="3316C6"/>
                </a:solidFill>
                <a:latin typeface="Times New Roman" panose="02020603050405020304" pitchFamily="18" charset="0"/>
              </a:endParaRPr>
            </a:p>
          </p:txBody>
        </p:sp>
        <p:sp>
          <p:nvSpPr>
            <p:cNvPr id="101520" name="Line 138">
              <a:extLst>
                <a:ext uri="{FF2B5EF4-FFF2-40B4-BE49-F238E27FC236}">
                  <a16:creationId xmlns:a16="http://schemas.microsoft.com/office/drawing/2014/main" id="{962C2E2C-530B-4F99-BB79-B39FB4561090}"/>
                </a:ext>
              </a:extLst>
            </p:cNvPr>
            <p:cNvSpPr>
              <a:spLocks noChangeShapeType="1"/>
            </p:cNvSpPr>
            <p:nvPr/>
          </p:nvSpPr>
          <p:spPr bwMode="auto">
            <a:xfrm>
              <a:off x="1771" y="272"/>
              <a:ext cx="0" cy="513"/>
            </a:xfrm>
            <a:prstGeom prst="line">
              <a:avLst/>
            </a:prstGeom>
            <a:noFill/>
            <a:ln w="9525">
              <a:solidFill>
                <a:srgbClr val="000000"/>
              </a:solidFill>
              <a:round/>
              <a:headEnd type="stealth" w="sm" len="sm"/>
              <a:tailEnd/>
            </a:ln>
            <a:extLst>
              <a:ext uri="{909E8E84-426E-40DD-AFC4-6F175D3DCCD1}">
                <a14:hiddenFill xmlns:a14="http://schemas.microsoft.com/office/drawing/2010/main">
                  <a:noFill/>
                </a14:hiddenFill>
              </a:ext>
            </a:extLst>
          </p:spPr>
          <p:txBody>
            <a:bodyPr/>
            <a:lstStyle/>
            <a:p>
              <a:endParaRPr lang="zh-CN" altLang="en-US"/>
            </a:p>
          </p:txBody>
        </p:sp>
        <p:sp>
          <p:nvSpPr>
            <p:cNvPr id="101521" name="Text Box 139" descr="浅色上对角线">
              <a:extLst>
                <a:ext uri="{FF2B5EF4-FFF2-40B4-BE49-F238E27FC236}">
                  <a16:creationId xmlns:a16="http://schemas.microsoft.com/office/drawing/2014/main" id="{348013BB-D5D7-4AE8-A0FF-8AE78B38A8BE}"/>
                </a:ext>
              </a:extLst>
            </p:cNvPr>
            <p:cNvSpPr txBox="1">
              <a:spLocks noChangeArrowheads="1"/>
            </p:cNvSpPr>
            <p:nvPr/>
          </p:nvSpPr>
          <p:spPr bwMode="auto">
            <a:xfrm>
              <a:off x="1680" y="96"/>
              <a:ext cx="2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a:latin typeface="Times New Roman" panose="02020603050405020304" pitchFamily="18" charset="0"/>
                </a:rPr>
                <a:t>I</a:t>
              </a:r>
              <a:r>
                <a:rPr lang="en-US" altLang="zh-CN" sz="1400" b="1" baseline="-25000">
                  <a:latin typeface="Times New Roman" panose="02020603050405020304" pitchFamily="18" charset="0"/>
                </a:rPr>
                <a:t>4</a:t>
              </a:r>
            </a:p>
          </p:txBody>
        </p:sp>
        <p:sp>
          <p:nvSpPr>
            <p:cNvPr id="101522" name="Text Box 140" descr="浅色上对角线">
              <a:extLst>
                <a:ext uri="{FF2B5EF4-FFF2-40B4-BE49-F238E27FC236}">
                  <a16:creationId xmlns:a16="http://schemas.microsoft.com/office/drawing/2014/main" id="{72C03D30-FC29-4D35-A398-1459B99D4BA0}"/>
                </a:ext>
              </a:extLst>
            </p:cNvPr>
            <p:cNvSpPr txBox="1">
              <a:spLocks noChangeArrowheads="1"/>
            </p:cNvSpPr>
            <p:nvPr/>
          </p:nvSpPr>
          <p:spPr bwMode="auto">
            <a:xfrm>
              <a:off x="288" y="1104"/>
              <a:ext cx="193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44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latin typeface="宋体" panose="02010600030101010101" pitchFamily="2" charset="-122"/>
                </a:rPr>
                <a:t>图</a:t>
              </a:r>
              <a:r>
                <a:rPr lang="en-US" altLang="zh-CN" sz="1600" b="1">
                  <a:latin typeface="Times New Roman" panose="02020603050405020304" pitchFamily="18" charset="0"/>
                </a:rPr>
                <a:t>5.31</a:t>
              </a:r>
              <a:r>
                <a:rPr lang="zh-CN" altLang="en-US" sz="1600" b="1">
                  <a:latin typeface="宋体" panose="02010600030101010101" pitchFamily="2" charset="-122"/>
                </a:rPr>
                <a:t>　非流水线与流水线对比</a:t>
              </a:r>
            </a:p>
          </p:txBody>
        </p:sp>
      </p:grpSp>
      <p:sp>
        <p:nvSpPr>
          <p:cNvPr id="101383" name="Rectangle 144">
            <a:extLst>
              <a:ext uri="{FF2B5EF4-FFF2-40B4-BE49-F238E27FC236}">
                <a16:creationId xmlns:a16="http://schemas.microsoft.com/office/drawing/2014/main" id="{710A0A93-0B3D-4878-9C54-AD20FAD8F6F3}"/>
              </a:ext>
            </a:extLst>
          </p:cNvPr>
          <p:cNvSpPr>
            <a:spLocks noChangeArrowheads="1"/>
          </p:cNvSpPr>
          <p:nvPr/>
        </p:nvSpPr>
        <p:spPr bwMode="auto">
          <a:xfrm>
            <a:off x="684213" y="2420938"/>
            <a:ext cx="7561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1">
                <a:latin typeface="Times New Roman" panose="02020603050405020304" pitchFamily="18" charset="0"/>
              </a:rPr>
              <a:t>c.</a:t>
            </a:r>
            <a:r>
              <a:rPr lang="en-US" altLang="zh-CN" sz="2000" b="1">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zh-CN" altLang="en-US" sz="2000" b="1">
                <a:latin typeface="宋体" panose="02010600030101010101" pitchFamily="2" charset="-122"/>
              </a:rPr>
              <a:t>超标量流水线时空图</a:t>
            </a:r>
            <a:endParaRPr lang="zh-CN" altLang="en-US" sz="2000" b="1">
              <a:latin typeface="Times New Roman" panose="02020603050405020304" pitchFamily="18" charset="0"/>
            </a:endParaRPr>
          </a:p>
        </p:txBody>
      </p:sp>
      <p:grpSp>
        <p:nvGrpSpPr>
          <p:cNvPr id="101384" name="Group 76">
            <a:extLst>
              <a:ext uri="{FF2B5EF4-FFF2-40B4-BE49-F238E27FC236}">
                <a16:creationId xmlns:a16="http://schemas.microsoft.com/office/drawing/2014/main" id="{515447C8-E17F-4825-907C-3631A699F0E4}"/>
              </a:ext>
            </a:extLst>
          </p:cNvPr>
          <p:cNvGrpSpPr>
            <a:grpSpLocks/>
          </p:cNvGrpSpPr>
          <p:nvPr/>
        </p:nvGrpSpPr>
        <p:grpSpPr bwMode="auto">
          <a:xfrm>
            <a:off x="179388" y="3500438"/>
            <a:ext cx="4800600" cy="3124200"/>
            <a:chOff x="0" y="0"/>
            <a:chExt cx="3024" cy="1968"/>
          </a:xfrm>
        </p:grpSpPr>
        <p:grpSp>
          <p:nvGrpSpPr>
            <p:cNvPr id="101385" name="Group 77">
              <a:extLst>
                <a:ext uri="{FF2B5EF4-FFF2-40B4-BE49-F238E27FC236}">
                  <a16:creationId xmlns:a16="http://schemas.microsoft.com/office/drawing/2014/main" id="{3D1E087C-5582-43E8-B088-9AEE6B051A95}"/>
                </a:ext>
              </a:extLst>
            </p:cNvPr>
            <p:cNvGrpSpPr>
              <a:grpSpLocks/>
            </p:cNvGrpSpPr>
            <p:nvPr/>
          </p:nvGrpSpPr>
          <p:grpSpPr bwMode="auto">
            <a:xfrm>
              <a:off x="0" y="0"/>
              <a:ext cx="3024" cy="1806"/>
              <a:chOff x="0" y="0"/>
              <a:chExt cx="3024" cy="1806"/>
            </a:xfrm>
          </p:grpSpPr>
          <p:grpSp>
            <p:nvGrpSpPr>
              <p:cNvPr id="101387" name="Group 78">
                <a:extLst>
                  <a:ext uri="{FF2B5EF4-FFF2-40B4-BE49-F238E27FC236}">
                    <a16:creationId xmlns:a16="http://schemas.microsoft.com/office/drawing/2014/main" id="{0B329F4A-D45A-4245-A8A6-B4AEE67878D5}"/>
                  </a:ext>
                </a:extLst>
              </p:cNvPr>
              <p:cNvGrpSpPr>
                <a:grpSpLocks/>
              </p:cNvGrpSpPr>
              <p:nvPr/>
            </p:nvGrpSpPr>
            <p:grpSpPr bwMode="auto">
              <a:xfrm>
                <a:off x="432" y="96"/>
                <a:ext cx="2112" cy="1536"/>
                <a:chOff x="0" y="0"/>
                <a:chExt cx="2112" cy="1536"/>
              </a:xfrm>
            </p:grpSpPr>
            <p:grpSp>
              <p:nvGrpSpPr>
                <p:cNvPr id="101395" name="Group 79">
                  <a:extLst>
                    <a:ext uri="{FF2B5EF4-FFF2-40B4-BE49-F238E27FC236}">
                      <a16:creationId xmlns:a16="http://schemas.microsoft.com/office/drawing/2014/main" id="{460437D2-3045-41FF-9CA9-27BF1067C302}"/>
                    </a:ext>
                  </a:extLst>
                </p:cNvPr>
                <p:cNvGrpSpPr>
                  <a:grpSpLocks/>
                </p:cNvGrpSpPr>
                <p:nvPr/>
              </p:nvGrpSpPr>
              <p:grpSpPr bwMode="auto">
                <a:xfrm>
                  <a:off x="0" y="336"/>
                  <a:ext cx="1776" cy="1200"/>
                  <a:chOff x="0" y="0"/>
                  <a:chExt cx="1607" cy="2136"/>
                </a:xfrm>
              </p:grpSpPr>
              <p:grpSp>
                <p:nvGrpSpPr>
                  <p:cNvPr id="101406" name="Group 80">
                    <a:extLst>
                      <a:ext uri="{FF2B5EF4-FFF2-40B4-BE49-F238E27FC236}">
                        <a16:creationId xmlns:a16="http://schemas.microsoft.com/office/drawing/2014/main" id="{B636C521-12DC-4B87-985F-236039CA4F58}"/>
                      </a:ext>
                    </a:extLst>
                  </p:cNvPr>
                  <p:cNvGrpSpPr>
                    <a:grpSpLocks/>
                  </p:cNvGrpSpPr>
                  <p:nvPr/>
                </p:nvGrpSpPr>
                <p:grpSpPr bwMode="auto">
                  <a:xfrm>
                    <a:off x="3" y="3"/>
                    <a:ext cx="1601" cy="2130"/>
                    <a:chOff x="0" y="0"/>
                    <a:chExt cx="1601" cy="2130"/>
                  </a:xfrm>
                </p:grpSpPr>
                <p:grpSp>
                  <p:nvGrpSpPr>
                    <p:cNvPr id="101408" name="Group 81">
                      <a:extLst>
                        <a:ext uri="{FF2B5EF4-FFF2-40B4-BE49-F238E27FC236}">
                          <a16:creationId xmlns:a16="http://schemas.microsoft.com/office/drawing/2014/main" id="{FE953594-D5AC-465F-8F13-B95EC306F746}"/>
                        </a:ext>
                      </a:extLst>
                    </p:cNvPr>
                    <p:cNvGrpSpPr>
                      <a:grpSpLocks/>
                    </p:cNvGrpSpPr>
                    <p:nvPr/>
                  </p:nvGrpSpPr>
                  <p:grpSpPr bwMode="auto">
                    <a:xfrm>
                      <a:off x="0" y="0"/>
                      <a:ext cx="640" cy="710"/>
                      <a:chOff x="0" y="0"/>
                      <a:chExt cx="640" cy="710"/>
                    </a:xfrm>
                  </p:grpSpPr>
                  <p:sp>
                    <p:nvSpPr>
                      <p:cNvPr id="101487" name="Rectangle 195">
                        <a:extLst>
                          <a:ext uri="{FF2B5EF4-FFF2-40B4-BE49-F238E27FC236}">
                            <a16:creationId xmlns:a16="http://schemas.microsoft.com/office/drawing/2014/main" id="{FEF36E13-E989-4E11-AAD5-162CDD61FCB0}"/>
                          </a:ext>
                        </a:extLst>
                      </p:cNvPr>
                      <p:cNvSpPr>
                        <a:spLocks noChangeArrowheads="1" noTextEdit="1"/>
                      </p:cNvSpPr>
                      <p:nvPr/>
                    </p:nvSpPr>
                    <p:spPr bwMode="auto">
                      <a:xfrm>
                        <a:off x="43" y="0"/>
                        <a:ext cx="55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101488" name="Rectangle 222">
                        <a:extLst>
                          <a:ext uri="{FF2B5EF4-FFF2-40B4-BE49-F238E27FC236}">
                            <a16:creationId xmlns:a16="http://schemas.microsoft.com/office/drawing/2014/main" id="{B702C3AC-229D-4BC2-90F8-7242F40504CA}"/>
                          </a:ext>
                        </a:extLst>
                      </p:cNvPr>
                      <p:cNvSpPr>
                        <a:spLocks noChangeArrowheads="1"/>
                      </p:cNvSpPr>
                      <p:nvPr/>
                    </p:nvSpPr>
                    <p:spPr bwMode="auto">
                      <a:xfrm>
                        <a:off x="0" y="0"/>
                        <a:ext cx="640" cy="71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09" name="Group 84">
                      <a:extLst>
                        <a:ext uri="{FF2B5EF4-FFF2-40B4-BE49-F238E27FC236}">
                          <a16:creationId xmlns:a16="http://schemas.microsoft.com/office/drawing/2014/main" id="{FDF9FAC6-CA49-4050-A2B7-28C58D6A6F4C}"/>
                        </a:ext>
                      </a:extLst>
                    </p:cNvPr>
                    <p:cNvGrpSpPr>
                      <a:grpSpLocks/>
                    </p:cNvGrpSpPr>
                    <p:nvPr/>
                  </p:nvGrpSpPr>
                  <p:grpSpPr bwMode="auto">
                    <a:xfrm>
                      <a:off x="640" y="0"/>
                      <a:ext cx="276" cy="355"/>
                      <a:chOff x="0" y="0"/>
                      <a:chExt cx="276" cy="355"/>
                    </a:xfrm>
                  </p:grpSpPr>
                  <p:sp>
                    <p:nvSpPr>
                      <p:cNvPr id="101485" name="Rectangle 196">
                        <a:extLst>
                          <a:ext uri="{FF2B5EF4-FFF2-40B4-BE49-F238E27FC236}">
                            <a16:creationId xmlns:a16="http://schemas.microsoft.com/office/drawing/2014/main" id="{CD3F4DF2-09E0-403E-A303-8FFBA8DAF959}"/>
                          </a:ext>
                        </a:extLst>
                      </p:cNvPr>
                      <p:cNvSpPr>
                        <a:spLocks noChangeArrowheads="1"/>
                      </p:cNvSpPr>
                      <p:nvPr/>
                    </p:nvSpPr>
                    <p:spPr bwMode="auto">
                      <a:xfrm>
                        <a:off x="43" y="0"/>
                        <a:ext cx="19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C51B17"/>
                            </a:solidFill>
                            <a:latin typeface="Times New Roman" panose="02020603050405020304" pitchFamily="18" charset="0"/>
                          </a:rPr>
                          <a:t>I</a:t>
                        </a:r>
                        <a:r>
                          <a:rPr lang="en-US" altLang="zh-CN" sz="1400" b="1" baseline="-30000">
                            <a:solidFill>
                              <a:srgbClr val="C51B17"/>
                            </a:solidFill>
                            <a:latin typeface="Times New Roman" panose="02020603050405020304" pitchFamily="18" charset="0"/>
                          </a:rPr>
                          <a:t>1</a:t>
                        </a:r>
                        <a:endParaRPr lang="en-US" altLang="zh-CN" sz="1400" b="1">
                          <a:solidFill>
                            <a:srgbClr val="C51B17"/>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86" name="Rectangle 224">
                        <a:extLst>
                          <a:ext uri="{FF2B5EF4-FFF2-40B4-BE49-F238E27FC236}">
                            <a16:creationId xmlns:a16="http://schemas.microsoft.com/office/drawing/2014/main" id="{1CD53758-23A2-4AB7-8B0B-73A06BE8A6D7}"/>
                          </a:ext>
                        </a:extLst>
                      </p:cNvPr>
                      <p:cNvSpPr>
                        <a:spLocks noChangeArrowheads="1"/>
                      </p:cNvSpPr>
                      <p:nvPr/>
                    </p:nvSpPr>
                    <p:spPr bwMode="auto">
                      <a:xfrm>
                        <a:off x="0" y="0"/>
                        <a:ext cx="276"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0" name="Group 87">
                      <a:extLst>
                        <a:ext uri="{FF2B5EF4-FFF2-40B4-BE49-F238E27FC236}">
                          <a16:creationId xmlns:a16="http://schemas.microsoft.com/office/drawing/2014/main" id="{260D31D4-8EE7-46A0-B1D4-EA5318FBAF60}"/>
                        </a:ext>
                      </a:extLst>
                    </p:cNvPr>
                    <p:cNvGrpSpPr>
                      <a:grpSpLocks/>
                    </p:cNvGrpSpPr>
                    <p:nvPr/>
                  </p:nvGrpSpPr>
                  <p:grpSpPr bwMode="auto">
                    <a:xfrm>
                      <a:off x="916" y="0"/>
                      <a:ext cx="365" cy="355"/>
                      <a:chOff x="0" y="0"/>
                      <a:chExt cx="365" cy="355"/>
                    </a:xfrm>
                  </p:grpSpPr>
                  <p:sp>
                    <p:nvSpPr>
                      <p:cNvPr id="101483" name="Rectangle 197">
                        <a:extLst>
                          <a:ext uri="{FF2B5EF4-FFF2-40B4-BE49-F238E27FC236}">
                            <a16:creationId xmlns:a16="http://schemas.microsoft.com/office/drawing/2014/main" id="{8FA50FDC-BA7E-4D41-A54B-3C150ACE2B94}"/>
                          </a:ext>
                        </a:extLst>
                      </p:cNvPr>
                      <p:cNvSpPr>
                        <a:spLocks noChangeArrowheads="1"/>
                      </p:cNvSpPr>
                      <p:nvPr/>
                    </p:nvSpPr>
                    <p:spPr bwMode="auto">
                      <a:xfrm>
                        <a:off x="43" y="0"/>
                        <a:ext cx="27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D38EF"/>
                            </a:solidFill>
                            <a:latin typeface="Times New Roman" panose="02020603050405020304" pitchFamily="18" charset="0"/>
                          </a:rPr>
                          <a:t>I</a:t>
                        </a:r>
                        <a:r>
                          <a:rPr lang="en-US" altLang="zh-CN" sz="1400" b="1" baseline="-30000">
                            <a:solidFill>
                              <a:srgbClr val="0D38EF"/>
                            </a:solidFill>
                            <a:latin typeface="Times New Roman" panose="02020603050405020304" pitchFamily="18" charset="0"/>
                          </a:rPr>
                          <a:t>3</a:t>
                        </a:r>
                        <a:endParaRPr lang="en-US" altLang="zh-CN" sz="1400" b="1">
                          <a:solidFill>
                            <a:srgbClr val="0D38EF"/>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84" name="Rectangle 226">
                        <a:extLst>
                          <a:ext uri="{FF2B5EF4-FFF2-40B4-BE49-F238E27FC236}">
                            <a16:creationId xmlns:a16="http://schemas.microsoft.com/office/drawing/2014/main" id="{8A4D8489-76EE-4C53-A860-3153FC77126F}"/>
                          </a:ext>
                        </a:extLst>
                      </p:cNvPr>
                      <p:cNvSpPr>
                        <a:spLocks noChangeArrowheads="1"/>
                      </p:cNvSpPr>
                      <p:nvPr/>
                    </p:nvSpPr>
                    <p:spPr bwMode="auto">
                      <a:xfrm>
                        <a:off x="0" y="0"/>
                        <a:ext cx="365"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1" name="Group 90">
                      <a:extLst>
                        <a:ext uri="{FF2B5EF4-FFF2-40B4-BE49-F238E27FC236}">
                          <a16:creationId xmlns:a16="http://schemas.microsoft.com/office/drawing/2014/main" id="{092D4AA7-30E7-4575-BABC-3C8D694CBB5F}"/>
                        </a:ext>
                      </a:extLst>
                    </p:cNvPr>
                    <p:cNvGrpSpPr>
                      <a:grpSpLocks/>
                    </p:cNvGrpSpPr>
                    <p:nvPr/>
                  </p:nvGrpSpPr>
                  <p:grpSpPr bwMode="auto">
                    <a:xfrm>
                      <a:off x="1281" y="0"/>
                      <a:ext cx="320" cy="355"/>
                      <a:chOff x="0" y="0"/>
                      <a:chExt cx="320" cy="355"/>
                    </a:xfrm>
                  </p:grpSpPr>
                  <p:sp>
                    <p:nvSpPr>
                      <p:cNvPr id="101481" name="Rectangle 198">
                        <a:extLst>
                          <a:ext uri="{FF2B5EF4-FFF2-40B4-BE49-F238E27FC236}">
                            <a16:creationId xmlns:a16="http://schemas.microsoft.com/office/drawing/2014/main" id="{8CB10884-8810-409D-A57E-E105D9F3FCA8}"/>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08000"/>
                            </a:solidFill>
                            <a:latin typeface="Times New Roman" panose="02020603050405020304" pitchFamily="18" charset="0"/>
                          </a:rPr>
                          <a:t>I</a:t>
                        </a:r>
                        <a:r>
                          <a:rPr lang="en-US" altLang="zh-CN" sz="1400" b="1" baseline="-30000">
                            <a:solidFill>
                              <a:srgbClr val="008000"/>
                            </a:solidFill>
                            <a:latin typeface="Times New Roman" panose="02020603050405020304" pitchFamily="18" charset="0"/>
                          </a:rPr>
                          <a:t>5</a:t>
                        </a:r>
                        <a:endParaRPr lang="en-US" altLang="zh-CN" sz="1400" b="1">
                          <a:solidFill>
                            <a:srgbClr val="008000"/>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82" name="Rectangle 228">
                        <a:extLst>
                          <a:ext uri="{FF2B5EF4-FFF2-40B4-BE49-F238E27FC236}">
                            <a16:creationId xmlns:a16="http://schemas.microsoft.com/office/drawing/2014/main" id="{4B2B3D26-E3B8-468B-AB52-0F21202DC4B6}"/>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2" name="Group 93">
                      <a:extLst>
                        <a:ext uri="{FF2B5EF4-FFF2-40B4-BE49-F238E27FC236}">
                          <a16:creationId xmlns:a16="http://schemas.microsoft.com/office/drawing/2014/main" id="{E79AF44D-F0F8-43F6-9D84-ED4ACBFAF153}"/>
                        </a:ext>
                      </a:extLst>
                    </p:cNvPr>
                    <p:cNvGrpSpPr>
                      <a:grpSpLocks/>
                    </p:cNvGrpSpPr>
                    <p:nvPr/>
                  </p:nvGrpSpPr>
                  <p:grpSpPr bwMode="auto">
                    <a:xfrm>
                      <a:off x="640" y="355"/>
                      <a:ext cx="276" cy="355"/>
                      <a:chOff x="0" y="0"/>
                      <a:chExt cx="276" cy="355"/>
                    </a:xfrm>
                  </p:grpSpPr>
                  <p:sp>
                    <p:nvSpPr>
                      <p:cNvPr id="101479" name="Rectangle 199">
                        <a:extLst>
                          <a:ext uri="{FF2B5EF4-FFF2-40B4-BE49-F238E27FC236}">
                            <a16:creationId xmlns:a16="http://schemas.microsoft.com/office/drawing/2014/main" id="{1FFC8943-019B-4D70-9DE3-F7FC49258CD2}"/>
                          </a:ext>
                        </a:extLst>
                      </p:cNvPr>
                      <p:cNvSpPr>
                        <a:spLocks noChangeArrowheads="1"/>
                      </p:cNvSpPr>
                      <p:nvPr/>
                    </p:nvSpPr>
                    <p:spPr bwMode="auto">
                      <a:xfrm>
                        <a:off x="43" y="0"/>
                        <a:ext cx="19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C51B17"/>
                            </a:solidFill>
                            <a:latin typeface="Times New Roman" panose="02020603050405020304" pitchFamily="18" charset="0"/>
                          </a:rPr>
                          <a:t>I</a:t>
                        </a:r>
                        <a:r>
                          <a:rPr lang="en-US" altLang="zh-CN" sz="1400" b="1" baseline="-30000">
                            <a:solidFill>
                              <a:srgbClr val="C51B17"/>
                            </a:solidFill>
                            <a:latin typeface="Times New Roman" panose="02020603050405020304" pitchFamily="18" charset="0"/>
                          </a:rPr>
                          <a:t>2</a:t>
                        </a:r>
                        <a:endParaRPr lang="en-US" altLang="zh-CN" sz="1400" b="1">
                          <a:solidFill>
                            <a:srgbClr val="C51B17"/>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80" name="Rectangle 230">
                        <a:extLst>
                          <a:ext uri="{FF2B5EF4-FFF2-40B4-BE49-F238E27FC236}">
                            <a16:creationId xmlns:a16="http://schemas.microsoft.com/office/drawing/2014/main" id="{4486124E-11FB-405F-B024-956F98428C58}"/>
                          </a:ext>
                        </a:extLst>
                      </p:cNvPr>
                      <p:cNvSpPr>
                        <a:spLocks noChangeArrowheads="1"/>
                      </p:cNvSpPr>
                      <p:nvPr/>
                    </p:nvSpPr>
                    <p:spPr bwMode="auto">
                      <a:xfrm>
                        <a:off x="0" y="0"/>
                        <a:ext cx="276"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3" name="Group 96">
                      <a:extLst>
                        <a:ext uri="{FF2B5EF4-FFF2-40B4-BE49-F238E27FC236}">
                          <a16:creationId xmlns:a16="http://schemas.microsoft.com/office/drawing/2014/main" id="{87724E4A-2C13-49BA-BBF8-1B02AFEE3DA2}"/>
                        </a:ext>
                      </a:extLst>
                    </p:cNvPr>
                    <p:cNvGrpSpPr>
                      <a:grpSpLocks/>
                    </p:cNvGrpSpPr>
                    <p:nvPr/>
                  </p:nvGrpSpPr>
                  <p:grpSpPr bwMode="auto">
                    <a:xfrm>
                      <a:off x="916" y="355"/>
                      <a:ext cx="365" cy="355"/>
                      <a:chOff x="0" y="0"/>
                      <a:chExt cx="365" cy="355"/>
                    </a:xfrm>
                  </p:grpSpPr>
                  <p:sp>
                    <p:nvSpPr>
                      <p:cNvPr id="101477" name="Rectangle 200">
                        <a:extLst>
                          <a:ext uri="{FF2B5EF4-FFF2-40B4-BE49-F238E27FC236}">
                            <a16:creationId xmlns:a16="http://schemas.microsoft.com/office/drawing/2014/main" id="{112C5A8C-358D-486A-98EB-948BC3D14954}"/>
                          </a:ext>
                        </a:extLst>
                      </p:cNvPr>
                      <p:cNvSpPr>
                        <a:spLocks noChangeArrowheads="1"/>
                      </p:cNvSpPr>
                      <p:nvPr/>
                    </p:nvSpPr>
                    <p:spPr bwMode="auto">
                      <a:xfrm>
                        <a:off x="43" y="0"/>
                        <a:ext cx="27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D38EF"/>
                            </a:solidFill>
                            <a:latin typeface="Times New Roman" panose="02020603050405020304" pitchFamily="18" charset="0"/>
                          </a:rPr>
                          <a:t>I</a:t>
                        </a:r>
                        <a:r>
                          <a:rPr lang="en-US" altLang="zh-CN" sz="1400" b="1" baseline="-30000">
                            <a:solidFill>
                              <a:srgbClr val="0D38EF"/>
                            </a:solidFill>
                            <a:latin typeface="Times New Roman" panose="02020603050405020304" pitchFamily="18" charset="0"/>
                          </a:rPr>
                          <a:t>4</a:t>
                        </a:r>
                        <a:endParaRPr lang="en-US" altLang="zh-CN" sz="1400" b="1">
                          <a:solidFill>
                            <a:srgbClr val="0D38EF"/>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78" name="Rectangle 232">
                        <a:extLst>
                          <a:ext uri="{FF2B5EF4-FFF2-40B4-BE49-F238E27FC236}">
                            <a16:creationId xmlns:a16="http://schemas.microsoft.com/office/drawing/2014/main" id="{7CAA79EF-B283-40F0-B97A-38976ABC05AA}"/>
                          </a:ext>
                        </a:extLst>
                      </p:cNvPr>
                      <p:cNvSpPr>
                        <a:spLocks noChangeArrowheads="1"/>
                      </p:cNvSpPr>
                      <p:nvPr/>
                    </p:nvSpPr>
                    <p:spPr bwMode="auto">
                      <a:xfrm>
                        <a:off x="0" y="0"/>
                        <a:ext cx="365"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4" name="Group 99">
                      <a:extLst>
                        <a:ext uri="{FF2B5EF4-FFF2-40B4-BE49-F238E27FC236}">
                          <a16:creationId xmlns:a16="http://schemas.microsoft.com/office/drawing/2014/main" id="{75FDBEF4-24B1-452D-B436-5F2676EC5EFC}"/>
                        </a:ext>
                      </a:extLst>
                    </p:cNvPr>
                    <p:cNvGrpSpPr>
                      <a:grpSpLocks/>
                    </p:cNvGrpSpPr>
                    <p:nvPr/>
                  </p:nvGrpSpPr>
                  <p:grpSpPr bwMode="auto">
                    <a:xfrm>
                      <a:off x="1281" y="355"/>
                      <a:ext cx="320" cy="355"/>
                      <a:chOff x="0" y="0"/>
                      <a:chExt cx="320" cy="355"/>
                    </a:xfrm>
                  </p:grpSpPr>
                  <p:sp>
                    <p:nvSpPr>
                      <p:cNvPr id="101475" name="Rectangle 201">
                        <a:extLst>
                          <a:ext uri="{FF2B5EF4-FFF2-40B4-BE49-F238E27FC236}">
                            <a16:creationId xmlns:a16="http://schemas.microsoft.com/office/drawing/2014/main" id="{097861DC-A066-4383-AE9F-9267D6BA44A8}"/>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08000"/>
                            </a:solidFill>
                            <a:latin typeface="Times New Roman" panose="02020603050405020304" pitchFamily="18" charset="0"/>
                          </a:rPr>
                          <a:t>I</a:t>
                        </a:r>
                        <a:r>
                          <a:rPr lang="en-US" altLang="zh-CN" sz="1400" b="1" baseline="-30000">
                            <a:solidFill>
                              <a:srgbClr val="008000"/>
                            </a:solidFill>
                            <a:latin typeface="Times New Roman" panose="02020603050405020304" pitchFamily="18" charset="0"/>
                          </a:rPr>
                          <a:t>6</a:t>
                        </a:r>
                        <a:endParaRPr lang="en-US" altLang="zh-CN" sz="1400" b="1">
                          <a:solidFill>
                            <a:srgbClr val="008000"/>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76" name="Rectangle 234">
                        <a:extLst>
                          <a:ext uri="{FF2B5EF4-FFF2-40B4-BE49-F238E27FC236}">
                            <a16:creationId xmlns:a16="http://schemas.microsoft.com/office/drawing/2014/main" id="{277AF2F7-D98D-4D62-8749-9D325CDE4BC9}"/>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5" name="Group 102">
                      <a:extLst>
                        <a:ext uri="{FF2B5EF4-FFF2-40B4-BE49-F238E27FC236}">
                          <a16:creationId xmlns:a16="http://schemas.microsoft.com/office/drawing/2014/main" id="{FB454B4D-B114-4D4C-8C15-996426B17DFB}"/>
                        </a:ext>
                      </a:extLst>
                    </p:cNvPr>
                    <p:cNvGrpSpPr>
                      <a:grpSpLocks/>
                    </p:cNvGrpSpPr>
                    <p:nvPr/>
                  </p:nvGrpSpPr>
                  <p:grpSpPr bwMode="auto">
                    <a:xfrm>
                      <a:off x="0" y="710"/>
                      <a:ext cx="320" cy="355"/>
                      <a:chOff x="0" y="0"/>
                      <a:chExt cx="320" cy="355"/>
                    </a:xfrm>
                  </p:grpSpPr>
                  <p:sp>
                    <p:nvSpPr>
                      <p:cNvPr id="101473" name="Rectangle 202">
                        <a:extLst>
                          <a:ext uri="{FF2B5EF4-FFF2-40B4-BE49-F238E27FC236}">
                            <a16:creationId xmlns:a16="http://schemas.microsoft.com/office/drawing/2014/main" id="{D7A3FED9-9F4A-4DFB-9EF9-E7042BD032C1}"/>
                          </a:ext>
                        </a:extLst>
                      </p:cNvPr>
                      <p:cNvSpPr>
                        <a:spLocks noChangeArrowheads="1" noTextEdit="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101474" name="Rectangle 236">
                        <a:extLst>
                          <a:ext uri="{FF2B5EF4-FFF2-40B4-BE49-F238E27FC236}">
                            <a16:creationId xmlns:a16="http://schemas.microsoft.com/office/drawing/2014/main" id="{F7410D38-A806-4598-8FB7-3714E0DE207C}"/>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6" name="Group 105">
                      <a:extLst>
                        <a:ext uri="{FF2B5EF4-FFF2-40B4-BE49-F238E27FC236}">
                          <a16:creationId xmlns:a16="http://schemas.microsoft.com/office/drawing/2014/main" id="{4D5FA30A-4233-486B-9D90-EC70FBCD5A1F}"/>
                        </a:ext>
                      </a:extLst>
                    </p:cNvPr>
                    <p:cNvGrpSpPr>
                      <a:grpSpLocks/>
                    </p:cNvGrpSpPr>
                    <p:nvPr/>
                  </p:nvGrpSpPr>
                  <p:grpSpPr bwMode="auto">
                    <a:xfrm>
                      <a:off x="320" y="710"/>
                      <a:ext cx="320" cy="355"/>
                      <a:chOff x="0" y="0"/>
                      <a:chExt cx="320" cy="355"/>
                    </a:xfrm>
                  </p:grpSpPr>
                  <p:sp>
                    <p:nvSpPr>
                      <p:cNvPr id="101471" name="Rectangle 203">
                        <a:extLst>
                          <a:ext uri="{FF2B5EF4-FFF2-40B4-BE49-F238E27FC236}">
                            <a16:creationId xmlns:a16="http://schemas.microsoft.com/office/drawing/2014/main" id="{42D035C1-F1C7-4F98-8801-2F324B84C52F}"/>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C51B17"/>
                            </a:solidFill>
                            <a:latin typeface="Times New Roman" panose="02020603050405020304" pitchFamily="18" charset="0"/>
                          </a:rPr>
                          <a:t>I</a:t>
                        </a:r>
                        <a:r>
                          <a:rPr lang="en-US" altLang="zh-CN" sz="1400" b="1" baseline="-30000">
                            <a:solidFill>
                              <a:srgbClr val="C51B17"/>
                            </a:solidFill>
                            <a:latin typeface="Times New Roman" panose="02020603050405020304" pitchFamily="18" charset="0"/>
                          </a:rPr>
                          <a:t>1</a:t>
                        </a:r>
                        <a:endParaRPr lang="en-US" altLang="zh-CN" sz="1400" b="1">
                          <a:solidFill>
                            <a:srgbClr val="C51B17"/>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72" name="Rectangle 238">
                        <a:extLst>
                          <a:ext uri="{FF2B5EF4-FFF2-40B4-BE49-F238E27FC236}">
                            <a16:creationId xmlns:a16="http://schemas.microsoft.com/office/drawing/2014/main" id="{F2D0D206-A497-47CB-ADA6-C8AFD53E345A}"/>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7" name="Group 108">
                      <a:extLst>
                        <a:ext uri="{FF2B5EF4-FFF2-40B4-BE49-F238E27FC236}">
                          <a16:creationId xmlns:a16="http://schemas.microsoft.com/office/drawing/2014/main" id="{69B6A75B-5149-4CDA-B608-8F28E258C7C3}"/>
                        </a:ext>
                      </a:extLst>
                    </p:cNvPr>
                    <p:cNvGrpSpPr>
                      <a:grpSpLocks/>
                    </p:cNvGrpSpPr>
                    <p:nvPr/>
                  </p:nvGrpSpPr>
                  <p:grpSpPr bwMode="auto">
                    <a:xfrm>
                      <a:off x="640" y="710"/>
                      <a:ext cx="276" cy="355"/>
                      <a:chOff x="0" y="0"/>
                      <a:chExt cx="276" cy="355"/>
                    </a:xfrm>
                  </p:grpSpPr>
                  <p:sp>
                    <p:nvSpPr>
                      <p:cNvPr id="101469" name="Rectangle 204">
                        <a:extLst>
                          <a:ext uri="{FF2B5EF4-FFF2-40B4-BE49-F238E27FC236}">
                            <a16:creationId xmlns:a16="http://schemas.microsoft.com/office/drawing/2014/main" id="{431B036D-39E0-4CFB-9587-9BD746A5E674}"/>
                          </a:ext>
                        </a:extLst>
                      </p:cNvPr>
                      <p:cNvSpPr>
                        <a:spLocks noChangeArrowheads="1"/>
                      </p:cNvSpPr>
                      <p:nvPr/>
                    </p:nvSpPr>
                    <p:spPr bwMode="auto">
                      <a:xfrm>
                        <a:off x="43" y="0"/>
                        <a:ext cx="19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D38EF"/>
                            </a:solidFill>
                            <a:latin typeface="Times New Roman" panose="02020603050405020304" pitchFamily="18" charset="0"/>
                          </a:rPr>
                          <a:t>I</a:t>
                        </a:r>
                        <a:r>
                          <a:rPr lang="en-US" altLang="zh-CN" sz="1400" b="1" baseline="-30000">
                            <a:solidFill>
                              <a:srgbClr val="0D38EF"/>
                            </a:solidFill>
                            <a:latin typeface="Times New Roman" panose="02020603050405020304" pitchFamily="18" charset="0"/>
                          </a:rPr>
                          <a:t>3</a:t>
                        </a:r>
                        <a:endParaRPr lang="en-US" altLang="zh-CN" sz="1400" b="1">
                          <a:solidFill>
                            <a:srgbClr val="0D38EF"/>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70" name="Rectangle 240">
                        <a:extLst>
                          <a:ext uri="{FF2B5EF4-FFF2-40B4-BE49-F238E27FC236}">
                            <a16:creationId xmlns:a16="http://schemas.microsoft.com/office/drawing/2014/main" id="{DD48F01A-B5E2-48EC-A9FD-8E3B478E5E84}"/>
                          </a:ext>
                        </a:extLst>
                      </p:cNvPr>
                      <p:cNvSpPr>
                        <a:spLocks noChangeArrowheads="1"/>
                      </p:cNvSpPr>
                      <p:nvPr/>
                    </p:nvSpPr>
                    <p:spPr bwMode="auto">
                      <a:xfrm>
                        <a:off x="0" y="0"/>
                        <a:ext cx="276"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8" name="Group 111">
                      <a:extLst>
                        <a:ext uri="{FF2B5EF4-FFF2-40B4-BE49-F238E27FC236}">
                          <a16:creationId xmlns:a16="http://schemas.microsoft.com/office/drawing/2014/main" id="{8B1D4D23-E066-46E2-B9FD-3CB298DA6F6C}"/>
                        </a:ext>
                      </a:extLst>
                    </p:cNvPr>
                    <p:cNvGrpSpPr>
                      <a:grpSpLocks/>
                    </p:cNvGrpSpPr>
                    <p:nvPr/>
                  </p:nvGrpSpPr>
                  <p:grpSpPr bwMode="auto">
                    <a:xfrm>
                      <a:off x="916" y="710"/>
                      <a:ext cx="365" cy="355"/>
                      <a:chOff x="0" y="0"/>
                      <a:chExt cx="365" cy="355"/>
                    </a:xfrm>
                  </p:grpSpPr>
                  <p:sp>
                    <p:nvSpPr>
                      <p:cNvPr id="101467" name="Rectangle 205">
                        <a:extLst>
                          <a:ext uri="{FF2B5EF4-FFF2-40B4-BE49-F238E27FC236}">
                            <a16:creationId xmlns:a16="http://schemas.microsoft.com/office/drawing/2014/main" id="{5A51D006-9B86-40AA-9259-982A04229B18}"/>
                          </a:ext>
                        </a:extLst>
                      </p:cNvPr>
                      <p:cNvSpPr>
                        <a:spLocks noChangeArrowheads="1"/>
                      </p:cNvSpPr>
                      <p:nvPr/>
                    </p:nvSpPr>
                    <p:spPr bwMode="auto">
                      <a:xfrm>
                        <a:off x="43" y="0"/>
                        <a:ext cx="27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08000"/>
                            </a:solidFill>
                            <a:latin typeface="Times New Roman" panose="02020603050405020304" pitchFamily="18" charset="0"/>
                          </a:rPr>
                          <a:t>I</a:t>
                        </a:r>
                        <a:r>
                          <a:rPr lang="en-US" altLang="zh-CN" sz="1400" b="1" baseline="-30000">
                            <a:solidFill>
                              <a:srgbClr val="008000"/>
                            </a:solidFill>
                            <a:latin typeface="Times New Roman" panose="02020603050405020304" pitchFamily="18" charset="0"/>
                          </a:rPr>
                          <a:t>5</a:t>
                        </a:r>
                        <a:endParaRPr lang="en-US" altLang="zh-CN" sz="1400" b="1">
                          <a:solidFill>
                            <a:srgbClr val="008000"/>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68" name="Rectangle 242">
                        <a:extLst>
                          <a:ext uri="{FF2B5EF4-FFF2-40B4-BE49-F238E27FC236}">
                            <a16:creationId xmlns:a16="http://schemas.microsoft.com/office/drawing/2014/main" id="{02CA06B2-A97F-449D-8ADB-05D55892BF8D}"/>
                          </a:ext>
                        </a:extLst>
                      </p:cNvPr>
                      <p:cNvSpPr>
                        <a:spLocks noChangeArrowheads="1"/>
                      </p:cNvSpPr>
                      <p:nvPr/>
                    </p:nvSpPr>
                    <p:spPr bwMode="auto">
                      <a:xfrm>
                        <a:off x="0" y="0"/>
                        <a:ext cx="365"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19" name="Group 114">
                      <a:extLst>
                        <a:ext uri="{FF2B5EF4-FFF2-40B4-BE49-F238E27FC236}">
                          <a16:creationId xmlns:a16="http://schemas.microsoft.com/office/drawing/2014/main" id="{3B017B4C-122A-465D-BAC9-913A7F79E599}"/>
                        </a:ext>
                      </a:extLst>
                    </p:cNvPr>
                    <p:cNvGrpSpPr>
                      <a:grpSpLocks/>
                    </p:cNvGrpSpPr>
                    <p:nvPr/>
                  </p:nvGrpSpPr>
                  <p:grpSpPr bwMode="auto">
                    <a:xfrm>
                      <a:off x="1281" y="710"/>
                      <a:ext cx="320" cy="355"/>
                      <a:chOff x="0" y="0"/>
                      <a:chExt cx="320" cy="355"/>
                    </a:xfrm>
                  </p:grpSpPr>
                  <p:sp>
                    <p:nvSpPr>
                      <p:cNvPr id="101465" name="Rectangle 206">
                        <a:extLst>
                          <a:ext uri="{FF2B5EF4-FFF2-40B4-BE49-F238E27FC236}">
                            <a16:creationId xmlns:a16="http://schemas.microsoft.com/office/drawing/2014/main" id="{16B03A95-3352-4187-B022-60DACF719721}"/>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latin typeface="Times New Roman" panose="02020603050405020304" pitchFamily="18" charset="0"/>
                          </a:rPr>
                          <a:t>I</a:t>
                        </a:r>
                        <a:r>
                          <a:rPr lang="en-US" altLang="zh-CN" sz="1400" b="1" baseline="-30000">
                            <a:latin typeface="Times New Roman" panose="02020603050405020304" pitchFamily="18" charset="0"/>
                          </a:rPr>
                          <a:t>7</a:t>
                        </a:r>
                        <a:endParaRPr lang="en-US" altLang="zh-CN" sz="1400" b="1">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66" name="Rectangle 244">
                        <a:extLst>
                          <a:ext uri="{FF2B5EF4-FFF2-40B4-BE49-F238E27FC236}">
                            <a16:creationId xmlns:a16="http://schemas.microsoft.com/office/drawing/2014/main" id="{87AB343C-46FA-477E-9AD4-1A9ADDEF7366}"/>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0" name="Group 117">
                      <a:extLst>
                        <a:ext uri="{FF2B5EF4-FFF2-40B4-BE49-F238E27FC236}">
                          <a16:creationId xmlns:a16="http://schemas.microsoft.com/office/drawing/2014/main" id="{6EF50A35-0DFC-4B40-83E8-6265C518C2B8}"/>
                        </a:ext>
                      </a:extLst>
                    </p:cNvPr>
                    <p:cNvGrpSpPr>
                      <a:grpSpLocks/>
                    </p:cNvGrpSpPr>
                    <p:nvPr/>
                  </p:nvGrpSpPr>
                  <p:grpSpPr bwMode="auto">
                    <a:xfrm>
                      <a:off x="0" y="1065"/>
                      <a:ext cx="320" cy="355"/>
                      <a:chOff x="0" y="0"/>
                      <a:chExt cx="320" cy="355"/>
                    </a:xfrm>
                  </p:grpSpPr>
                  <p:sp>
                    <p:nvSpPr>
                      <p:cNvPr id="101463" name="Rectangle 207">
                        <a:extLst>
                          <a:ext uri="{FF2B5EF4-FFF2-40B4-BE49-F238E27FC236}">
                            <a16:creationId xmlns:a16="http://schemas.microsoft.com/office/drawing/2014/main" id="{73B6068C-40C0-4166-B37C-93A284542397}"/>
                          </a:ext>
                        </a:extLst>
                      </p:cNvPr>
                      <p:cNvSpPr>
                        <a:spLocks noChangeArrowheads="1" noTextEdit="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101464" name="Rectangle 246">
                        <a:extLst>
                          <a:ext uri="{FF2B5EF4-FFF2-40B4-BE49-F238E27FC236}">
                            <a16:creationId xmlns:a16="http://schemas.microsoft.com/office/drawing/2014/main" id="{8A225CFA-EC59-4C59-929B-E67A32C266BB}"/>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1" name="Group 120">
                      <a:extLst>
                        <a:ext uri="{FF2B5EF4-FFF2-40B4-BE49-F238E27FC236}">
                          <a16:creationId xmlns:a16="http://schemas.microsoft.com/office/drawing/2014/main" id="{5BBBE981-16C5-41ED-AD20-FBC2C890BD41}"/>
                        </a:ext>
                      </a:extLst>
                    </p:cNvPr>
                    <p:cNvGrpSpPr>
                      <a:grpSpLocks/>
                    </p:cNvGrpSpPr>
                    <p:nvPr/>
                  </p:nvGrpSpPr>
                  <p:grpSpPr bwMode="auto">
                    <a:xfrm>
                      <a:off x="320" y="1065"/>
                      <a:ext cx="320" cy="355"/>
                      <a:chOff x="0" y="0"/>
                      <a:chExt cx="320" cy="355"/>
                    </a:xfrm>
                  </p:grpSpPr>
                  <p:sp>
                    <p:nvSpPr>
                      <p:cNvPr id="101461" name="Rectangle 208">
                        <a:extLst>
                          <a:ext uri="{FF2B5EF4-FFF2-40B4-BE49-F238E27FC236}">
                            <a16:creationId xmlns:a16="http://schemas.microsoft.com/office/drawing/2014/main" id="{9717A010-BF96-4B90-83EC-118251060D2E}"/>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C51B17"/>
                            </a:solidFill>
                            <a:latin typeface="Times New Roman" panose="02020603050405020304" pitchFamily="18" charset="0"/>
                          </a:rPr>
                          <a:t>I</a:t>
                        </a:r>
                        <a:r>
                          <a:rPr lang="en-US" altLang="zh-CN" sz="1400" b="1" baseline="-30000">
                            <a:solidFill>
                              <a:srgbClr val="C51B17"/>
                            </a:solidFill>
                            <a:latin typeface="Times New Roman" panose="02020603050405020304" pitchFamily="18" charset="0"/>
                          </a:rPr>
                          <a:t>2</a:t>
                        </a:r>
                        <a:endParaRPr lang="en-US" altLang="zh-CN" sz="1400" b="1">
                          <a:solidFill>
                            <a:srgbClr val="C51B17"/>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62" name="Rectangle 248">
                        <a:extLst>
                          <a:ext uri="{FF2B5EF4-FFF2-40B4-BE49-F238E27FC236}">
                            <a16:creationId xmlns:a16="http://schemas.microsoft.com/office/drawing/2014/main" id="{5498ABE7-6C80-4E2D-A8C9-88A05F78E6B2}"/>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2" name="Group 123">
                      <a:extLst>
                        <a:ext uri="{FF2B5EF4-FFF2-40B4-BE49-F238E27FC236}">
                          <a16:creationId xmlns:a16="http://schemas.microsoft.com/office/drawing/2014/main" id="{82652744-A242-47E8-8056-E96F0B9CAB2F}"/>
                        </a:ext>
                      </a:extLst>
                    </p:cNvPr>
                    <p:cNvGrpSpPr>
                      <a:grpSpLocks/>
                    </p:cNvGrpSpPr>
                    <p:nvPr/>
                  </p:nvGrpSpPr>
                  <p:grpSpPr bwMode="auto">
                    <a:xfrm>
                      <a:off x="640" y="1065"/>
                      <a:ext cx="276" cy="355"/>
                      <a:chOff x="0" y="0"/>
                      <a:chExt cx="276" cy="355"/>
                    </a:xfrm>
                  </p:grpSpPr>
                  <p:sp>
                    <p:nvSpPr>
                      <p:cNvPr id="101459" name="Rectangle 209">
                        <a:extLst>
                          <a:ext uri="{FF2B5EF4-FFF2-40B4-BE49-F238E27FC236}">
                            <a16:creationId xmlns:a16="http://schemas.microsoft.com/office/drawing/2014/main" id="{BD1B67CA-D365-42AA-B3FA-74DCB02FD246}"/>
                          </a:ext>
                        </a:extLst>
                      </p:cNvPr>
                      <p:cNvSpPr>
                        <a:spLocks noChangeArrowheads="1"/>
                      </p:cNvSpPr>
                      <p:nvPr/>
                    </p:nvSpPr>
                    <p:spPr bwMode="auto">
                      <a:xfrm>
                        <a:off x="43" y="0"/>
                        <a:ext cx="19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D38EF"/>
                            </a:solidFill>
                            <a:latin typeface="Times New Roman" panose="02020603050405020304" pitchFamily="18" charset="0"/>
                          </a:rPr>
                          <a:t>I</a:t>
                        </a:r>
                        <a:r>
                          <a:rPr lang="en-US" altLang="zh-CN" sz="1400" b="1" baseline="-30000">
                            <a:solidFill>
                              <a:srgbClr val="0D38EF"/>
                            </a:solidFill>
                            <a:latin typeface="Times New Roman" panose="02020603050405020304" pitchFamily="18" charset="0"/>
                          </a:rPr>
                          <a:t>4</a:t>
                        </a:r>
                        <a:endParaRPr lang="en-US" altLang="zh-CN" sz="1400" b="1">
                          <a:solidFill>
                            <a:srgbClr val="0D38EF"/>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60" name="Rectangle 250">
                        <a:extLst>
                          <a:ext uri="{FF2B5EF4-FFF2-40B4-BE49-F238E27FC236}">
                            <a16:creationId xmlns:a16="http://schemas.microsoft.com/office/drawing/2014/main" id="{8E7214C4-00C9-4525-91C6-DB3323DAFC5B}"/>
                          </a:ext>
                        </a:extLst>
                      </p:cNvPr>
                      <p:cNvSpPr>
                        <a:spLocks noChangeArrowheads="1"/>
                      </p:cNvSpPr>
                      <p:nvPr/>
                    </p:nvSpPr>
                    <p:spPr bwMode="auto">
                      <a:xfrm>
                        <a:off x="0" y="0"/>
                        <a:ext cx="276"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3" name="Group 126">
                      <a:extLst>
                        <a:ext uri="{FF2B5EF4-FFF2-40B4-BE49-F238E27FC236}">
                          <a16:creationId xmlns:a16="http://schemas.microsoft.com/office/drawing/2014/main" id="{ED1A5B69-7736-45A6-ACA7-B1CB555C02FC}"/>
                        </a:ext>
                      </a:extLst>
                    </p:cNvPr>
                    <p:cNvGrpSpPr>
                      <a:grpSpLocks/>
                    </p:cNvGrpSpPr>
                    <p:nvPr/>
                  </p:nvGrpSpPr>
                  <p:grpSpPr bwMode="auto">
                    <a:xfrm>
                      <a:off x="916" y="1065"/>
                      <a:ext cx="365" cy="355"/>
                      <a:chOff x="0" y="0"/>
                      <a:chExt cx="365" cy="355"/>
                    </a:xfrm>
                  </p:grpSpPr>
                  <p:sp>
                    <p:nvSpPr>
                      <p:cNvPr id="101457" name="Rectangle 210">
                        <a:extLst>
                          <a:ext uri="{FF2B5EF4-FFF2-40B4-BE49-F238E27FC236}">
                            <a16:creationId xmlns:a16="http://schemas.microsoft.com/office/drawing/2014/main" id="{BC6F05D1-68CD-4D4F-8019-A151E801F1D5}"/>
                          </a:ext>
                        </a:extLst>
                      </p:cNvPr>
                      <p:cNvSpPr>
                        <a:spLocks noChangeArrowheads="1"/>
                      </p:cNvSpPr>
                      <p:nvPr/>
                    </p:nvSpPr>
                    <p:spPr bwMode="auto">
                      <a:xfrm>
                        <a:off x="43" y="0"/>
                        <a:ext cx="27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08000"/>
                            </a:solidFill>
                            <a:latin typeface="Times New Roman" panose="02020603050405020304" pitchFamily="18" charset="0"/>
                          </a:rPr>
                          <a:t>I</a:t>
                        </a:r>
                        <a:r>
                          <a:rPr lang="en-US" altLang="zh-CN" sz="1400" b="1" baseline="-30000">
                            <a:solidFill>
                              <a:srgbClr val="008000"/>
                            </a:solidFill>
                            <a:latin typeface="Times New Roman" panose="02020603050405020304" pitchFamily="18" charset="0"/>
                          </a:rPr>
                          <a:t>6</a:t>
                        </a:r>
                        <a:endParaRPr lang="en-US" altLang="zh-CN" sz="1400" b="1">
                          <a:solidFill>
                            <a:srgbClr val="008000"/>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58" name="Rectangle 252">
                        <a:extLst>
                          <a:ext uri="{FF2B5EF4-FFF2-40B4-BE49-F238E27FC236}">
                            <a16:creationId xmlns:a16="http://schemas.microsoft.com/office/drawing/2014/main" id="{A5D6ACAF-0407-4B5C-A20D-466482F9D4D6}"/>
                          </a:ext>
                        </a:extLst>
                      </p:cNvPr>
                      <p:cNvSpPr>
                        <a:spLocks noChangeArrowheads="1"/>
                      </p:cNvSpPr>
                      <p:nvPr/>
                    </p:nvSpPr>
                    <p:spPr bwMode="auto">
                      <a:xfrm>
                        <a:off x="0" y="0"/>
                        <a:ext cx="365"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4" name="Group 129">
                      <a:extLst>
                        <a:ext uri="{FF2B5EF4-FFF2-40B4-BE49-F238E27FC236}">
                          <a16:creationId xmlns:a16="http://schemas.microsoft.com/office/drawing/2014/main" id="{BA31FEC2-9310-44E6-92F2-2B75B6A09B67}"/>
                        </a:ext>
                      </a:extLst>
                    </p:cNvPr>
                    <p:cNvGrpSpPr>
                      <a:grpSpLocks/>
                    </p:cNvGrpSpPr>
                    <p:nvPr/>
                  </p:nvGrpSpPr>
                  <p:grpSpPr bwMode="auto">
                    <a:xfrm>
                      <a:off x="1281" y="1065"/>
                      <a:ext cx="320" cy="355"/>
                      <a:chOff x="0" y="0"/>
                      <a:chExt cx="320" cy="355"/>
                    </a:xfrm>
                  </p:grpSpPr>
                  <p:sp>
                    <p:nvSpPr>
                      <p:cNvPr id="101455" name="Rectangle 211">
                        <a:extLst>
                          <a:ext uri="{FF2B5EF4-FFF2-40B4-BE49-F238E27FC236}">
                            <a16:creationId xmlns:a16="http://schemas.microsoft.com/office/drawing/2014/main" id="{60C9B3D4-B617-46D8-BC16-6C0A1E546363}"/>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latin typeface="Times New Roman" panose="02020603050405020304" pitchFamily="18" charset="0"/>
                          </a:rPr>
                          <a:t>I</a:t>
                        </a:r>
                        <a:r>
                          <a:rPr lang="en-US" altLang="zh-CN" sz="1400" b="1" baseline="-30000">
                            <a:latin typeface="Times New Roman" panose="02020603050405020304" pitchFamily="18" charset="0"/>
                          </a:rPr>
                          <a:t>8</a:t>
                        </a:r>
                        <a:endParaRPr lang="en-US" altLang="zh-CN" sz="1400" b="1">
                          <a:latin typeface="Times New Roman" panose="02020603050405020304" pitchFamily="18" charset="0"/>
                        </a:endParaRPr>
                      </a:p>
                      <a:p>
                        <a:pPr algn="ctr"/>
                        <a:endParaRPr lang="zh-CN" altLang="en-US" sz="1400" b="1">
                          <a:latin typeface="Times New Roman" panose="02020603050405020304" pitchFamily="18" charset="0"/>
                        </a:endParaRPr>
                      </a:p>
                    </p:txBody>
                  </p:sp>
                  <p:sp>
                    <p:nvSpPr>
                      <p:cNvPr id="101456" name="Rectangle 254">
                        <a:extLst>
                          <a:ext uri="{FF2B5EF4-FFF2-40B4-BE49-F238E27FC236}">
                            <a16:creationId xmlns:a16="http://schemas.microsoft.com/office/drawing/2014/main" id="{0DF5098C-AEDD-48CC-9B3E-0DC4C086ADD9}"/>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5" name="Group 132">
                      <a:extLst>
                        <a:ext uri="{FF2B5EF4-FFF2-40B4-BE49-F238E27FC236}">
                          <a16:creationId xmlns:a16="http://schemas.microsoft.com/office/drawing/2014/main" id="{C15759DD-6791-4723-9AD6-054F7E2CE3BB}"/>
                        </a:ext>
                      </a:extLst>
                    </p:cNvPr>
                    <p:cNvGrpSpPr>
                      <a:grpSpLocks/>
                    </p:cNvGrpSpPr>
                    <p:nvPr/>
                  </p:nvGrpSpPr>
                  <p:grpSpPr bwMode="auto">
                    <a:xfrm>
                      <a:off x="0" y="1420"/>
                      <a:ext cx="320" cy="355"/>
                      <a:chOff x="0" y="0"/>
                      <a:chExt cx="320" cy="355"/>
                    </a:xfrm>
                  </p:grpSpPr>
                  <p:sp>
                    <p:nvSpPr>
                      <p:cNvPr id="101453" name="Rectangle 212">
                        <a:extLst>
                          <a:ext uri="{FF2B5EF4-FFF2-40B4-BE49-F238E27FC236}">
                            <a16:creationId xmlns:a16="http://schemas.microsoft.com/office/drawing/2014/main" id="{5F11DF42-2F97-4450-9BFD-73B61743631A}"/>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C51B17"/>
                            </a:solidFill>
                            <a:latin typeface="Times New Roman" panose="02020603050405020304" pitchFamily="18" charset="0"/>
                          </a:rPr>
                          <a:t>I</a:t>
                        </a:r>
                        <a:r>
                          <a:rPr lang="en-US" altLang="zh-CN" sz="1400" b="1" baseline="-30000">
                            <a:solidFill>
                              <a:srgbClr val="C51B17"/>
                            </a:solidFill>
                            <a:latin typeface="Times New Roman" panose="02020603050405020304" pitchFamily="18" charset="0"/>
                          </a:rPr>
                          <a:t>1</a:t>
                        </a:r>
                        <a:endParaRPr lang="en-US" altLang="zh-CN" sz="1400" b="1">
                          <a:solidFill>
                            <a:srgbClr val="C51B17"/>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54" name="Rectangle 256">
                        <a:extLst>
                          <a:ext uri="{FF2B5EF4-FFF2-40B4-BE49-F238E27FC236}">
                            <a16:creationId xmlns:a16="http://schemas.microsoft.com/office/drawing/2014/main" id="{E4120B84-B4B5-447D-9EF6-70A3310D997C}"/>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6" name="Group 135">
                      <a:extLst>
                        <a:ext uri="{FF2B5EF4-FFF2-40B4-BE49-F238E27FC236}">
                          <a16:creationId xmlns:a16="http://schemas.microsoft.com/office/drawing/2014/main" id="{DE32D441-D6B0-48DA-A61E-6F36D429C708}"/>
                        </a:ext>
                      </a:extLst>
                    </p:cNvPr>
                    <p:cNvGrpSpPr>
                      <a:grpSpLocks/>
                    </p:cNvGrpSpPr>
                    <p:nvPr/>
                  </p:nvGrpSpPr>
                  <p:grpSpPr bwMode="auto">
                    <a:xfrm>
                      <a:off x="320" y="1420"/>
                      <a:ext cx="320" cy="355"/>
                      <a:chOff x="0" y="0"/>
                      <a:chExt cx="320" cy="355"/>
                    </a:xfrm>
                  </p:grpSpPr>
                  <p:sp>
                    <p:nvSpPr>
                      <p:cNvPr id="101451" name="Rectangle 213">
                        <a:extLst>
                          <a:ext uri="{FF2B5EF4-FFF2-40B4-BE49-F238E27FC236}">
                            <a16:creationId xmlns:a16="http://schemas.microsoft.com/office/drawing/2014/main" id="{E76B18E1-2153-46B4-B005-9CAF826D76A8}"/>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D38EF"/>
                            </a:solidFill>
                            <a:latin typeface="Times New Roman" panose="02020603050405020304" pitchFamily="18" charset="0"/>
                          </a:rPr>
                          <a:t>I</a:t>
                        </a:r>
                        <a:r>
                          <a:rPr lang="en-US" altLang="zh-CN" sz="1400" b="1" baseline="-30000">
                            <a:solidFill>
                              <a:srgbClr val="0D38EF"/>
                            </a:solidFill>
                            <a:latin typeface="Times New Roman" panose="02020603050405020304" pitchFamily="18" charset="0"/>
                          </a:rPr>
                          <a:t>3</a:t>
                        </a:r>
                        <a:endParaRPr lang="en-US" altLang="zh-CN" sz="1400" b="1">
                          <a:solidFill>
                            <a:srgbClr val="0D38EF"/>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52" name="Rectangle 258">
                        <a:extLst>
                          <a:ext uri="{FF2B5EF4-FFF2-40B4-BE49-F238E27FC236}">
                            <a16:creationId xmlns:a16="http://schemas.microsoft.com/office/drawing/2014/main" id="{E0AEF11A-D3D4-443F-805A-5C8CC01D93C2}"/>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7" name="Group 138">
                      <a:extLst>
                        <a:ext uri="{FF2B5EF4-FFF2-40B4-BE49-F238E27FC236}">
                          <a16:creationId xmlns:a16="http://schemas.microsoft.com/office/drawing/2014/main" id="{F97F46FA-B9DF-4186-9F9F-92DE5C4A55C5}"/>
                        </a:ext>
                      </a:extLst>
                    </p:cNvPr>
                    <p:cNvGrpSpPr>
                      <a:grpSpLocks/>
                    </p:cNvGrpSpPr>
                    <p:nvPr/>
                  </p:nvGrpSpPr>
                  <p:grpSpPr bwMode="auto">
                    <a:xfrm>
                      <a:off x="640" y="1420"/>
                      <a:ext cx="276" cy="355"/>
                      <a:chOff x="0" y="0"/>
                      <a:chExt cx="276" cy="355"/>
                    </a:xfrm>
                  </p:grpSpPr>
                  <p:sp>
                    <p:nvSpPr>
                      <p:cNvPr id="101449" name="Rectangle 214">
                        <a:extLst>
                          <a:ext uri="{FF2B5EF4-FFF2-40B4-BE49-F238E27FC236}">
                            <a16:creationId xmlns:a16="http://schemas.microsoft.com/office/drawing/2014/main" id="{9CD6BEF6-9365-4A7D-9F82-A67FFBF6295E}"/>
                          </a:ext>
                        </a:extLst>
                      </p:cNvPr>
                      <p:cNvSpPr>
                        <a:spLocks noChangeArrowheads="1"/>
                      </p:cNvSpPr>
                      <p:nvPr/>
                    </p:nvSpPr>
                    <p:spPr bwMode="auto">
                      <a:xfrm>
                        <a:off x="43" y="0"/>
                        <a:ext cx="19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08000"/>
                            </a:solidFill>
                            <a:latin typeface="Times New Roman" panose="02020603050405020304" pitchFamily="18" charset="0"/>
                          </a:rPr>
                          <a:t>I</a:t>
                        </a:r>
                        <a:r>
                          <a:rPr lang="en-US" altLang="zh-CN" sz="1400" b="1" baseline="-30000">
                            <a:solidFill>
                              <a:srgbClr val="008000"/>
                            </a:solidFill>
                            <a:latin typeface="Times New Roman" panose="02020603050405020304" pitchFamily="18" charset="0"/>
                          </a:rPr>
                          <a:t>5</a:t>
                        </a:r>
                        <a:endParaRPr lang="en-US" altLang="zh-CN" sz="1400" b="1">
                          <a:solidFill>
                            <a:srgbClr val="008000"/>
                          </a:solidFill>
                          <a:latin typeface="Times New Roman" panose="02020603050405020304" pitchFamily="18" charset="0"/>
                        </a:endParaRPr>
                      </a:p>
                      <a:p>
                        <a:pPr algn="ctr"/>
                        <a:endParaRPr lang="zh-CN" altLang="en-US" sz="1400" b="1">
                          <a:solidFill>
                            <a:srgbClr val="33CC33"/>
                          </a:solidFill>
                          <a:latin typeface="Times New Roman" panose="02020603050405020304" pitchFamily="18" charset="0"/>
                        </a:endParaRPr>
                      </a:p>
                    </p:txBody>
                  </p:sp>
                  <p:sp>
                    <p:nvSpPr>
                      <p:cNvPr id="101450" name="Rectangle 260">
                        <a:extLst>
                          <a:ext uri="{FF2B5EF4-FFF2-40B4-BE49-F238E27FC236}">
                            <a16:creationId xmlns:a16="http://schemas.microsoft.com/office/drawing/2014/main" id="{3E535962-E732-4D52-8762-A7B0E91D438D}"/>
                          </a:ext>
                        </a:extLst>
                      </p:cNvPr>
                      <p:cNvSpPr>
                        <a:spLocks noChangeArrowheads="1"/>
                      </p:cNvSpPr>
                      <p:nvPr/>
                    </p:nvSpPr>
                    <p:spPr bwMode="auto">
                      <a:xfrm>
                        <a:off x="0" y="0"/>
                        <a:ext cx="276"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8" name="Group 141">
                      <a:extLst>
                        <a:ext uri="{FF2B5EF4-FFF2-40B4-BE49-F238E27FC236}">
                          <a16:creationId xmlns:a16="http://schemas.microsoft.com/office/drawing/2014/main" id="{F5B247F3-78AB-44E8-8A70-6F57944FBB1B}"/>
                        </a:ext>
                      </a:extLst>
                    </p:cNvPr>
                    <p:cNvGrpSpPr>
                      <a:grpSpLocks/>
                    </p:cNvGrpSpPr>
                    <p:nvPr/>
                  </p:nvGrpSpPr>
                  <p:grpSpPr bwMode="auto">
                    <a:xfrm>
                      <a:off x="916" y="1420"/>
                      <a:ext cx="365" cy="355"/>
                      <a:chOff x="0" y="0"/>
                      <a:chExt cx="365" cy="355"/>
                    </a:xfrm>
                  </p:grpSpPr>
                  <p:sp>
                    <p:nvSpPr>
                      <p:cNvPr id="101447" name="Rectangle 215">
                        <a:extLst>
                          <a:ext uri="{FF2B5EF4-FFF2-40B4-BE49-F238E27FC236}">
                            <a16:creationId xmlns:a16="http://schemas.microsoft.com/office/drawing/2014/main" id="{F8B7D60D-9D22-4DB8-8037-88160FA2F4F6}"/>
                          </a:ext>
                        </a:extLst>
                      </p:cNvPr>
                      <p:cNvSpPr>
                        <a:spLocks noChangeArrowheads="1"/>
                      </p:cNvSpPr>
                      <p:nvPr/>
                    </p:nvSpPr>
                    <p:spPr bwMode="auto">
                      <a:xfrm>
                        <a:off x="43" y="0"/>
                        <a:ext cx="27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latin typeface="Times New Roman" panose="02020603050405020304" pitchFamily="18" charset="0"/>
                          </a:rPr>
                          <a:t>I</a:t>
                        </a:r>
                        <a:r>
                          <a:rPr lang="en-US" altLang="zh-CN" sz="1400" b="1" baseline="-30000">
                            <a:latin typeface="Times New Roman" panose="02020603050405020304" pitchFamily="18" charset="0"/>
                          </a:rPr>
                          <a:t>7</a:t>
                        </a:r>
                        <a:endParaRPr lang="en-US" altLang="zh-CN" sz="1400" b="1">
                          <a:latin typeface="Times New Roman" panose="02020603050405020304" pitchFamily="18" charset="0"/>
                        </a:endParaRPr>
                      </a:p>
                      <a:p>
                        <a:pPr algn="ctr"/>
                        <a:endParaRPr lang="zh-CN" altLang="en-US" sz="1400" b="1">
                          <a:latin typeface="Times New Roman" panose="02020603050405020304" pitchFamily="18" charset="0"/>
                        </a:endParaRPr>
                      </a:p>
                    </p:txBody>
                  </p:sp>
                  <p:sp>
                    <p:nvSpPr>
                      <p:cNvPr id="101448" name="Rectangle 262">
                        <a:extLst>
                          <a:ext uri="{FF2B5EF4-FFF2-40B4-BE49-F238E27FC236}">
                            <a16:creationId xmlns:a16="http://schemas.microsoft.com/office/drawing/2014/main" id="{4716E260-BC14-4E07-996A-A5E7E1D6C168}"/>
                          </a:ext>
                        </a:extLst>
                      </p:cNvPr>
                      <p:cNvSpPr>
                        <a:spLocks noChangeArrowheads="1"/>
                      </p:cNvSpPr>
                      <p:nvPr/>
                    </p:nvSpPr>
                    <p:spPr bwMode="auto">
                      <a:xfrm>
                        <a:off x="0" y="0"/>
                        <a:ext cx="365"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29" name="Group 144">
                      <a:extLst>
                        <a:ext uri="{FF2B5EF4-FFF2-40B4-BE49-F238E27FC236}">
                          <a16:creationId xmlns:a16="http://schemas.microsoft.com/office/drawing/2014/main" id="{F6B378E2-F136-4D25-BEF4-229E923471C5}"/>
                        </a:ext>
                      </a:extLst>
                    </p:cNvPr>
                    <p:cNvGrpSpPr>
                      <a:grpSpLocks/>
                    </p:cNvGrpSpPr>
                    <p:nvPr/>
                  </p:nvGrpSpPr>
                  <p:grpSpPr bwMode="auto">
                    <a:xfrm>
                      <a:off x="1281" y="1420"/>
                      <a:ext cx="320" cy="355"/>
                      <a:chOff x="0" y="0"/>
                      <a:chExt cx="320" cy="355"/>
                    </a:xfrm>
                  </p:grpSpPr>
                  <p:sp>
                    <p:nvSpPr>
                      <p:cNvPr id="101445" name="Rectangle 216">
                        <a:extLst>
                          <a:ext uri="{FF2B5EF4-FFF2-40B4-BE49-F238E27FC236}">
                            <a16:creationId xmlns:a16="http://schemas.microsoft.com/office/drawing/2014/main" id="{00F1BC1F-E4F4-457A-989D-CFF0AC39C4A1}"/>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C51B17"/>
                            </a:solidFill>
                            <a:latin typeface="Times New Roman" panose="02020603050405020304" pitchFamily="18" charset="0"/>
                          </a:rPr>
                          <a:t>I</a:t>
                        </a:r>
                        <a:r>
                          <a:rPr lang="en-US" altLang="zh-CN" sz="1400" b="1" baseline="-30000">
                            <a:solidFill>
                              <a:srgbClr val="C51B17"/>
                            </a:solidFill>
                            <a:latin typeface="Times New Roman" panose="02020603050405020304" pitchFamily="18" charset="0"/>
                          </a:rPr>
                          <a:t>9</a:t>
                        </a:r>
                        <a:endParaRPr lang="en-US" altLang="zh-CN" sz="1400" b="1">
                          <a:solidFill>
                            <a:srgbClr val="C51B17"/>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46" name="Rectangle 264">
                        <a:extLst>
                          <a:ext uri="{FF2B5EF4-FFF2-40B4-BE49-F238E27FC236}">
                            <a16:creationId xmlns:a16="http://schemas.microsoft.com/office/drawing/2014/main" id="{FC46A43F-79F1-4E79-B9E7-EF6DBE6FA3A9}"/>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30" name="Group 147">
                      <a:extLst>
                        <a:ext uri="{FF2B5EF4-FFF2-40B4-BE49-F238E27FC236}">
                          <a16:creationId xmlns:a16="http://schemas.microsoft.com/office/drawing/2014/main" id="{3231F7EE-8D81-472B-AAE2-BFBB70891798}"/>
                        </a:ext>
                      </a:extLst>
                    </p:cNvPr>
                    <p:cNvGrpSpPr>
                      <a:grpSpLocks/>
                    </p:cNvGrpSpPr>
                    <p:nvPr/>
                  </p:nvGrpSpPr>
                  <p:grpSpPr bwMode="auto">
                    <a:xfrm>
                      <a:off x="0" y="1775"/>
                      <a:ext cx="320" cy="355"/>
                      <a:chOff x="0" y="0"/>
                      <a:chExt cx="320" cy="355"/>
                    </a:xfrm>
                  </p:grpSpPr>
                  <p:sp>
                    <p:nvSpPr>
                      <p:cNvPr id="101443" name="Rectangle 217">
                        <a:extLst>
                          <a:ext uri="{FF2B5EF4-FFF2-40B4-BE49-F238E27FC236}">
                            <a16:creationId xmlns:a16="http://schemas.microsoft.com/office/drawing/2014/main" id="{0887B903-FBE0-47B9-A5D0-FD6C6E766529}"/>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C51B17"/>
                            </a:solidFill>
                            <a:latin typeface="Times New Roman" panose="02020603050405020304" pitchFamily="18" charset="0"/>
                          </a:rPr>
                          <a:t>I</a:t>
                        </a:r>
                        <a:r>
                          <a:rPr lang="en-US" altLang="zh-CN" sz="1400" b="1" baseline="-30000">
                            <a:solidFill>
                              <a:srgbClr val="C51B17"/>
                            </a:solidFill>
                            <a:latin typeface="Times New Roman" panose="02020603050405020304" pitchFamily="18" charset="0"/>
                          </a:rPr>
                          <a:t>2</a:t>
                        </a:r>
                        <a:endParaRPr lang="en-US" altLang="zh-CN" sz="1400" b="1">
                          <a:solidFill>
                            <a:srgbClr val="C51B17"/>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44" name="Rectangle 266">
                        <a:extLst>
                          <a:ext uri="{FF2B5EF4-FFF2-40B4-BE49-F238E27FC236}">
                            <a16:creationId xmlns:a16="http://schemas.microsoft.com/office/drawing/2014/main" id="{F3426A89-C729-4965-A5B1-515B65730F1F}"/>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31" name="Group 150">
                      <a:extLst>
                        <a:ext uri="{FF2B5EF4-FFF2-40B4-BE49-F238E27FC236}">
                          <a16:creationId xmlns:a16="http://schemas.microsoft.com/office/drawing/2014/main" id="{692591B3-4B9B-4178-B9CC-AC3F65D1941C}"/>
                        </a:ext>
                      </a:extLst>
                    </p:cNvPr>
                    <p:cNvGrpSpPr>
                      <a:grpSpLocks/>
                    </p:cNvGrpSpPr>
                    <p:nvPr/>
                  </p:nvGrpSpPr>
                  <p:grpSpPr bwMode="auto">
                    <a:xfrm>
                      <a:off x="320" y="1775"/>
                      <a:ext cx="320" cy="355"/>
                      <a:chOff x="0" y="0"/>
                      <a:chExt cx="320" cy="355"/>
                    </a:xfrm>
                  </p:grpSpPr>
                  <p:sp>
                    <p:nvSpPr>
                      <p:cNvPr id="101441" name="Rectangle 218">
                        <a:extLst>
                          <a:ext uri="{FF2B5EF4-FFF2-40B4-BE49-F238E27FC236}">
                            <a16:creationId xmlns:a16="http://schemas.microsoft.com/office/drawing/2014/main" id="{138B54AE-24A6-41DE-9DE9-41078E51FB6C}"/>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D38EF"/>
                            </a:solidFill>
                            <a:latin typeface="Times New Roman" panose="02020603050405020304" pitchFamily="18" charset="0"/>
                          </a:rPr>
                          <a:t>I</a:t>
                        </a:r>
                        <a:r>
                          <a:rPr lang="en-US" altLang="zh-CN" sz="1400" b="1" baseline="-30000">
                            <a:solidFill>
                              <a:srgbClr val="0D38EF"/>
                            </a:solidFill>
                            <a:latin typeface="Times New Roman" panose="02020603050405020304" pitchFamily="18" charset="0"/>
                          </a:rPr>
                          <a:t>4</a:t>
                        </a:r>
                        <a:endParaRPr lang="en-US" altLang="zh-CN" sz="1400" b="1">
                          <a:solidFill>
                            <a:srgbClr val="0D38EF"/>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42" name="Rectangle 268">
                        <a:extLst>
                          <a:ext uri="{FF2B5EF4-FFF2-40B4-BE49-F238E27FC236}">
                            <a16:creationId xmlns:a16="http://schemas.microsoft.com/office/drawing/2014/main" id="{332B0634-DF4E-48E0-BBD1-D4F9C0B76E99}"/>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32" name="Group 153">
                      <a:extLst>
                        <a:ext uri="{FF2B5EF4-FFF2-40B4-BE49-F238E27FC236}">
                          <a16:creationId xmlns:a16="http://schemas.microsoft.com/office/drawing/2014/main" id="{89C81F21-ABC9-4CC4-A5F2-3DC3C8F9C560}"/>
                        </a:ext>
                      </a:extLst>
                    </p:cNvPr>
                    <p:cNvGrpSpPr>
                      <a:grpSpLocks/>
                    </p:cNvGrpSpPr>
                    <p:nvPr/>
                  </p:nvGrpSpPr>
                  <p:grpSpPr bwMode="auto">
                    <a:xfrm>
                      <a:off x="640" y="1775"/>
                      <a:ext cx="276" cy="355"/>
                      <a:chOff x="0" y="0"/>
                      <a:chExt cx="276" cy="355"/>
                    </a:xfrm>
                  </p:grpSpPr>
                  <p:sp>
                    <p:nvSpPr>
                      <p:cNvPr id="101439" name="Rectangle 219">
                        <a:extLst>
                          <a:ext uri="{FF2B5EF4-FFF2-40B4-BE49-F238E27FC236}">
                            <a16:creationId xmlns:a16="http://schemas.microsoft.com/office/drawing/2014/main" id="{544C8ACB-E2F0-47D6-A27C-B81C135FECA6}"/>
                          </a:ext>
                        </a:extLst>
                      </p:cNvPr>
                      <p:cNvSpPr>
                        <a:spLocks noChangeArrowheads="1"/>
                      </p:cNvSpPr>
                      <p:nvPr/>
                    </p:nvSpPr>
                    <p:spPr bwMode="auto">
                      <a:xfrm>
                        <a:off x="43" y="0"/>
                        <a:ext cx="190"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08000"/>
                            </a:solidFill>
                            <a:latin typeface="Times New Roman" panose="02020603050405020304" pitchFamily="18" charset="0"/>
                          </a:rPr>
                          <a:t>I</a:t>
                        </a:r>
                        <a:r>
                          <a:rPr lang="en-US" altLang="zh-CN" sz="1400" b="1" baseline="-30000">
                            <a:solidFill>
                              <a:srgbClr val="008000"/>
                            </a:solidFill>
                            <a:latin typeface="Times New Roman" panose="02020603050405020304" pitchFamily="18" charset="0"/>
                          </a:rPr>
                          <a:t>6</a:t>
                        </a:r>
                        <a:endParaRPr lang="en-US" altLang="zh-CN" sz="1400" b="1">
                          <a:solidFill>
                            <a:srgbClr val="008000"/>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40" name="Rectangle 270">
                        <a:extLst>
                          <a:ext uri="{FF2B5EF4-FFF2-40B4-BE49-F238E27FC236}">
                            <a16:creationId xmlns:a16="http://schemas.microsoft.com/office/drawing/2014/main" id="{4EADB524-44C7-46C4-B1C4-22C980536734}"/>
                          </a:ext>
                        </a:extLst>
                      </p:cNvPr>
                      <p:cNvSpPr>
                        <a:spLocks noChangeArrowheads="1"/>
                      </p:cNvSpPr>
                      <p:nvPr/>
                    </p:nvSpPr>
                    <p:spPr bwMode="auto">
                      <a:xfrm>
                        <a:off x="0" y="0"/>
                        <a:ext cx="276"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33" name="Group 156">
                      <a:extLst>
                        <a:ext uri="{FF2B5EF4-FFF2-40B4-BE49-F238E27FC236}">
                          <a16:creationId xmlns:a16="http://schemas.microsoft.com/office/drawing/2014/main" id="{4C1704DF-1976-4F67-8AF7-64726849B682}"/>
                        </a:ext>
                      </a:extLst>
                    </p:cNvPr>
                    <p:cNvGrpSpPr>
                      <a:grpSpLocks/>
                    </p:cNvGrpSpPr>
                    <p:nvPr/>
                  </p:nvGrpSpPr>
                  <p:grpSpPr bwMode="auto">
                    <a:xfrm>
                      <a:off x="916" y="1775"/>
                      <a:ext cx="365" cy="355"/>
                      <a:chOff x="0" y="0"/>
                      <a:chExt cx="365" cy="355"/>
                    </a:xfrm>
                  </p:grpSpPr>
                  <p:sp>
                    <p:nvSpPr>
                      <p:cNvPr id="101437" name="Rectangle 220">
                        <a:extLst>
                          <a:ext uri="{FF2B5EF4-FFF2-40B4-BE49-F238E27FC236}">
                            <a16:creationId xmlns:a16="http://schemas.microsoft.com/office/drawing/2014/main" id="{E203711C-E097-45B4-BD42-C642336BB7EA}"/>
                          </a:ext>
                        </a:extLst>
                      </p:cNvPr>
                      <p:cNvSpPr>
                        <a:spLocks noChangeArrowheads="1"/>
                      </p:cNvSpPr>
                      <p:nvPr/>
                    </p:nvSpPr>
                    <p:spPr bwMode="auto">
                      <a:xfrm>
                        <a:off x="43" y="0"/>
                        <a:ext cx="279"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latin typeface="Times New Roman" panose="02020603050405020304" pitchFamily="18" charset="0"/>
                          </a:rPr>
                          <a:t>I</a:t>
                        </a:r>
                        <a:r>
                          <a:rPr lang="en-US" altLang="zh-CN" sz="1400" b="1" baseline="-30000">
                            <a:latin typeface="Times New Roman" panose="02020603050405020304" pitchFamily="18" charset="0"/>
                          </a:rPr>
                          <a:t>8</a:t>
                        </a:r>
                        <a:endParaRPr lang="en-US" altLang="zh-CN" sz="1400" b="1">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38" name="Rectangle 272">
                        <a:extLst>
                          <a:ext uri="{FF2B5EF4-FFF2-40B4-BE49-F238E27FC236}">
                            <a16:creationId xmlns:a16="http://schemas.microsoft.com/office/drawing/2014/main" id="{8FF78219-4E25-4944-B62F-803348550F5F}"/>
                          </a:ext>
                        </a:extLst>
                      </p:cNvPr>
                      <p:cNvSpPr>
                        <a:spLocks noChangeArrowheads="1"/>
                      </p:cNvSpPr>
                      <p:nvPr/>
                    </p:nvSpPr>
                    <p:spPr bwMode="auto">
                      <a:xfrm>
                        <a:off x="0" y="0"/>
                        <a:ext cx="365"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nvGrpSpPr>
                    <p:cNvPr id="101434" name="Group 159">
                      <a:extLst>
                        <a:ext uri="{FF2B5EF4-FFF2-40B4-BE49-F238E27FC236}">
                          <a16:creationId xmlns:a16="http://schemas.microsoft.com/office/drawing/2014/main" id="{0E6DDBB1-F6FE-4985-B258-70A3C9701126}"/>
                        </a:ext>
                      </a:extLst>
                    </p:cNvPr>
                    <p:cNvGrpSpPr>
                      <a:grpSpLocks/>
                    </p:cNvGrpSpPr>
                    <p:nvPr/>
                  </p:nvGrpSpPr>
                  <p:grpSpPr bwMode="auto">
                    <a:xfrm>
                      <a:off x="1281" y="1775"/>
                      <a:ext cx="320" cy="355"/>
                      <a:chOff x="0" y="0"/>
                      <a:chExt cx="320" cy="355"/>
                    </a:xfrm>
                  </p:grpSpPr>
                  <p:sp>
                    <p:nvSpPr>
                      <p:cNvPr id="101435" name="Rectangle 221">
                        <a:extLst>
                          <a:ext uri="{FF2B5EF4-FFF2-40B4-BE49-F238E27FC236}">
                            <a16:creationId xmlns:a16="http://schemas.microsoft.com/office/drawing/2014/main" id="{850865B0-C128-431C-9964-A7FA8FC0DF0B}"/>
                          </a:ext>
                        </a:extLst>
                      </p:cNvPr>
                      <p:cNvSpPr>
                        <a:spLocks noChangeArrowheads="1"/>
                      </p:cNvSpPr>
                      <p:nvPr/>
                    </p:nvSpPr>
                    <p:spPr bwMode="auto">
                      <a:xfrm>
                        <a:off x="43" y="0"/>
                        <a:ext cx="2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C51B17"/>
                            </a:solidFill>
                            <a:latin typeface="Times New Roman" panose="02020603050405020304" pitchFamily="18" charset="0"/>
                          </a:rPr>
                          <a:t>I</a:t>
                        </a:r>
                        <a:r>
                          <a:rPr lang="en-US" altLang="zh-CN" sz="1400" b="1" baseline="-30000">
                            <a:solidFill>
                              <a:srgbClr val="C51B17"/>
                            </a:solidFill>
                            <a:latin typeface="Times New Roman" panose="02020603050405020304" pitchFamily="18" charset="0"/>
                          </a:rPr>
                          <a:t>10</a:t>
                        </a:r>
                        <a:endParaRPr lang="en-US" altLang="zh-CN" sz="1400" b="1">
                          <a:solidFill>
                            <a:srgbClr val="C51B17"/>
                          </a:solidFill>
                          <a:latin typeface="Times New Roman" panose="02020603050405020304" pitchFamily="18" charset="0"/>
                        </a:endParaRPr>
                      </a:p>
                      <a:p>
                        <a:pPr algn="ctr"/>
                        <a:endParaRPr lang="zh-CN" altLang="en-US" sz="1400" b="1">
                          <a:solidFill>
                            <a:srgbClr val="C51B17"/>
                          </a:solidFill>
                          <a:latin typeface="Times New Roman" panose="02020603050405020304" pitchFamily="18" charset="0"/>
                        </a:endParaRPr>
                      </a:p>
                    </p:txBody>
                  </p:sp>
                  <p:sp>
                    <p:nvSpPr>
                      <p:cNvPr id="101436" name="Rectangle 274">
                        <a:extLst>
                          <a:ext uri="{FF2B5EF4-FFF2-40B4-BE49-F238E27FC236}">
                            <a16:creationId xmlns:a16="http://schemas.microsoft.com/office/drawing/2014/main" id="{95CC510F-FF26-4CED-9755-DE863D968F4A}"/>
                          </a:ext>
                        </a:extLst>
                      </p:cNvPr>
                      <p:cNvSpPr>
                        <a:spLocks noChangeArrowheads="1"/>
                      </p:cNvSpPr>
                      <p:nvPr/>
                    </p:nvSpPr>
                    <p:spPr bwMode="auto">
                      <a:xfrm>
                        <a:off x="0" y="0"/>
                        <a:ext cx="320" cy="355"/>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grpSp>
              <p:sp>
                <p:nvSpPr>
                  <p:cNvPr id="101407" name="Rectangle 277">
                    <a:extLst>
                      <a:ext uri="{FF2B5EF4-FFF2-40B4-BE49-F238E27FC236}">
                        <a16:creationId xmlns:a16="http://schemas.microsoft.com/office/drawing/2014/main" id="{4D9558E9-D26B-45B6-A3B1-7839162EEABF}"/>
                      </a:ext>
                    </a:extLst>
                  </p:cNvPr>
                  <p:cNvSpPr>
                    <a:spLocks noChangeArrowheads="1"/>
                  </p:cNvSpPr>
                  <p:nvPr/>
                </p:nvSpPr>
                <p:spPr bwMode="auto">
                  <a:xfrm>
                    <a:off x="0" y="0"/>
                    <a:ext cx="1607" cy="2136"/>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1600" b="1">
                      <a:latin typeface="宋体" panose="02010600030101010101" pitchFamily="2" charset="-122"/>
                    </a:endParaRPr>
                  </a:p>
                </p:txBody>
              </p:sp>
            </p:grpSp>
            <p:sp>
              <p:nvSpPr>
                <p:cNvPr id="101396" name="Line 285">
                  <a:extLst>
                    <a:ext uri="{FF2B5EF4-FFF2-40B4-BE49-F238E27FC236}">
                      <a16:creationId xmlns:a16="http://schemas.microsoft.com/office/drawing/2014/main" id="{FCE3A3A3-5019-42DD-8400-156500FA8BC9}"/>
                    </a:ext>
                  </a:extLst>
                </p:cNvPr>
                <p:cNvSpPr>
                  <a:spLocks noChangeShapeType="1"/>
                </p:cNvSpPr>
                <p:nvPr/>
              </p:nvSpPr>
              <p:spPr bwMode="auto">
                <a:xfrm>
                  <a:off x="48" y="1536"/>
                  <a:ext cx="2064"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397" name="Line 286">
                  <a:extLst>
                    <a:ext uri="{FF2B5EF4-FFF2-40B4-BE49-F238E27FC236}">
                      <a16:creationId xmlns:a16="http://schemas.microsoft.com/office/drawing/2014/main" id="{C21F454B-91D3-4772-8228-CFDEEE192216}"/>
                    </a:ext>
                  </a:extLst>
                </p:cNvPr>
                <p:cNvSpPr>
                  <a:spLocks noChangeShapeType="1"/>
                </p:cNvSpPr>
                <p:nvPr/>
              </p:nvSpPr>
              <p:spPr bwMode="auto">
                <a:xfrm flipV="1">
                  <a:off x="960" y="192"/>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398" name="Line 287">
                  <a:extLst>
                    <a:ext uri="{FF2B5EF4-FFF2-40B4-BE49-F238E27FC236}">
                      <a16:creationId xmlns:a16="http://schemas.microsoft.com/office/drawing/2014/main" id="{6EA6FE7F-25F1-48CC-9A04-439578A110EF}"/>
                    </a:ext>
                  </a:extLst>
                </p:cNvPr>
                <p:cNvSpPr>
                  <a:spLocks noChangeShapeType="1"/>
                </p:cNvSpPr>
                <p:nvPr/>
              </p:nvSpPr>
              <p:spPr bwMode="auto">
                <a:xfrm flipV="1">
                  <a:off x="1344" y="192"/>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399" name="Line 288">
                  <a:extLst>
                    <a:ext uri="{FF2B5EF4-FFF2-40B4-BE49-F238E27FC236}">
                      <a16:creationId xmlns:a16="http://schemas.microsoft.com/office/drawing/2014/main" id="{DED98988-FDC5-4BAF-8605-BB05778382B2}"/>
                    </a:ext>
                  </a:extLst>
                </p:cNvPr>
                <p:cNvSpPr>
                  <a:spLocks noChangeShapeType="1"/>
                </p:cNvSpPr>
                <p:nvPr/>
              </p:nvSpPr>
              <p:spPr bwMode="auto">
                <a:xfrm flipV="1">
                  <a:off x="1200" y="192"/>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400" name="Line 289">
                  <a:extLst>
                    <a:ext uri="{FF2B5EF4-FFF2-40B4-BE49-F238E27FC236}">
                      <a16:creationId xmlns:a16="http://schemas.microsoft.com/office/drawing/2014/main" id="{485B1BA9-5B5A-422D-895D-180C1BD93DEE}"/>
                    </a:ext>
                  </a:extLst>
                </p:cNvPr>
                <p:cNvSpPr>
                  <a:spLocks noChangeShapeType="1"/>
                </p:cNvSpPr>
                <p:nvPr/>
              </p:nvSpPr>
              <p:spPr bwMode="auto">
                <a:xfrm flipV="1">
                  <a:off x="1680" y="192"/>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401" name="Line 290">
                  <a:extLst>
                    <a:ext uri="{FF2B5EF4-FFF2-40B4-BE49-F238E27FC236}">
                      <a16:creationId xmlns:a16="http://schemas.microsoft.com/office/drawing/2014/main" id="{B47074B1-C395-4092-938F-4D3210937B2F}"/>
                    </a:ext>
                  </a:extLst>
                </p:cNvPr>
                <p:cNvSpPr>
                  <a:spLocks noChangeShapeType="1"/>
                </p:cNvSpPr>
                <p:nvPr/>
              </p:nvSpPr>
              <p:spPr bwMode="auto">
                <a:xfrm flipV="1">
                  <a:off x="1536" y="192"/>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402" name="Rectangle 293">
                  <a:extLst>
                    <a:ext uri="{FF2B5EF4-FFF2-40B4-BE49-F238E27FC236}">
                      <a16:creationId xmlns:a16="http://schemas.microsoft.com/office/drawing/2014/main" id="{A0854886-2325-467C-A938-8B78E8FA9092}"/>
                    </a:ext>
                  </a:extLst>
                </p:cNvPr>
                <p:cNvSpPr>
                  <a:spLocks noChangeArrowheads="1"/>
                </p:cNvSpPr>
                <p:nvPr/>
              </p:nvSpPr>
              <p:spPr bwMode="auto">
                <a:xfrm>
                  <a:off x="765" y="0"/>
                  <a:ext cx="1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latin typeface="Times New Roman" panose="02020603050405020304" pitchFamily="18" charset="0"/>
                    </a:rPr>
                    <a:t>I</a:t>
                  </a:r>
                  <a:r>
                    <a:rPr lang="en-US" altLang="zh-CN" sz="1400" b="1" baseline="-30000">
                      <a:latin typeface="Times New Roman" panose="02020603050405020304" pitchFamily="18" charset="0"/>
                    </a:rPr>
                    <a:t>1</a:t>
                  </a:r>
                </a:p>
              </p:txBody>
            </p:sp>
            <p:grpSp>
              <p:nvGrpSpPr>
                <p:cNvPr id="101403" name="Group 170">
                  <a:extLst>
                    <a:ext uri="{FF2B5EF4-FFF2-40B4-BE49-F238E27FC236}">
                      <a16:creationId xmlns:a16="http://schemas.microsoft.com/office/drawing/2014/main" id="{F532FDD4-EDE2-420E-963C-9A9BE9A8940A}"/>
                    </a:ext>
                  </a:extLst>
                </p:cNvPr>
                <p:cNvGrpSpPr>
                  <a:grpSpLocks/>
                </p:cNvGrpSpPr>
                <p:nvPr/>
              </p:nvGrpSpPr>
              <p:grpSpPr bwMode="auto">
                <a:xfrm>
                  <a:off x="0" y="0"/>
                  <a:ext cx="1031" cy="1536"/>
                  <a:chOff x="0" y="0"/>
                  <a:chExt cx="1031" cy="1536"/>
                </a:xfrm>
              </p:grpSpPr>
              <p:sp>
                <p:nvSpPr>
                  <p:cNvPr id="101404" name="Line 279">
                    <a:extLst>
                      <a:ext uri="{FF2B5EF4-FFF2-40B4-BE49-F238E27FC236}">
                        <a16:creationId xmlns:a16="http://schemas.microsoft.com/office/drawing/2014/main" id="{80B75C86-883A-4677-90EE-BA049FE09395}"/>
                      </a:ext>
                    </a:extLst>
                  </p:cNvPr>
                  <p:cNvSpPr>
                    <a:spLocks noChangeShapeType="1"/>
                  </p:cNvSpPr>
                  <p:nvPr/>
                </p:nvSpPr>
                <p:spPr bwMode="auto">
                  <a:xfrm flipV="1">
                    <a:off x="0" y="96"/>
                    <a:ext cx="0" cy="14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405" name="Rectangle 294">
                    <a:extLst>
                      <a:ext uri="{FF2B5EF4-FFF2-40B4-BE49-F238E27FC236}">
                        <a16:creationId xmlns:a16="http://schemas.microsoft.com/office/drawing/2014/main" id="{A9FBEC1E-BFF6-484B-8B31-82BF878B0741}"/>
                      </a:ext>
                    </a:extLst>
                  </p:cNvPr>
                  <p:cNvSpPr>
                    <a:spLocks noChangeArrowheads="1"/>
                  </p:cNvSpPr>
                  <p:nvPr/>
                </p:nvSpPr>
                <p:spPr bwMode="auto">
                  <a:xfrm>
                    <a:off x="807" y="0"/>
                    <a:ext cx="2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 </a:t>
                    </a:r>
                    <a:r>
                      <a:rPr lang="en-US" altLang="zh-CN" sz="1400" b="1">
                        <a:latin typeface="Times New Roman" panose="02020603050405020304" pitchFamily="18" charset="0"/>
                      </a:rPr>
                      <a:t>I</a:t>
                    </a:r>
                    <a:r>
                      <a:rPr lang="en-US" altLang="zh-CN" sz="1400" b="1" baseline="-30000">
                        <a:latin typeface="Times New Roman" panose="02020603050405020304" pitchFamily="18" charset="0"/>
                      </a:rPr>
                      <a:t>2</a:t>
                    </a:r>
                  </a:p>
                </p:txBody>
              </p:sp>
            </p:grpSp>
          </p:grpSp>
          <p:sp>
            <p:nvSpPr>
              <p:cNvPr id="101388" name="Line 291">
                <a:extLst>
                  <a:ext uri="{FF2B5EF4-FFF2-40B4-BE49-F238E27FC236}">
                    <a16:creationId xmlns:a16="http://schemas.microsoft.com/office/drawing/2014/main" id="{9D8A92BD-B79B-4E91-AB1D-664DA4C3DFA6}"/>
                  </a:ext>
                </a:extLst>
              </p:cNvPr>
              <p:cNvSpPr>
                <a:spLocks noChangeShapeType="1"/>
              </p:cNvSpPr>
              <p:nvPr/>
            </p:nvSpPr>
            <p:spPr bwMode="auto">
              <a:xfrm flipV="1">
                <a:off x="1296" y="288"/>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389" name="Rectangle 295">
                <a:extLst>
                  <a:ext uri="{FF2B5EF4-FFF2-40B4-BE49-F238E27FC236}">
                    <a16:creationId xmlns:a16="http://schemas.microsoft.com/office/drawing/2014/main" id="{44073015-0EDE-4A69-87D0-4784890B0729}"/>
                  </a:ext>
                </a:extLst>
              </p:cNvPr>
              <p:cNvSpPr>
                <a:spLocks noChangeArrowheads="1"/>
              </p:cNvSpPr>
              <p:nvPr/>
            </p:nvSpPr>
            <p:spPr bwMode="auto">
              <a:xfrm>
                <a:off x="1392" y="96"/>
                <a:ext cx="854"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latin typeface="Times New Roman" panose="02020603050405020304" pitchFamily="18" charset="0"/>
                  </a:rPr>
                  <a:t>     </a:t>
                </a:r>
                <a:r>
                  <a:rPr lang="en-US" altLang="zh-CN" sz="1400" b="1">
                    <a:latin typeface="Times New Roman" panose="02020603050405020304" pitchFamily="18" charset="0"/>
                  </a:rPr>
                  <a:t>I</a:t>
                </a:r>
                <a:r>
                  <a:rPr lang="en-US" altLang="zh-CN" sz="1400" b="1" baseline="-30000">
                    <a:latin typeface="Times New Roman" panose="02020603050405020304" pitchFamily="18" charset="0"/>
                  </a:rPr>
                  <a:t>3     </a:t>
                </a:r>
                <a:r>
                  <a:rPr lang="en-US" altLang="zh-CN" sz="1400" b="1">
                    <a:latin typeface="Times New Roman" panose="02020603050405020304" pitchFamily="18" charset="0"/>
                  </a:rPr>
                  <a:t>I</a:t>
                </a:r>
                <a:r>
                  <a:rPr lang="en-US" altLang="zh-CN" sz="1400" b="1" baseline="-30000">
                    <a:latin typeface="Times New Roman" panose="02020603050405020304" pitchFamily="18" charset="0"/>
                  </a:rPr>
                  <a:t>4        </a:t>
                </a:r>
                <a:r>
                  <a:rPr lang="en-US" altLang="zh-CN" sz="1400" b="1">
                    <a:latin typeface="Times New Roman" panose="02020603050405020304" pitchFamily="18" charset="0"/>
                  </a:rPr>
                  <a:t>I</a:t>
                </a:r>
                <a:r>
                  <a:rPr lang="en-US" altLang="zh-CN" sz="1400" b="1" baseline="-30000">
                    <a:latin typeface="Times New Roman" panose="02020603050405020304" pitchFamily="18" charset="0"/>
                  </a:rPr>
                  <a:t>5    </a:t>
                </a:r>
                <a:r>
                  <a:rPr lang="en-US" altLang="zh-CN" sz="1400" b="1">
                    <a:latin typeface="Times New Roman" panose="02020603050405020304" pitchFamily="18" charset="0"/>
                  </a:rPr>
                  <a:t>I</a:t>
                </a:r>
                <a:r>
                  <a:rPr lang="en-US" altLang="zh-CN" sz="1400" b="1" baseline="-30000">
                    <a:latin typeface="Times New Roman" panose="02020603050405020304" pitchFamily="18" charset="0"/>
                  </a:rPr>
                  <a:t>6</a:t>
                </a:r>
                <a:endParaRPr lang="en-US" altLang="zh-CN" sz="1400" b="1">
                  <a:latin typeface="Times New Roman" panose="02020603050405020304" pitchFamily="18" charset="0"/>
                </a:endParaRPr>
              </a:p>
              <a:p>
                <a:pPr algn="ctr"/>
                <a:endParaRPr lang="en-US" altLang="zh-CN" sz="1400" b="1">
                  <a:latin typeface="Times New Roman" panose="02020603050405020304" pitchFamily="18" charset="0"/>
                </a:endParaRPr>
              </a:p>
              <a:p>
                <a:pPr algn="ctr"/>
                <a:endParaRPr lang="en-US" altLang="zh-CN" sz="1400" b="1">
                  <a:latin typeface="Times New Roman" panose="02020603050405020304" pitchFamily="18" charset="0"/>
                </a:endParaRPr>
              </a:p>
              <a:p>
                <a:pPr algn="ctr"/>
                <a:endParaRPr lang="zh-CN" altLang="en-US" sz="1400" b="1">
                  <a:solidFill>
                    <a:srgbClr val="0D38EF"/>
                  </a:solidFill>
                  <a:latin typeface="Times New Roman" panose="02020603050405020304" pitchFamily="18" charset="0"/>
                </a:endParaRPr>
              </a:p>
            </p:txBody>
          </p:sp>
          <p:sp>
            <p:nvSpPr>
              <p:cNvPr id="101390" name="Rectangle 363">
                <a:extLst>
                  <a:ext uri="{FF2B5EF4-FFF2-40B4-BE49-F238E27FC236}">
                    <a16:creationId xmlns:a16="http://schemas.microsoft.com/office/drawing/2014/main" id="{8F8B5E21-BEF9-4569-8D97-89A26E9C73E3}"/>
                  </a:ext>
                </a:extLst>
              </p:cNvPr>
              <p:cNvSpPr>
                <a:spLocks noChangeArrowheads="1"/>
              </p:cNvSpPr>
              <p:nvPr/>
            </p:nvSpPr>
            <p:spPr bwMode="auto">
              <a:xfrm>
                <a:off x="0" y="528"/>
                <a:ext cx="38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latin typeface="Times New Roman" panose="02020603050405020304" pitchFamily="18" charset="0"/>
                  </a:rPr>
                  <a:t>执行</a:t>
                </a:r>
              </a:p>
              <a:p>
                <a:endParaRPr lang="zh-CN" altLang="en-US" sz="1600" b="1">
                  <a:latin typeface="Times New Roman" panose="02020603050405020304" pitchFamily="18" charset="0"/>
                </a:endParaRPr>
              </a:p>
            </p:txBody>
          </p:sp>
          <p:sp>
            <p:nvSpPr>
              <p:cNvPr id="101391" name="Rectangle 364">
                <a:extLst>
                  <a:ext uri="{FF2B5EF4-FFF2-40B4-BE49-F238E27FC236}">
                    <a16:creationId xmlns:a16="http://schemas.microsoft.com/office/drawing/2014/main" id="{6CB7A545-D4F5-40CB-8D05-F7AAF4E800A0}"/>
                  </a:ext>
                </a:extLst>
              </p:cNvPr>
              <p:cNvSpPr>
                <a:spLocks noChangeArrowheads="1"/>
              </p:cNvSpPr>
              <p:nvPr/>
            </p:nvSpPr>
            <p:spPr bwMode="auto">
              <a:xfrm>
                <a:off x="0" y="912"/>
                <a:ext cx="43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latin typeface="Times New Roman" panose="02020603050405020304" pitchFamily="18" charset="0"/>
                  </a:rPr>
                  <a:t>取数</a:t>
                </a:r>
              </a:p>
              <a:p>
                <a:endParaRPr lang="zh-CN" altLang="en-US" sz="1600" b="1">
                  <a:latin typeface="Times New Roman" panose="02020603050405020304" pitchFamily="18" charset="0"/>
                </a:endParaRPr>
              </a:p>
            </p:txBody>
          </p:sp>
          <p:sp>
            <p:nvSpPr>
              <p:cNvPr id="101392" name="Rectangle 365">
                <a:extLst>
                  <a:ext uri="{FF2B5EF4-FFF2-40B4-BE49-F238E27FC236}">
                    <a16:creationId xmlns:a16="http://schemas.microsoft.com/office/drawing/2014/main" id="{838F4D6D-A1F8-4917-AFFA-5FA877CF5B8B}"/>
                  </a:ext>
                </a:extLst>
              </p:cNvPr>
              <p:cNvSpPr>
                <a:spLocks noChangeArrowheads="1"/>
              </p:cNvSpPr>
              <p:nvPr/>
            </p:nvSpPr>
            <p:spPr bwMode="auto">
              <a:xfrm>
                <a:off x="0" y="1344"/>
                <a:ext cx="43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latin typeface="Times New Roman" panose="02020603050405020304" pitchFamily="18" charset="0"/>
                  </a:rPr>
                  <a:t>取指</a:t>
                </a:r>
              </a:p>
              <a:p>
                <a:endParaRPr lang="zh-CN" altLang="en-US" sz="1600" b="1">
                  <a:latin typeface="Times New Roman" panose="02020603050405020304" pitchFamily="18" charset="0"/>
                </a:endParaRPr>
              </a:p>
            </p:txBody>
          </p:sp>
          <p:sp>
            <p:nvSpPr>
              <p:cNvPr id="101393" name="Rectangle 366">
                <a:extLst>
                  <a:ext uri="{FF2B5EF4-FFF2-40B4-BE49-F238E27FC236}">
                    <a16:creationId xmlns:a16="http://schemas.microsoft.com/office/drawing/2014/main" id="{C7C1D4D2-18CC-4BDD-9104-BE48E596EEF6}"/>
                  </a:ext>
                </a:extLst>
              </p:cNvPr>
              <p:cNvSpPr>
                <a:spLocks noChangeArrowheads="1"/>
              </p:cNvSpPr>
              <p:nvPr/>
            </p:nvSpPr>
            <p:spPr bwMode="auto">
              <a:xfrm>
                <a:off x="192" y="0"/>
                <a:ext cx="52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latin typeface="Times New Roman" panose="02020603050405020304" pitchFamily="18" charset="0"/>
                  </a:rPr>
                  <a:t>空间</a:t>
                </a:r>
                <a:r>
                  <a:rPr lang="en-US" altLang="zh-CN" sz="1600" b="1">
                    <a:latin typeface="Times New Roman" panose="02020603050405020304" pitchFamily="18" charset="0"/>
                  </a:rPr>
                  <a:t>S</a:t>
                </a:r>
              </a:p>
              <a:p>
                <a:endParaRPr lang="zh-CN" altLang="en-US" sz="1600" b="1">
                  <a:latin typeface="Times New Roman" panose="02020603050405020304" pitchFamily="18" charset="0"/>
                </a:endParaRPr>
              </a:p>
            </p:txBody>
          </p:sp>
          <p:sp>
            <p:nvSpPr>
              <p:cNvPr id="101394" name="Rectangle 367">
                <a:extLst>
                  <a:ext uri="{FF2B5EF4-FFF2-40B4-BE49-F238E27FC236}">
                    <a16:creationId xmlns:a16="http://schemas.microsoft.com/office/drawing/2014/main" id="{A87AA2C7-0DCA-463B-812A-159AB118D0F5}"/>
                  </a:ext>
                </a:extLst>
              </p:cNvPr>
              <p:cNvSpPr>
                <a:spLocks noChangeArrowheads="1"/>
              </p:cNvSpPr>
              <p:nvPr/>
            </p:nvSpPr>
            <p:spPr bwMode="auto">
              <a:xfrm>
                <a:off x="2448" y="1440"/>
                <a:ext cx="57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latin typeface="Times New Roman" panose="02020603050405020304" pitchFamily="18" charset="0"/>
                  </a:rPr>
                  <a:t>时间</a:t>
                </a:r>
                <a:r>
                  <a:rPr lang="en-US" altLang="zh-CN" sz="1600" b="1">
                    <a:latin typeface="Times New Roman" panose="02020603050405020304" pitchFamily="18" charset="0"/>
                  </a:rPr>
                  <a:t>T</a:t>
                </a:r>
              </a:p>
              <a:p>
                <a:endParaRPr lang="zh-CN" altLang="en-US" sz="1600" b="1">
                  <a:latin typeface="Times New Roman" panose="02020603050405020304" pitchFamily="18" charset="0"/>
                </a:endParaRPr>
              </a:p>
            </p:txBody>
          </p:sp>
        </p:grpSp>
        <p:sp>
          <p:nvSpPr>
            <p:cNvPr id="101386" name="Rectangle 373">
              <a:extLst>
                <a:ext uri="{FF2B5EF4-FFF2-40B4-BE49-F238E27FC236}">
                  <a16:creationId xmlns:a16="http://schemas.microsoft.com/office/drawing/2014/main" id="{02597C53-5060-4789-82A1-B464FE72962E}"/>
                </a:ext>
              </a:extLst>
            </p:cNvPr>
            <p:cNvSpPr>
              <a:spLocks noChangeArrowheads="1"/>
            </p:cNvSpPr>
            <p:nvPr/>
          </p:nvSpPr>
          <p:spPr bwMode="auto">
            <a:xfrm>
              <a:off x="672" y="1776"/>
              <a:ext cx="142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400" b="1">
                  <a:solidFill>
                    <a:srgbClr val="3316C6"/>
                  </a:solidFill>
                  <a:latin typeface="Times New Roman" panose="02020603050405020304" pitchFamily="18" charset="0"/>
                </a:rPr>
                <a:t>（</a:t>
              </a:r>
              <a:r>
                <a:rPr lang="en-US" altLang="zh-CN" sz="1400" b="1">
                  <a:solidFill>
                    <a:srgbClr val="3316C6"/>
                  </a:solidFill>
                  <a:latin typeface="Times New Roman" panose="02020603050405020304" pitchFamily="18" charset="0"/>
                </a:rPr>
                <a:t>C</a:t>
              </a:r>
              <a:r>
                <a:rPr lang="zh-CN" altLang="en-US" sz="1400" b="1">
                  <a:solidFill>
                    <a:srgbClr val="3316C6"/>
                  </a:solidFill>
                  <a:latin typeface="Times New Roman" panose="02020603050405020304" pitchFamily="18" charset="0"/>
                </a:rPr>
                <a:t>）超标量流水线时空图</a:t>
              </a: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099B711E-C883-4641-AE11-A984EA785DC2}"/>
              </a:ext>
            </a:extLst>
          </p:cNvPr>
          <p:cNvSpPr>
            <a:spLocks noChangeArrowheads="1"/>
          </p:cNvSpPr>
          <p:nvPr/>
        </p:nvSpPr>
        <p:spPr bwMode="auto">
          <a:xfrm>
            <a:off x="1331913" y="476250"/>
            <a:ext cx="691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990099"/>
                </a:solidFill>
                <a:latin typeface="宋体" panose="02010600030101010101" pitchFamily="2" charset="-122"/>
              </a:rPr>
              <a:t>流水线 </a:t>
            </a:r>
            <a:r>
              <a:rPr lang="en-US" altLang="zh-CN" sz="2800" b="1">
                <a:solidFill>
                  <a:srgbClr val="990099"/>
                </a:solidFill>
                <a:latin typeface="宋体" panose="02010600030101010101" pitchFamily="2" charset="-122"/>
              </a:rPr>
              <a:t>vs </a:t>
            </a:r>
            <a:r>
              <a:rPr lang="zh-CN" altLang="en-US" sz="2800" b="1">
                <a:solidFill>
                  <a:srgbClr val="990099"/>
                </a:solidFill>
                <a:latin typeface="宋体" panose="02010600030101010101" pitchFamily="2" charset="-122"/>
              </a:rPr>
              <a:t>非流水线</a:t>
            </a:r>
            <a:r>
              <a:rPr lang="zh-CN" altLang="en-US" sz="2800" b="1">
                <a:solidFill>
                  <a:srgbClr val="990099"/>
                </a:solidFill>
                <a:latin typeface="Times New Roman" panose="02020603050405020304" pitchFamily="18" charset="0"/>
              </a:rPr>
              <a:t> </a:t>
            </a:r>
          </a:p>
        </p:txBody>
      </p:sp>
      <p:sp>
        <p:nvSpPr>
          <p:cNvPr id="102403" name="Rectangle 3">
            <a:extLst>
              <a:ext uri="{FF2B5EF4-FFF2-40B4-BE49-F238E27FC236}">
                <a16:creationId xmlns:a16="http://schemas.microsoft.com/office/drawing/2014/main" id="{C2C6B636-8F8B-4B4B-8CD9-96C82BDC13F3}"/>
              </a:ext>
            </a:extLst>
          </p:cNvPr>
          <p:cNvSpPr>
            <a:spLocks noChangeArrowheads="1"/>
          </p:cNvSpPr>
          <p:nvPr/>
        </p:nvSpPr>
        <p:spPr bwMode="auto">
          <a:xfrm>
            <a:off x="-896938" y="1412875"/>
            <a:ext cx="914082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3316C6"/>
                </a:solidFill>
                <a:latin typeface="宋体" panose="02010600030101010101" pitchFamily="2" charset="-122"/>
              </a:rPr>
              <a:t> ① 非流水线指令的执行是串行的；</a:t>
            </a:r>
            <a:r>
              <a:rPr lang="zh-CN" altLang="en-US" sz="2400" b="1">
                <a:solidFill>
                  <a:srgbClr val="3316C6"/>
                </a:solidFill>
                <a:latin typeface="Times New Roman" panose="02020603050405020304" pitchFamily="18" charset="0"/>
              </a:rPr>
              <a:t> </a:t>
            </a:r>
          </a:p>
        </p:txBody>
      </p:sp>
      <p:sp>
        <p:nvSpPr>
          <p:cNvPr id="102404" name="Rectangle 4">
            <a:extLst>
              <a:ext uri="{FF2B5EF4-FFF2-40B4-BE49-F238E27FC236}">
                <a16:creationId xmlns:a16="http://schemas.microsoft.com/office/drawing/2014/main" id="{C315BA34-9ADA-427E-A2C1-92872102CD91}"/>
              </a:ext>
            </a:extLst>
          </p:cNvPr>
          <p:cNvSpPr>
            <a:spLocks noChangeArrowheads="1"/>
          </p:cNvSpPr>
          <p:nvPr/>
        </p:nvSpPr>
        <p:spPr bwMode="auto">
          <a:xfrm>
            <a:off x="1187450" y="1916113"/>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3316C6"/>
                </a:solidFill>
                <a:latin typeface="宋体" panose="02010600030101010101" pitchFamily="2" charset="-122"/>
              </a:rPr>
              <a:t> ② 标量流水线从满载起，每经</a:t>
            </a:r>
            <a:r>
              <a:rPr lang="en-US" altLang="zh-CN" sz="2400" b="1">
                <a:solidFill>
                  <a:srgbClr val="3316C6"/>
                </a:solidFill>
                <a:latin typeface="宋体" panose="02010600030101010101" pitchFamily="2" charset="-122"/>
              </a:rPr>
              <a:t>1</a:t>
            </a:r>
            <a:r>
              <a:rPr lang="zh-CN" altLang="en-US" sz="2400" b="1">
                <a:solidFill>
                  <a:srgbClr val="3316C6"/>
                </a:solidFill>
                <a:latin typeface="宋体" panose="02010600030101010101" pitchFamily="2" charset="-122"/>
              </a:rPr>
              <a:t>个周期做完一条指令；</a:t>
            </a:r>
            <a:r>
              <a:rPr lang="zh-CN" altLang="en-US" sz="2400" b="1">
                <a:solidFill>
                  <a:srgbClr val="3316C6"/>
                </a:solidFill>
                <a:latin typeface="Times New Roman" panose="02020603050405020304" pitchFamily="18" charset="0"/>
              </a:rPr>
              <a:t> </a:t>
            </a:r>
          </a:p>
        </p:txBody>
      </p:sp>
      <p:sp>
        <p:nvSpPr>
          <p:cNvPr id="102405" name="Rectangle 5">
            <a:extLst>
              <a:ext uri="{FF2B5EF4-FFF2-40B4-BE49-F238E27FC236}">
                <a16:creationId xmlns:a16="http://schemas.microsoft.com/office/drawing/2014/main" id="{E68864C8-5231-4FDA-BD87-D3F05F7B014C}"/>
              </a:ext>
            </a:extLst>
          </p:cNvPr>
          <p:cNvSpPr>
            <a:spLocks noChangeArrowheads="1"/>
          </p:cNvSpPr>
          <p:nvPr/>
        </p:nvSpPr>
        <p:spPr bwMode="auto">
          <a:xfrm>
            <a:off x="1187450" y="2420938"/>
            <a:ext cx="731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400" b="1">
                <a:solidFill>
                  <a:srgbClr val="3316C6"/>
                </a:solidFill>
                <a:latin typeface="宋体" panose="02010600030101010101" pitchFamily="2" charset="-122"/>
              </a:rPr>
              <a:t> ③ 超标量流水线，提高了吞吐量，但需二套（或二 </a:t>
            </a:r>
          </a:p>
          <a:p>
            <a:pPr algn="just" eaLnBrk="1" hangingPunct="1"/>
            <a:r>
              <a:rPr lang="zh-CN" altLang="en-US" sz="2400" b="1">
                <a:solidFill>
                  <a:srgbClr val="3316C6"/>
                </a:solidFill>
                <a:latin typeface="宋体" panose="02010600030101010101" pitchFamily="2" charset="-122"/>
              </a:rPr>
              <a:t>    套以上）流水线的硬件及其他电路。</a:t>
            </a:r>
            <a:r>
              <a:rPr lang="zh-CN" altLang="en-US" sz="2400" b="1">
                <a:solidFill>
                  <a:srgbClr val="3316C6"/>
                </a:solidFill>
                <a:latin typeface="Times New Roman" panose="02020603050405020304" pitchFamily="18" charset="0"/>
              </a:rPr>
              <a:t> </a:t>
            </a:r>
          </a:p>
        </p:txBody>
      </p:sp>
      <p:pic>
        <p:nvPicPr>
          <p:cNvPr id="102406" name="Picture 4">
            <a:extLst>
              <a:ext uri="{FF2B5EF4-FFF2-40B4-BE49-F238E27FC236}">
                <a16:creationId xmlns:a16="http://schemas.microsoft.com/office/drawing/2014/main" id="{7AA1F716-3D8A-47D4-A0BF-164BD4E8C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500438"/>
            <a:ext cx="648017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F9ED9AE5-DE3F-4CBF-855F-C529CC4B9271}"/>
              </a:ext>
            </a:extLst>
          </p:cNvPr>
          <p:cNvSpPr>
            <a:spLocks noGrp="1" noChangeArrowheads="1"/>
          </p:cNvSpPr>
          <p:nvPr>
            <p:ph type="title"/>
          </p:nvPr>
        </p:nvSpPr>
        <p:spPr>
          <a:xfrm>
            <a:off x="760413" y="274638"/>
            <a:ext cx="4033837" cy="1143000"/>
          </a:xfrm>
        </p:spPr>
        <p:txBody>
          <a:bodyPr/>
          <a:lstStyle/>
          <a:p>
            <a:pPr eaLnBrk="1" hangingPunct="1"/>
            <a:r>
              <a:rPr lang="en-US" altLang="zh-CN" sz="3600" b="1">
                <a:latin typeface="宋体" panose="02010600030101010101" pitchFamily="2" charset="-122"/>
              </a:rPr>
              <a:t>5.</a:t>
            </a:r>
            <a:r>
              <a:rPr lang="zh-CN" altLang="en-US" sz="3600" b="1">
                <a:latin typeface="宋体" panose="02010600030101010101" pitchFamily="2" charset="-122"/>
              </a:rPr>
              <a:t>超流水线技术</a:t>
            </a:r>
            <a:r>
              <a:rPr lang="zh-CN" altLang="en-US" sz="4800"/>
              <a:t> </a:t>
            </a:r>
          </a:p>
        </p:txBody>
      </p:sp>
      <p:sp>
        <p:nvSpPr>
          <p:cNvPr id="8196" name="Rectangle 3">
            <a:extLst>
              <a:ext uri="{FF2B5EF4-FFF2-40B4-BE49-F238E27FC236}">
                <a16:creationId xmlns:a16="http://schemas.microsoft.com/office/drawing/2014/main" id="{9F9FFF2A-7C74-40D4-9752-79F6BBE27682}"/>
              </a:ext>
            </a:extLst>
          </p:cNvPr>
          <p:cNvSpPr>
            <a:spLocks noGrp="1" noChangeArrowheads="1"/>
          </p:cNvSpPr>
          <p:nvPr>
            <p:ph type="body" idx="1"/>
          </p:nvPr>
        </p:nvSpPr>
        <p:spPr>
          <a:xfrm>
            <a:off x="827088" y="1412875"/>
            <a:ext cx="7772400" cy="1828800"/>
          </a:xfrm>
          <a:solidFill>
            <a:schemeClr val="bg1"/>
          </a:solidFill>
        </p:spPr>
        <p:txBody>
          <a:bodyPr/>
          <a:lstStyle/>
          <a:p>
            <a:pPr eaLnBrk="1" hangingPunct="1"/>
            <a:r>
              <a:rPr lang="zh-CN" altLang="en-US" sz="2800" b="1">
                <a:latin typeface="宋体" panose="02010600030101010101" pitchFamily="2" charset="-122"/>
              </a:rPr>
              <a:t>超流水线：把一般完成一条指令的流水线段再细分成更多的流水线段。这样原时钟周期的几分之一的时间间隔就可以发射一条指令，并从流水线流出一个结果</a:t>
            </a:r>
            <a:r>
              <a:rPr lang="zh-CN" altLang="en-US" sz="2800" b="1"/>
              <a:t>。</a:t>
            </a:r>
          </a:p>
        </p:txBody>
      </p:sp>
      <p:sp>
        <p:nvSpPr>
          <p:cNvPr id="8197" name="Rectangle 4">
            <a:extLst>
              <a:ext uri="{FF2B5EF4-FFF2-40B4-BE49-F238E27FC236}">
                <a16:creationId xmlns:a16="http://schemas.microsoft.com/office/drawing/2014/main" id="{5289C098-68B0-40A6-9EA6-3D0D3933832A}"/>
              </a:ext>
            </a:extLst>
          </p:cNvPr>
          <p:cNvSpPr>
            <a:spLocks noChangeArrowheads="1"/>
          </p:cNvSpPr>
          <p:nvPr/>
        </p:nvSpPr>
        <p:spPr bwMode="auto">
          <a:xfrm>
            <a:off x="2128838" y="2324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8194" name="Object 5">
            <a:extLst>
              <a:ext uri="{FF2B5EF4-FFF2-40B4-BE49-F238E27FC236}">
                <a16:creationId xmlns:a16="http://schemas.microsoft.com/office/drawing/2014/main" id="{4051296A-B8FF-408F-882E-310FC838848E}"/>
              </a:ext>
            </a:extLst>
          </p:cNvPr>
          <p:cNvGraphicFramePr>
            <a:graphicFrameLocks noChangeAspect="1"/>
          </p:cNvGraphicFramePr>
          <p:nvPr/>
        </p:nvGraphicFramePr>
        <p:xfrm>
          <a:off x="2484438" y="3284538"/>
          <a:ext cx="3944937" cy="3340100"/>
        </p:xfrm>
        <a:graphic>
          <a:graphicData uri="http://schemas.openxmlformats.org/presentationml/2006/ole">
            <mc:AlternateContent xmlns:mc="http://schemas.openxmlformats.org/markup-compatibility/2006">
              <mc:Choice xmlns:v="urn:schemas-microsoft-com:vml" Requires="v">
                <p:oleObj name="Picture" r:id="rId2" imgW="2821241" imgH="2386901" progId="Word.Picture.8">
                  <p:embed/>
                </p:oleObj>
              </mc:Choice>
              <mc:Fallback>
                <p:oleObj name="Picture" r:id="rId2" imgW="2821241" imgH="2386901" progId="Word.Picture.8">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3284538"/>
                        <a:ext cx="3944937"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E5E6D0A0-96CB-4ACB-B05E-1657BE509F8B}"/>
              </a:ext>
            </a:extLst>
          </p:cNvPr>
          <p:cNvSpPr>
            <a:spLocks noGrp="1" noChangeArrowheads="1"/>
          </p:cNvSpPr>
          <p:nvPr>
            <p:ph type="title"/>
          </p:nvPr>
        </p:nvSpPr>
        <p:spPr>
          <a:xfrm>
            <a:off x="1141413" y="608013"/>
            <a:ext cx="6670675" cy="762000"/>
          </a:xfrm>
        </p:spPr>
        <p:txBody>
          <a:bodyPr/>
          <a:lstStyle/>
          <a:p>
            <a:pPr eaLnBrk="1" hangingPunct="1"/>
            <a:r>
              <a:rPr lang="zh-CN" altLang="en-US" sz="3200" b="1">
                <a:latin typeface="宋体" panose="02010600030101010101" pitchFamily="2" charset="-122"/>
              </a:rPr>
              <a:t>超流水线超标量处理技术</a:t>
            </a:r>
            <a:r>
              <a:rPr lang="zh-CN" altLang="en-US"/>
              <a:t> </a:t>
            </a:r>
          </a:p>
        </p:txBody>
      </p:sp>
      <p:sp>
        <p:nvSpPr>
          <p:cNvPr id="9220" name="Rectangle 3">
            <a:extLst>
              <a:ext uri="{FF2B5EF4-FFF2-40B4-BE49-F238E27FC236}">
                <a16:creationId xmlns:a16="http://schemas.microsoft.com/office/drawing/2014/main" id="{A67E5541-7712-41B4-A979-353669D53789}"/>
              </a:ext>
            </a:extLst>
          </p:cNvPr>
          <p:cNvSpPr>
            <a:spLocks noGrp="1" noChangeArrowheads="1"/>
          </p:cNvSpPr>
          <p:nvPr>
            <p:ph type="body" idx="1"/>
          </p:nvPr>
        </p:nvSpPr>
        <p:spPr>
          <a:xfrm>
            <a:off x="762000" y="1524000"/>
            <a:ext cx="7772400" cy="1371600"/>
          </a:xfrm>
          <a:solidFill>
            <a:schemeClr val="bg1"/>
          </a:solidFill>
        </p:spPr>
        <p:txBody>
          <a:bodyPr/>
          <a:lstStyle/>
          <a:p>
            <a:pPr eaLnBrk="1" hangingPunct="1">
              <a:lnSpc>
                <a:spcPct val="90000"/>
              </a:lnSpc>
            </a:pPr>
            <a:r>
              <a:rPr lang="zh-CN" altLang="en-US" sz="2800" b="1"/>
              <a:t>同时使用超流水线和超标量技术。</a:t>
            </a:r>
          </a:p>
          <a:p>
            <a:pPr eaLnBrk="1" hangingPunct="1">
              <a:lnSpc>
                <a:spcPct val="90000"/>
              </a:lnSpc>
            </a:pPr>
            <a:r>
              <a:rPr lang="zh-CN" altLang="en-US" sz="2800" b="1"/>
              <a:t>超标量的度为</a:t>
            </a:r>
            <a:r>
              <a:rPr lang="en-US" altLang="zh-CN" sz="2800" b="1"/>
              <a:t>3</a:t>
            </a:r>
            <a:r>
              <a:rPr lang="zh-CN" altLang="en-US" sz="2800" b="1"/>
              <a:t>，超流水线的度为</a:t>
            </a:r>
            <a:r>
              <a:rPr lang="en-US" altLang="zh-CN" sz="2800" b="1"/>
              <a:t>3</a:t>
            </a:r>
            <a:r>
              <a:rPr lang="zh-CN" altLang="en-US" sz="2800" b="1"/>
              <a:t>，</a:t>
            </a:r>
            <a:r>
              <a:rPr lang="zh-CN" altLang="en-US" sz="2800" b="1">
                <a:latin typeface="宋体" panose="02010600030101010101" pitchFamily="2" charset="-122"/>
              </a:rPr>
              <a:t>超流水线超标量的度为</a:t>
            </a:r>
            <a:r>
              <a:rPr lang="en-US" altLang="zh-CN" sz="2800" b="1">
                <a:latin typeface="宋体" panose="02010600030101010101" pitchFamily="2" charset="-122"/>
              </a:rPr>
              <a:t>9</a:t>
            </a:r>
            <a:r>
              <a:rPr lang="zh-CN" altLang="en-US" sz="2800" b="1">
                <a:latin typeface="宋体" panose="02010600030101010101" pitchFamily="2" charset="-122"/>
              </a:rPr>
              <a:t>。</a:t>
            </a:r>
          </a:p>
        </p:txBody>
      </p:sp>
      <p:sp>
        <p:nvSpPr>
          <p:cNvPr id="9221" name="Rectangle 4">
            <a:extLst>
              <a:ext uri="{FF2B5EF4-FFF2-40B4-BE49-F238E27FC236}">
                <a16:creationId xmlns:a16="http://schemas.microsoft.com/office/drawing/2014/main" id="{33A569C3-4E0B-47A5-BFC4-6BCE4FB98688}"/>
              </a:ext>
            </a:extLst>
          </p:cNvPr>
          <p:cNvSpPr>
            <a:spLocks noChangeArrowheads="1"/>
          </p:cNvSpPr>
          <p:nvPr/>
        </p:nvSpPr>
        <p:spPr bwMode="auto">
          <a:xfrm>
            <a:off x="2128838" y="2324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9218" name="Object 5">
            <a:extLst>
              <a:ext uri="{FF2B5EF4-FFF2-40B4-BE49-F238E27FC236}">
                <a16:creationId xmlns:a16="http://schemas.microsoft.com/office/drawing/2014/main" id="{855A130B-D7E4-4D08-9BCA-E467EF8A025A}"/>
              </a:ext>
            </a:extLst>
          </p:cNvPr>
          <p:cNvGraphicFramePr>
            <a:graphicFrameLocks noChangeAspect="1"/>
          </p:cNvGraphicFramePr>
          <p:nvPr/>
        </p:nvGraphicFramePr>
        <p:xfrm>
          <a:off x="2438400" y="3048000"/>
          <a:ext cx="4191000" cy="3551238"/>
        </p:xfrm>
        <a:graphic>
          <a:graphicData uri="http://schemas.openxmlformats.org/presentationml/2006/ole">
            <mc:AlternateContent xmlns:mc="http://schemas.openxmlformats.org/markup-compatibility/2006">
              <mc:Choice xmlns:v="urn:schemas-microsoft-com:vml" Requires="v">
                <p:oleObj name="Picture" r:id="rId2" imgW="2821241" imgH="2386901" progId="Word.Picture.8">
                  <p:embed/>
                </p:oleObj>
              </mc:Choice>
              <mc:Fallback>
                <p:oleObj name="Picture" r:id="rId2" imgW="2821241" imgH="2386901" progId="Word.Picture.8">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048000"/>
                        <a:ext cx="4191000"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17C16213-E60A-4DAB-AFCE-FC0AE22ED960}"/>
              </a:ext>
            </a:extLst>
          </p:cNvPr>
          <p:cNvSpPr>
            <a:spLocks noGrp="1" noChangeArrowheads="1"/>
          </p:cNvSpPr>
          <p:nvPr>
            <p:ph type="title"/>
          </p:nvPr>
        </p:nvSpPr>
        <p:spPr>
          <a:xfrm>
            <a:off x="1350963" y="0"/>
            <a:ext cx="7793037" cy="1143000"/>
          </a:xfrm>
        </p:spPr>
        <p:txBody>
          <a:bodyPr/>
          <a:lstStyle/>
          <a:p>
            <a:pPr eaLnBrk="1" hangingPunct="1"/>
            <a:r>
              <a:rPr lang="zh-CN" altLang="en-US">
                <a:ea typeface="隶书" panose="02010509060101010101" pitchFamily="49" charset="-122"/>
              </a:rPr>
              <a:t>动态多重指令启动</a:t>
            </a:r>
          </a:p>
        </p:txBody>
      </p:sp>
      <p:graphicFrame>
        <p:nvGraphicFramePr>
          <p:cNvPr id="10242" name="Object 3">
            <a:extLst>
              <a:ext uri="{FF2B5EF4-FFF2-40B4-BE49-F238E27FC236}">
                <a16:creationId xmlns:a16="http://schemas.microsoft.com/office/drawing/2014/main" id="{81DEC795-00D7-441A-B0FD-C087EF62E71B}"/>
              </a:ext>
            </a:extLst>
          </p:cNvPr>
          <p:cNvGraphicFramePr>
            <a:graphicFrameLocks noChangeAspect="1"/>
          </p:cNvGraphicFramePr>
          <p:nvPr/>
        </p:nvGraphicFramePr>
        <p:xfrm>
          <a:off x="827088" y="1484313"/>
          <a:ext cx="7559675" cy="4675187"/>
        </p:xfrm>
        <a:graphic>
          <a:graphicData uri="http://schemas.openxmlformats.org/presentationml/2006/ole">
            <mc:AlternateContent xmlns:mc="http://schemas.openxmlformats.org/markup-compatibility/2006">
              <mc:Choice xmlns:v="urn:schemas-microsoft-com:vml" Requires="v">
                <p:oleObj name="Picture" r:id="rId2" imgW="4953317" imgH="3495992" progId="Word.Picture.8">
                  <p:embed/>
                </p:oleObj>
              </mc:Choice>
              <mc:Fallback>
                <p:oleObj name="Picture" r:id="rId2" imgW="4953317" imgH="3495992"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b="12358"/>
                      <a:stretch>
                        <a:fillRect/>
                      </a:stretch>
                    </p:blipFill>
                    <p:spPr bwMode="auto">
                      <a:xfrm>
                        <a:off x="827088" y="1484313"/>
                        <a:ext cx="7559675" cy="467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a:extLst>
              <a:ext uri="{FF2B5EF4-FFF2-40B4-BE49-F238E27FC236}">
                <a16:creationId xmlns:a16="http://schemas.microsoft.com/office/drawing/2014/main" id="{0BB53B15-8B32-4D60-9CCB-F9CDD8409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00213"/>
            <a:ext cx="7751762"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Rectangle 3">
            <a:extLst>
              <a:ext uri="{FF2B5EF4-FFF2-40B4-BE49-F238E27FC236}">
                <a16:creationId xmlns:a16="http://schemas.microsoft.com/office/drawing/2014/main" id="{83B508B2-B208-4C26-941F-BCA244CA7C10}"/>
              </a:ext>
            </a:extLst>
          </p:cNvPr>
          <p:cNvSpPr>
            <a:spLocks noChangeArrowheads="1"/>
          </p:cNvSpPr>
          <p:nvPr/>
        </p:nvSpPr>
        <p:spPr bwMode="auto">
          <a:xfrm>
            <a:off x="250825" y="476250"/>
            <a:ext cx="80010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EA1808"/>
                </a:solidFill>
                <a:latin typeface="宋体" panose="02010600030101010101" pitchFamily="2" charset="-122"/>
              </a:rPr>
              <a:t>第五章</a:t>
            </a:r>
            <a:r>
              <a:rPr lang="en-US" altLang="zh-CN" sz="3200" b="1">
                <a:solidFill>
                  <a:srgbClr val="EA1808"/>
                </a:solidFill>
                <a:latin typeface="宋体" panose="02010600030101010101" pitchFamily="2" charset="-122"/>
              </a:rPr>
              <a:t>: </a:t>
            </a:r>
            <a:r>
              <a:rPr lang="zh-CN" altLang="en-US" sz="3200" b="1">
                <a:solidFill>
                  <a:srgbClr val="EA1808"/>
                </a:solidFill>
                <a:latin typeface="宋体" panose="02010600030101010101" pitchFamily="2" charset="-122"/>
              </a:rPr>
              <a:t>典型习题与解答</a:t>
            </a:r>
          </a:p>
          <a:p>
            <a:endParaRPr lang="zh-CN" altLang="en-US" sz="2800" b="1">
              <a:solidFill>
                <a:srgbClr val="EA1808"/>
              </a:solidFill>
              <a:latin typeface="宋体" panose="02010600030101010101" pitchFamily="2" charset="-122"/>
            </a:endParaRPr>
          </a:p>
          <a:p>
            <a:r>
              <a:rPr lang="zh-CN" altLang="en-US" sz="2800" b="1">
                <a:latin typeface="Times New Roman" panose="02020603050405020304" pitchFamily="18" charset="0"/>
              </a:rPr>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a:extLst>
              <a:ext uri="{FF2B5EF4-FFF2-40B4-BE49-F238E27FC236}">
                <a16:creationId xmlns:a16="http://schemas.microsoft.com/office/drawing/2014/main" id="{16D70B95-EDF2-4221-A67B-D72E2C575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8353425"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a:extLst>
              <a:ext uri="{FF2B5EF4-FFF2-40B4-BE49-F238E27FC236}">
                <a16:creationId xmlns:a16="http://schemas.microsoft.com/office/drawing/2014/main" id="{1F18814A-CDB4-4B5A-A5FE-B252E769B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692150"/>
            <a:ext cx="8497888"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369</TotalTime>
  <Pages>0</Pages>
  <Words>9984</Words>
  <Characters>0</Characters>
  <Application>Microsoft Office PowerPoint</Application>
  <DocSecurity>0</DocSecurity>
  <PresentationFormat>全屏显示(4:3)</PresentationFormat>
  <Lines>0</Lines>
  <Paragraphs>1663</Paragraphs>
  <Slides>164</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164</vt:i4>
      </vt:variant>
    </vt:vector>
  </HeadingPairs>
  <TitlesOfParts>
    <vt:vector size="179" baseType="lpstr">
      <vt:lpstr>黑体</vt:lpstr>
      <vt:lpstr>华文楷体</vt:lpstr>
      <vt:lpstr>楷体_GB2312</vt:lpstr>
      <vt:lpstr>宋体</vt:lpstr>
      <vt:lpstr>Arial</vt:lpstr>
      <vt:lpstr>Tahoma</vt:lpstr>
      <vt:lpstr>Times</vt:lpstr>
      <vt:lpstr>Times New Roman</vt:lpstr>
      <vt:lpstr>Wingdings</vt:lpstr>
      <vt:lpstr>默认设计模板</vt:lpstr>
      <vt:lpstr>Visio.Drawing.11</vt:lpstr>
      <vt:lpstr>Visio</vt:lpstr>
      <vt:lpstr>Picture</vt:lpstr>
      <vt:lpstr>公式</vt:lpstr>
      <vt:lpstr>Equation.DSMT4</vt:lpstr>
      <vt:lpstr>PowerPoint 演示文稿</vt:lpstr>
      <vt:lpstr>PowerPoint 演示文稿</vt:lpstr>
      <vt:lpstr>PowerPoint 演示文稿</vt:lpstr>
      <vt:lpstr>PowerPoint 演示文稿</vt:lpstr>
      <vt:lpstr>PowerPoint 演示文稿</vt:lpstr>
      <vt:lpstr>4.2.1  指令基本格式</vt:lpstr>
      <vt:lpstr>4.2.1  指令基本格式  多地址指令</vt:lpstr>
      <vt:lpstr>4.2.2 地址码格式    多地址指令</vt:lpstr>
      <vt:lpstr>4.2.2 地址码格式   多地址指令</vt:lpstr>
      <vt:lpstr>4.2.2 地址码格式   多地址指令</vt:lpstr>
      <vt:lpstr>PowerPoint 演示文稿</vt:lpstr>
      <vt:lpstr>例：</vt:lpstr>
      <vt:lpstr>PowerPoint 演示文稿</vt:lpstr>
      <vt:lpstr>PowerPoint 演示文稿</vt:lpstr>
      <vt:lpstr>PowerPoint 演示文稿</vt:lpstr>
      <vt:lpstr>PowerPoint 演示文稿</vt:lpstr>
      <vt:lpstr>PowerPoint 演示文稿</vt:lpstr>
      <vt:lpstr>PowerPoint 演示文稿</vt:lpstr>
      <vt:lpstr>4．寄存器寻址和寄存器间接寻址</vt:lpstr>
      <vt:lpstr>PowerPoint 演示文稿</vt:lpstr>
      <vt:lpstr>PowerPoint 演示文稿</vt:lpstr>
      <vt:lpstr>PowerPoint 演示文稿</vt:lpstr>
      <vt:lpstr>PowerPoint 演示文稿</vt:lpstr>
      <vt:lpstr>PowerPoint 演示文稿</vt:lpstr>
      <vt:lpstr>9.堆栈寻址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Structure - Top Level</vt:lpstr>
      <vt:lpstr>Structure - The CPU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指令周期</vt:lpstr>
      <vt:lpstr>PowerPoint 演示文稿</vt:lpstr>
      <vt:lpstr>PowerPoint 演示文稿</vt:lpstr>
      <vt:lpstr>5.2.3 LDA指令的指令周期</vt:lpstr>
      <vt:lpstr>5.2.4 ADD指令的指令周期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题11: 微程序控制器逻辑框图</vt:lpstr>
      <vt:lpstr>PowerPoint 演示文稿</vt:lpstr>
      <vt:lpstr>PowerPoint 演示文稿</vt:lpstr>
      <vt:lpstr>微指令格式的类型</vt:lpstr>
      <vt:lpstr>微指令格式的类型</vt:lpstr>
      <vt:lpstr>PowerPoint 演示文稿</vt:lpstr>
      <vt:lpstr>1、 微命令编码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微程序设计举例</vt:lpstr>
      <vt:lpstr>微程序设计举例</vt:lpstr>
      <vt:lpstr>1、指令执行过程</vt:lpstr>
      <vt:lpstr>模型计算机系统结构</vt:lpstr>
      <vt:lpstr>指令执行过程</vt:lpstr>
      <vt:lpstr>指令执行时产生的微操作序列</vt:lpstr>
      <vt:lpstr>模型计算机控制信号</vt:lpstr>
      <vt:lpstr>模型计算机控制信号</vt:lpstr>
      <vt:lpstr>3、指令的微程序代码：ADD</vt:lpstr>
      <vt:lpstr>3、指令的微程序代码：JMP</vt:lpstr>
      <vt:lpstr>为微指令分配微地址</vt:lpstr>
      <vt:lpstr>PowerPoint 演示文稿</vt:lpstr>
      <vt:lpstr>PowerPoint 演示文稿</vt:lpstr>
      <vt:lpstr>PowerPoint 演示文稿</vt:lpstr>
      <vt:lpstr>PowerPoint 演示文稿</vt:lpstr>
      <vt:lpstr>PowerPoint 演示文稿</vt:lpstr>
      <vt:lpstr>PowerPoint 演示文稿</vt:lpstr>
      <vt:lpstr>5.超流水线技术 </vt:lpstr>
      <vt:lpstr>超流水线超标量处理技术 </vt:lpstr>
      <vt:lpstr>动态多重指令启动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第6章 总线</vt:lpstr>
      <vt:lpstr>6.1.1 总线的分类、特性与标准化</vt:lpstr>
      <vt:lpstr>（2）系统总线</vt:lpstr>
      <vt:lpstr>3、总线的特性</vt:lpstr>
      <vt:lpstr>4、总线的标准化 </vt:lpstr>
      <vt:lpstr>6.1.2  总线的连接方式(总线的设置)</vt:lpstr>
      <vt:lpstr>PowerPoint 演示文稿</vt:lpstr>
      <vt:lpstr>PowerPoint 演示文稿</vt:lpstr>
      <vt:lpstr>PowerPoint 演示文稿</vt:lpstr>
      <vt:lpstr>【题20】</vt:lpstr>
      <vt:lpstr>6.3  总线的仲裁 </vt:lpstr>
      <vt:lpstr> 题5 集中式仲裁 </vt:lpstr>
      <vt:lpstr>(2)计数器定时查询方式 </vt:lpstr>
      <vt:lpstr>(3)独立请求方式 </vt:lpstr>
      <vt:lpstr>题18:何谓分布式仲裁? </vt:lpstr>
      <vt:lpstr>6.4  总线的定时和数据传送模式 </vt:lpstr>
      <vt:lpstr>PowerPoint 演示文稿</vt:lpstr>
      <vt:lpstr>PowerPoint 演示文稿</vt:lpstr>
      <vt:lpstr>异步定时 </vt:lpstr>
      <vt:lpstr>PowerPoint 演示文稿</vt:lpstr>
      <vt:lpstr>6.4.2 当代总线支持的数据传送模式 </vt:lpstr>
      <vt:lpstr>PowerPoint 演示文稿</vt:lpstr>
      <vt:lpstr> 3、写后读、读修改写操作</vt:lpstr>
      <vt:lpstr>PowerPoint 演示文稿</vt:lpstr>
      <vt:lpstr>PowerPoint 演示文稿</vt:lpstr>
      <vt:lpstr>PowerPoint 演示文稿</vt:lpstr>
      <vt:lpstr>PowerPoint 演示文稿</vt:lpstr>
      <vt:lpstr>PowerPoint 演示文稿</vt:lpstr>
      <vt:lpstr>外围设备的分类</vt:lpstr>
      <vt:lpstr>PowerPoint 演示文稿</vt:lpstr>
      <vt:lpstr>PowerPoint 演示文稿</vt:lpstr>
      <vt:lpstr>PowerPoint 演示文稿</vt:lpstr>
      <vt:lpstr>PowerPoint 演示文稿</vt:lpstr>
      <vt:lpstr>8.2 程序中断方式 </vt:lpstr>
      <vt:lpstr>程序中断方式 </vt:lpstr>
      <vt:lpstr>附加题：响应中断的条件</vt:lpstr>
      <vt:lpstr>接口的基本概念 </vt:lpstr>
      <vt:lpstr>接口的基本功能 </vt:lpstr>
      <vt:lpstr>PowerPoint 演示文稿</vt:lpstr>
      <vt:lpstr>程序中断方式的基本接口 </vt:lpstr>
      <vt:lpstr>程序中断方式的基本接口 </vt:lpstr>
      <vt:lpstr>程序中断处理过程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8.3.2  DMA传送方式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题16 </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Sunny Chen</dc:creator>
  <cp:keywords/>
  <dc:description/>
  <cp:lastModifiedBy>D Humphreyr</cp:lastModifiedBy>
  <cp:revision>102</cp:revision>
  <cp:lastPrinted>1601-01-01T00:00:00Z</cp:lastPrinted>
  <dcterms:created xsi:type="dcterms:W3CDTF">1601-01-01T00:00:00Z</dcterms:created>
  <dcterms:modified xsi:type="dcterms:W3CDTF">2020-12-12T12:35:24Z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2052-6.6.0.2461</vt:lpwstr>
  </property>
</Properties>
</file>